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7" r:id="rId6"/>
    <p:sldId id="266" r:id="rId7"/>
    <p:sldId id="268" r:id="rId8"/>
    <p:sldId id="269" r:id="rId9"/>
    <p:sldId id="265" r:id="rId10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6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矩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矩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矩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矩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圓角矩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圓角矩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矩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6" name="日期版面配置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矩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矩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矩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矩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圓角矩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圓角矩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矩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矩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矩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矩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矩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矩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658C887-F0F1-4B30-A760-B9323410B8B4}" type="datetimeFigureOut">
              <a:rPr lang="zh-TW" altLang="en-US" smtClean="0"/>
              <a:t>2018/9/21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D064D17-CF83-490B-8F01-71A80AC46E4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本校彈性薪資措施說明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>
                <a:latin typeface="+mj-ea"/>
                <a:ea typeface="+mj-ea"/>
              </a:rPr>
              <a:t>107</a:t>
            </a:r>
            <a:r>
              <a:rPr lang="zh-TW" altLang="en-US" dirty="0" smtClean="0">
                <a:latin typeface="+mj-ea"/>
                <a:ea typeface="+mj-ea"/>
              </a:rPr>
              <a:t>年</a:t>
            </a:r>
            <a:r>
              <a:rPr lang="en-US" altLang="zh-TW" dirty="0" smtClean="0">
                <a:latin typeface="+mj-ea"/>
                <a:ea typeface="+mj-ea"/>
              </a:rPr>
              <a:t>9</a:t>
            </a:r>
            <a:r>
              <a:rPr lang="zh-TW" altLang="en-US" dirty="0" smtClean="0">
                <a:latin typeface="+mj-ea"/>
                <a:ea typeface="+mj-ea"/>
              </a:rPr>
              <a:t>月</a:t>
            </a:r>
            <a:r>
              <a:rPr lang="en-US" altLang="zh-TW" dirty="0" smtClean="0">
                <a:latin typeface="+mj-ea"/>
                <a:ea typeface="+mj-ea"/>
              </a:rPr>
              <a:t>19</a:t>
            </a:r>
            <a:r>
              <a:rPr lang="zh-TW" altLang="en-US" dirty="0" smtClean="0">
                <a:latin typeface="+mj-ea"/>
                <a:ea typeface="+mj-ea"/>
              </a:rPr>
              <a:t>日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zh-TW" altLang="en-US" dirty="0">
                <a:latin typeface="+mj-ea"/>
                <a:ea typeface="+mj-ea"/>
              </a:rPr>
              <a:t>報告</a:t>
            </a:r>
            <a:r>
              <a:rPr lang="zh-TW" altLang="en-US" dirty="0" smtClean="0">
                <a:latin typeface="+mj-ea"/>
                <a:ea typeface="+mj-ea"/>
              </a:rPr>
              <a:t>單位：研究發展處</a:t>
            </a:r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46545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66800"/>
          </a:xfrm>
        </p:spPr>
        <p:txBody>
          <a:bodyPr/>
          <a:lstStyle/>
          <a:p>
            <a:r>
              <a:rPr lang="zh-TW" altLang="en-US" dirty="0" smtClean="0"/>
              <a:t>彈性薪資辦理時程總說明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053181"/>
              </p:ext>
            </p:extLst>
          </p:nvPr>
        </p:nvGraphicFramePr>
        <p:xfrm>
          <a:off x="179512" y="1412777"/>
          <a:ext cx="8784976" cy="5428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8122"/>
                <a:gridCol w="1098122"/>
                <a:gridCol w="1098122"/>
                <a:gridCol w="1098122"/>
                <a:gridCol w="1296144"/>
                <a:gridCol w="1044116"/>
                <a:gridCol w="1044116"/>
                <a:gridCol w="1008112"/>
              </a:tblGrid>
              <a:tr h="355155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獎勵類別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月份及辦理情形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35515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3</a:t>
                      </a:r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月</a:t>
                      </a:r>
                      <a:endParaRPr lang="en-US" altLang="zh-TW" dirty="0" smtClean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4</a:t>
                      </a:r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月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5</a:t>
                      </a:r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月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6</a:t>
                      </a:r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月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7</a:t>
                      </a:r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月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8</a:t>
                      </a:r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月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9</a:t>
                      </a:r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月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 smtClean="0">
                          <a:latin typeface="+mj-ea"/>
                          <a:ea typeface="+mj-ea"/>
                        </a:rPr>
                        <a:t>彈薪母法</a:t>
                      </a:r>
                      <a:endParaRPr lang="en-US" altLang="zh-TW" sz="1400" b="1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b="1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 dirty="0" smtClean="0">
                          <a:latin typeface="+mj-ea"/>
                          <a:ea typeface="+mj-ea"/>
                        </a:rPr>
                        <a:t>行政主管會報</a:t>
                      </a:r>
                      <a:r>
                        <a:rPr lang="en-US" altLang="zh-TW" sz="1200" b="0" dirty="0" smtClean="0">
                          <a:latin typeface="+mj-ea"/>
                          <a:ea typeface="+mj-ea"/>
                        </a:rPr>
                        <a:t>(4/11)</a:t>
                      </a:r>
                      <a:r>
                        <a:rPr lang="zh-TW" altLang="en-US" sz="1200" b="0" dirty="0" smtClean="0">
                          <a:latin typeface="+mj-ea"/>
                          <a:ea typeface="+mj-ea"/>
                        </a:rPr>
                        <a:t>及校務基金委員會通過</a:t>
                      </a:r>
                      <a:r>
                        <a:rPr lang="en-US" altLang="zh-TW" sz="1200" b="0" dirty="0" smtClean="0">
                          <a:latin typeface="+mj-ea"/>
                          <a:ea typeface="+mj-ea"/>
                        </a:rPr>
                        <a:t>(4/30)</a:t>
                      </a:r>
                      <a:endParaRPr lang="zh-TW" altLang="en-US" sz="12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0" dirty="0" smtClean="0">
                          <a:latin typeface="+mj-ea"/>
                          <a:ea typeface="+mj-ea"/>
                        </a:rPr>
                        <a:t>報教育部核備遭退回修正</a:t>
                      </a:r>
                      <a:endParaRPr lang="zh-TW" altLang="en-US" sz="1400" b="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 smtClean="0">
                          <a:latin typeface="+mj-ea"/>
                          <a:ea typeface="+mj-ea"/>
                        </a:rPr>
                        <a:t>修正通過</a:t>
                      </a:r>
                      <a:r>
                        <a:rPr lang="en-US" altLang="zh-TW" sz="1400" b="1" dirty="0" smtClean="0">
                          <a:latin typeface="+mj-ea"/>
                          <a:ea typeface="+mj-ea"/>
                        </a:rPr>
                        <a:t>(6/28)</a:t>
                      </a:r>
                      <a:endParaRPr lang="zh-TW" altLang="en-US" sz="1400" b="1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教育部同意備查</a:t>
                      </a:r>
                      <a:r>
                        <a:rPr lang="en-US" altLang="zh-TW" sz="13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(7/13)</a:t>
                      </a:r>
                      <a:endParaRPr lang="zh-TW" altLang="en-US" sz="13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3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+mj-ea"/>
                          <a:ea typeface="+mj-ea"/>
                        </a:rPr>
                        <a:t>講座教授</a:t>
                      </a:r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 smtClean="0">
                          <a:latin typeface="+mj-ea"/>
                          <a:ea typeface="+mj-ea"/>
                        </a:rPr>
                        <a:t>行政主管會報及行政會議</a:t>
                      </a:r>
                      <a:r>
                        <a:rPr lang="en-US" altLang="zh-TW" sz="1200" dirty="0" smtClean="0">
                          <a:latin typeface="+mj-ea"/>
                          <a:ea typeface="+mj-ea"/>
                        </a:rPr>
                        <a:t>(3/7)</a:t>
                      </a:r>
                      <a:endParaRPr lang="zh-TW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+mj-ea"/>
                          <a:ea typeface="+mj-ea"/>
                        </a:rPr>
                        <a:t>校務基金委員會通過</a:t>
                      </a:r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 smtClean="0">
                          <a:latin typeface="+mj-ea"/>
                          <a:ea typeface="+mj-ea"/>
                        </a:rPr>
                        <a:t>校務會議</a:t>
                      </a:r>
                      <a:endParaRPr lang="en-US" altLang="zh-TW" sz="1400" b="1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400" b="1" dirty="0" smtClean="0">
                          <a:latin typeface="+mj-ea"/>
                          <a:ea typeface="+mj-ea"/>
                        </a:rPr>
                        <a:t>通過</a:t>
                      </a:r>
                      <a:r>
                        <a:rPr lang="en-US" altLang="zh-TW" sz="1400" b="1" dirty="0" smtClean="0">
                          <a:latin typeface="+mj-ea"/>
                          <a:ea typeface="+mj-ea"/>
                        </a:rPr>
                        <a:t>(6/21)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dirty="0" smtClean="0">
                          <a:latin typeface="+mj-ea"/>
                          <a:ea typeface="+mj-ea"/>
                        </a:rPr>
                        <a:t>要點公告及</a:t>
                      </a:r>
                      <a:endParaRPr lang="en-US" altLang="zh-TW" sz="1300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3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受理申請</a:t>
                      </a:r>
                      <a:endParaRPr lang="zh-TW" altLang="en-US" sz="13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3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 smtClean="0">
                          <a:latin typeface="+mj-ea"/>
                          <a:ea typeface="+mj-ea"/>
                        </a:rPr>
                        <a:t>申請截止</a:t>
                      </a:r>
                      <a:endParaRPr lang="en-US" altLang="zh-TW" sz="1200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(9/28)</a:t>
                      </a:r>
                      <a:endParaRPr lang="zh-TW" altLang="en-US" sz="12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+mj-ea"/>
                          <a:ea typeface="+mj-ea"/>
                        </a:rPr>
                        <a:t>特聘教授</a:t>
                      </a:r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/>
                          <a:ea typeface="微軟正黑體"/>
                          <a:cs typeface="+mn-cs"/>
                        </a:rPr>
                        <a:t>行政主管會報及行政會議</a:t>
                      </a:r>
                      <a:endParaRPr kumimoji="0" lang="en-US" altLang="zh-TW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/>
                        <a:ea typeface="微軟正黑體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/>
                          <a:ea typeface="微軟正黑體"/>
                          <a:cs typeface="+mn-cs"/>
                        </a:rPr>
                        <a:t>(3/7)</a:t>
                      </a:r>
                      <a:endParaRPr kumimoji="0" lang="zh-TW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/>
                        <a:ea typeface="微軟正黑體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/>
                          <a:ea typeface="微軟正黑體"/>
                          <a:cs typeface="+mn-cs"/>
                        </a:rPr>
                        <a:t>校務基金委員會及校務會議通過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/>
                          <a:ea typeface="微軟正黑體"/>
                          <a:cs typeface="+mn-cs"/>
                        </a:rPr>
                        <a:t>校務會議</a:t>
                      </a:r>
                      <a:endParaRPr kumimoji="0" lang="en-US" altLang="zh-TW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/>
                        <a:ea typeface="微軟正黑體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/>
                          <a:ea typeface="微軟正黑體"/>
                          <a:cs typeface="+mn-cs"/>
                        </a:rPr>
                        <a:t>通過</a:t>
                      </a:r>
                      <a:r>
                        <a:rPr kumimoji="0" lang="en-US" altLang="zh-TW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/>
                          <a:ea typeface="微軟正黑體"/>
                          <a:cs typeface="+mn-cs"/>
                        </a:rPr>
                        <a:t>(6/21)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dirty="0" smtClean="0">
                          <a:latin typeface="+mj-ea"/>
                          <a:ea typeface="+mj-ea"/>
                        </a:rPr>
                        <a:t>要點公告及</a:t>
                      </a:r>
                      <a:endParaRPr lang="en-US" altLang="zh-TW" sz="1300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3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受理申請</a:t>
                      </a:r>
                      <a:endParaRPr lang="zh-TW" altLang="en-US" sz="13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3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 smtClean="0">
                          <a:latin typeface="+mj-ea"/>
                          <a:ea typeface="+mj-ea"/>
                        </a:rPr>
                        <a:t>申請截止</a:t>
                      </a:r>
                      <a:endParaRPr lang="en-US" altLang="zh-TW" sz="1200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(9/28)</a:t>
                      </a:r>
                      <a:endParaRPr lang="zh-TW" altLang="en-US" sz="12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+mj-ea"/>
                          <a:ea typeface="+mj-ea"/>
                        </a:rPr>
                        <a:t>教學研究</a:t>
                      </a:r>
                      <a:endParaRPr lang="en-US" altLang="zh-TW" sz="1400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en-US" altLang="zh-TW" sz="1400" dirty="0" smtClean="0">
                          <a:latin typeface="+mj-ea"/>
                          <a:ea typeface="+mj-ea"/>
                        </a:rPr>
                        <a:t>(</a:t>
                      </a:r>
                      <a:r>
                        <a:rPr lang="zh-TW" altLang="en-US" sz="1400" dirty="0" smtClean="0">
                          <a:latin typeface="+mj-ea"/>
                          <a:ea typeface="+mj-ea"/>
                        </a:rPr>
                        <a:t>新制</a:t>
                      </a:r>
                      <a:r>
                        <a:rPr lang="en-US" altLang="zh-TW" sz="1400" dirty="0" smtClean="0">
                          <a:latin typeface="+mj-ea"/>
                          <a:ea typeface="+mj-ea"/>
                        </a:rPr>
                        <a:t>)</a:t>
                      </a:r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/>
                          <a:ea typeface="微軟正黑體"/>
                          <a:cs typeface="+mn-cs"/>
                        </a:rPr>
                        <a:t>行政主管會報</a:t>
                      </a:r>
                      <a:r>
                        <a:rPr kumimoji="0" lang="en-US" altLang="zh-TW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/>
                          <a:ea typeface="微軟正黑體"/>
                          <a:cs typeface="+mn-cs"/>
                        </a:rPr>
                        <a:t>(6/4)</a:t>
                      </a:r>
                      <a:endParaRPr lang="en-US" altLang="zh-TW" sz="1200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200" b="1" dirty="0" smtClean="0">
                          <a:latin typeface="+mj-ea"/>
                          <a:ea typeface="+mj-ea"/>
                        </a:rPr>
                        <a:t>要點通過</a:t>
                      </a:r>
                      <a:endParaRPr lang="en-US" altLang="zh-TW" sz="1200" b="1" dirty="0" smtClean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3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受理申請</a:t>
                      </a:r>
                      <a:endParaRPr lang="en-US" altLang="zh-TW" sz="1300" b="1" dirty="0" smtClean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1200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申請截止</a:t>
                      </a:r>
                      <a:endParaRPr kumimoji="0" lang="en-US" altLang="zh-TW" sz="12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kumimoji="0" lang="en-US" altLang="zh-TW" sz="1200" b="1" kern="1200" dirty="0" smtClean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(9/28)</a:t>
                      </a:r>
                      <a:endParaRPr kumimoji="0" lang="zh-TW" altLang="en-US" sz="1200" b="1" kern="1200" dirty="0" smtClean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+mj-ea"/>
                          <a:ea typeface="+mj-ea"/>
                        </a:rPr>
                        <a:t>學術研究</a:t>
                      </a:r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科技部來文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(5/8)</a:t>
                      </a:r>
                      <a:r>
                        <a:rPr lang="zh-TW" altLang="en-US" sz="11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及受理申請</a:t>
                      </a:r>
                      <a:r>
                        <a:rPr lang="en-US" altLang="zh-TW" sz="1100" dirty="0" smtClean="0">
                          <a:latin typeface="+mj-ea"/>
                          <a:ea typeface="+mj-ea"/>
                        </a:rPr>
                        <a:t>(</a:t>
                      </a:r>
                      <a:r>
                        <a:rPr lang="zh-TW" altLang="en-US" sz="1100" dirty="0" smtClean="0">
                          <a:latin typeface="+mj-ea"/>
                          <a:ea typeface="+mj-ea"/>
                        </a:rPr>
                        <a:t>暫依科技部母法辦理</a:t>
                      </a:r>
                      <a:r>
                        <a:rPr lang="en-US" altLang="zh-TW" sz="1100" dirty="0" smtClean="0">
                          <a:latin typeface="+mj-ea"/>
                          <a:ea typeface="+mj-ea"/>
                        </a:rPr>
                        <a:t>)</a:t>
                      </a:r>
                      <a:endParaRPr lang="zh-TW" altLang="en-US" sz="11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100" b="0" dirty="0" smtClean="0">
                          <a:latin typeface="+mj-ea"/>
                          <a:ea typeface="+mj-ea"/>
                        </a:rPr>
                        <a:t>申請截止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(6/10)</a:t>
                      </a:r>
                    </a:p>
                    <a:p>
                      <a:pPr algn="ctr"/>
                      <a:r>
                        <a:rPr kumimoji="0" lang="zh-TW" alt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行政主管會議</a:t>
                      </a:r>
                      <a:r>
                        <a:rPr kumimoji="0" lang="en-US" altLang="zh-TW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(6/4)</a:t>
                      </a:r>
                      <a:endParaRPr kumimoji="0" lang="en-US" altLang="zh-TW" sz="1100" kern="1200" dirty="0" smtClean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  <a:p>
                      <a:pPr algn="ctr"/>
                      <a:r>
                        <a:rPr kumimoji="0" lang="zh-TW" altLang="en-US" sz="1100" b="1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行政會議要點通過</a:t>
                      </a:r>
                      <a:r>
                        <a:rPr kumimoji="0" lang="en-US" altLang="zh-TW" sz="1100" b="1" kern="1200" dirty="0" smtClean="0">
                          <a:solidFill>
                            <a:schemeClr val="dk1"/>
                          </a:solidFill>
                          <a:latin typeface="+mj-ea"/>
                          <a:ea typeface="+mj-ea"/>
                          <a:cs typeface="+mn-cs"/>
                        </a:rPr>
                        <a:t>(6/13)</a:t>
                      </a:r>
                      <a:endParaRPr kumimoji="0" lang="zh-TW" altLang="en-US" sz="1100" b="1" kern="1200" dirty="0">
                        <a:solidFill>
                          <a:schemeClr val="dk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b="0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要點公告及</a:t>
                      </a:r>
                      <a:r>
                        <a:rPr lang="zh-TW" altLang="en-US" sz="13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報科技部申請</a:t>
                      </a:r>
                      <a:r>
                        <a:rPr lang="en-US" altLang="zh-TW" sz="13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(7/6)</a:t>
                      </a:r>
                      <a:endParaRPr lang="zh-TW" altLang="en-US" sz="13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3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科技部審定補助</a:t>
                      </a:r>
                      <a:r>
                        <a:rPr lang="en-US" altLang="zh-TW" sz="13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(8/14)</a:t>
                      </a:r>
                      <a:endParaRPr lang="zh-TW" altLang="en-US" sz="13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91748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+mj-ea"/>
                          <a:ea typeface="+mj-ea"/>
                        </a:rPr>
                        <a:t>產學研究</a:t>
                      </a:r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/>
                          <a:ea typeface="微軟正黑體"/>
                          <a:cs typeface="+mn-cs"/>
                        </a:rPr>
                        <a:t>行政主管會報</a:t>
                      </a:r>
                      <a:r>
                        <a:rPr kumimoji="0" lang="en-US" altLang="zh-TW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/>
                          <a:ea typeface="微軟正黑體"/>
                          <a:cs typeface="+mn-cs"/>
                        </a:rPr>
                        <a:t>(6/4)</a:t>
                      </a:r>
                      <a:endParaRPr lang="en-US" altLang="zh-TW" sz="1200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200" b="1" dirty="0" smtClean="0">
                          <a:latin typeface="+mj-ea"/>
                          <a:ea typeface="+mj-ea"/>
                        </a:rPr>
                        <a:t>行政會議要點通過</a:t>
                      </a:r>
                      <a:r>
                        <a:rPr lang="en-US" altLang="zh-TW" sz="1200" b="1" dirty="0" smtClean="0">
                          <a:latin typeface="+mj-ea"/>
                          <a:ea typeface="+mj-ea"/>
                        </a:rPr>
                        <a:t>(6/13)</a:t>
                      </a:r>
                      <a:endParaRPr lang="zh-TW" altLang="en-US" sz="12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ea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 smtClean="0">
                          <a:latin typeface="+mj-ea"/>
                          <a:ea typeface="+mj-ea"/>
                        </a:rPr>
                        <a:t>要點公告</a:t>
                      </a:r>
                      <a:endParaRPr lang="en-US" altLang="zh-TW" sz="1200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200" dirty="0" smtClean="0">
                          <a:latin typeface="+mj-ea"/>
                          <a:ea typeface="+mj-ea"/>
                        </a:rPr>
                        <a:t>受理申請</a:t>
                      </a:r>
                      <a:endParaRPr lang="en-US" altLang="zh-TW" sz="1200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200" dirty="0" smtClean="0">
                          <a:latin typeface="+mj-ea"/>
                          <a:ea typeface="+mj-ea"/>
                        </a:rPr>
                        <a:t>申請截止</a:t>
                      </a: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(9/28)</a:t>
                      </a:r>
                      <a:endParaRPr lang="zh-TW" altLang="en-US" sz="12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6" name="直線單箭頭接點 5"/>
          <p:cNvCxnSpPr/>
          <p:nvPr/>
        </p:nvCxnSpPr>
        <p:spPr>
          <a:xfrm>
            <a:off x="1331640" y="2132856"/>
            <a:ext cx="7704856" cy="0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13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107</a:t>
            </a:r>
            <a:r>
              <a:rPr lang="zh-TW" altLang="en-US" dirty="0" smtClean="0"/>
              <a:t>年度彈性薪資補助經費額度說明</a:t>
            </a:r>
            <a:endParaRPr lang="zh-TW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650797"/>
              </p:ext>
            </p:extLst>
          </p:nvPr>
        </p:nvGraphicFramePr>
        <p:xfrm>
          <a:off x="683568" y="1844824"/>
          <a:ext cx="7776864" cy="360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454561"/>
                <a:gridCol w="1555373"/>
                <a:gridCol w="1555373"/>
                <a:gridCol w="1555373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經費來源</a:t>
                      </a:r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/</a:t>
                      </a:r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校區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建工校區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第一校區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楠梓校區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經費總計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125469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+mj-ea"/>
                          <a:ea typeface="+mj-ea"/>
                        </a:rPr>
                        <a:t>高教深耕</a:t>
                      </a:r>
                      <a:endParaRPr lang="en-US" altLang="zh-TW" b="1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(</a:t>
                      </a:r>
                      <a:r>
                        <a:rPr lang="zh-TW" altLang="en-US" dirty="0" smtClean="0">
                          <a:latin typeface="+mj-ea"/>
                          <a:ea typeface="+mj-ea"/>
                        </a:rPr>
                        <a:t>教育部</a:t>
                      </a:r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algn="ctr"/>
                      <a:r>
                        <a:rPr lang="en-US" altLang="zh-TW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zh-TW" altLang="en-US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講座</a:t>
                      </a:r>
                      <a:r>
                        <a:rPr lang="zh-TW" altLang="en-US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微軟正黑體"/>
                          <a:ea typeface="微軟正黑體"/>
                        </a:rPr>
                        <a:t>、</a:t>
                      </a:r>
                      <a:r>
                        <a:rPr lang="zh-TW" altLang="en-US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特聘</a:t>
                      </a:r>
                      <a:r>
                        <a:rPr lang="zh-TW" altLang="en-US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微軟正黑體"/>
                          <a:ea typeface="微軟正黑體"/>
                        </a:rPr>
                        <a:t>、教學、產學</a:t>
                      </a:r>
                      <a:r>
                        <a:rPr lang="en-US" altLang="zh-TW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微軟正黑體"/>
                          <a:ea typeface="微軟正黑體"/>
                        </a:rPr>
                        <a:t>)</a:t>
                      </a:r>
                      <a:endParaRPr lang="zh-TW" altLang="en-US" sz="14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660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1400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190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2250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1125469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+mj-ea"/>
                          <a:ea typeface="+mj-ea"/>
                        </a:rPr>
                        <a:t>科發基金</a:t>
                      </a:r>
                      <a:endParaRPr lang="en-US" altLang="zh-TW" b="1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en-US" altLang="zh-TW" b="1" dirty="0" smtClean="0">
                          <a:latin typeface="+mj-ea"/>
                          <a:ea typeface="+mj-ea"/>
                        </a:rPr>
                        <a:t>(</a:t>
                      </a:r>
                      <a:r>
                        <a:rPr lang="zh-TW" altLang="en-US" b="1" dirty="0" smtClean="0">
                          <a:latin typeface="+mj-ea"/>
                          <a:ea typeface="+mj-ea"/>
                        </a:rPr>
                        <a:t>科技部</a:t>
                      </a:r>
                      <a:r>
                        <a:rPr lang="en-US" altLang="zh-TW" b="1" dirty="0" smtClean="0"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algn="ctr"/>
                      <a:r>
                        <a:rPr lang="en-US" altLang="zh-TW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zh-TW" altLang="en-US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學術</a:t>
                      </a:r>
                      <a:r>
                        <a:rPr lang="en-US" altLang="zh-TW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zh-TW" altLang="en-US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298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260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155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712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  <a:tr h="854751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+mj-ea"/>
                          <a:ea typeface="+mj-ea"/>
                        </a:rPr>
                        <a:t>優化師生比</a:t>
                      </a:r>
                      <a:endParaRPr lang="en-US" altLang="zh-TW" b="1" dirty="0" smtClean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en-US" altLang="zh-TW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zh-TW" altLang="en-US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教學，僅</a:t>
                      </a:r>
                      <a:r>
                        <a:rPr lang="zh-TW" altLang="en-US" sz="1400" b="0" u="sng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限支應楠梓校區</a:t>
                      </a:r>
                      <a:r>
                        <a:rPr lang="en-US" altLang="zh-TW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zh-TW" altLang="en-US" sz="14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X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X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250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>
                          <a:latin typeface="+mj-ea"/>
                          <a:ea typeface="+mj-ea"/>
                        </a:rPr>
                        <a:t>250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7193612" y="154750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latin typeface="+mj-ea"/>
                <a:ea typeface="+mj-ea"/>
              </a:rPr>
              <a:t>單位：萬元</a:t>
            </a:r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11560" y="5517232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+mj-ea"/>
                <a:ea typeface="+mj-ea"/>
              </a:rPr>
              <a:t>備註：因</a:t>
            </a:r>
            <a:r>
              <a:rPr lang="en-US" altLang="zh-TW" dirty="0" smtClean="0">
                <a:latin typeface="+mj-ea"/>
                <a:ea typeface="+mj-ea"/>
              </a:rPr>
              <a:t>107</a:t>
            </a:r>
            <a:r>
              <a:rPr lang="zh-TW" altLang="en-US" dirty="0" smtClean="0">
                <a:latin typeface="+mj-ea"/>
                <a:ea typeface="+mj-ea"/>
              </a:rPr>
              <a:t>年度學術研究獎勵已審議完畢，差額將由校務基金</a:t>
            </a:r>
            <a:r>
              <a:rPr lang="zh-TW" altLang="en-US" dirty="0">
                <a:latin typeface="+mj-ea"/>
                <a:ea typeface="+mj-ea"/>
              </a:rPr>
              <a:t>挹</a:t>
            </a:r>
            <a:r>
              <a:rPr lang="zh-TW" altLang="en-US" dirty="0" smtClean="0">
                <a:latin typeface="+mj-ea"/>
                <a:ea typeface="+mj-ea"/>
              </a:rPr>
              <a:t>注。</a:t>
            </a:r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2357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62000"/>
            <a:ext cx="8363272" cy="1066800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彈性薪資</a:t>
            </a:r>
            <a:r>
              <a:rPr lang="zh-TW" altLang="en-US" dirty="0"/>
              <a:t>法規</a:t>
            </a:r>
            <a:r>
              <a:rPr lang="zh-TW" altLang="en-US" dirty="0" smtClean="0"/>
              <a:t>重點說明</a:t>
            </a:r>
            <a:r>
              <a:rPr lang="en-US" altLang="zh-TW" dirty="0" smtClean="0"/>
              <a:t>(1/2)</a:t>
            </a:r>
            <a:endParaRPr lang="zh-TW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16832"/>
            <a:ext cx="8507288" cy="5040560"/>
          </a:xfrm>
        </p:spPr>
        <p:txBody>
          <a:bodyPr>
            <a:normAutofit/>
          </a:bodyPr>
          <a:lstStyle/>
          <a:p>
            <a:r>
              <a:rPr lang="zh-TW" altLang="en-US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全校專任教師總人數</a:t>
            </a:r>
            <a:r>
              <a:rPr lang="zh-TW" altLang="en-US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新細明體"/>
                <a:ea typeface="新細明體"/>
              </a:rPr>
              <a:t>：</a:t>
            </a:r>
            <a:r>
              <a:rPr lang="en-US" altLang="zh-TW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822</a:t>
            </a:r>
            <a:r>
              <a:rPr lang="zh-TW" altLang="en-US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 </a:t>
            </a:r>
            <a:r>
              <a:rPr lang="en-US" altLang="zh-TW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統計至</a:t>
            </a:r>
            <a:r>
              <a:rPr lang="en-US" altLang="zh-TW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107</a:t>
            </a:r>
            <a:r>
              <a:rPr lang="zh-TW" altLang="en-US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9</a:t>
            </a:r>
            <a:r>
              <a:rPr lang="zh-TW" altLang="en-US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en-US" altLang="zh-TW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r>
              <a:rPr lang="zh-TW" altLang="en-US" sz="2200" dirty="0" smtClean="0">
                <a:latin typeface="微軟正黑體" pitchFamily="34" charset="-120"/>
                <a:ea typeface="微軟正黑體" pitchFamily="34" charset="-120"/>
              </a:rPr>
              <a:t>獎勵期間</a:t>
            </a:r>
            <a:r>
              <a:rPr lang="zh-TW" altLang="en-US" sz="2200" dirty="0" smtClean="0">
                <a:latin typeface="新細明體"/>
                <a:ea typeface="新細明體"/>
              </a:rPr>
              <a:t>：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107/02/01</a:t>
            </a:r>
            <a:r>
              <a:rPr lang="en-US" altLang="zh-TW" sz="2200" dirty="0" smtClean="0">
                <a:latin typeface="+mj-ea"/>
                <a:ea typeface="+mj-ea"/>
              </a:rPr>
              <a:t>-107/12/31</a:t>
            </a:r>
          </a:p>
          <a:p>
            <a:r>
              <a:rPr lang="zh-TW" altLang="en-US" sz="2200" dirty="0" smtClean="0">
                <a:latin typeface="+mj-ea"/>
                <a:ea typeface="+mj-ea"/>
              </a:rPr>
              <a:t>獎勵人數核給比例</a:t>
            </a:r>
            <a:r>
              <a:rPr lang="zh-TW" altLang="en-US" sz="2200" dirty="0" smtClean="0">
                <a:latin typeface="新細明體"/>
                <a:ea typeface="新細明體"/>
              </a:rPr>
              <a:t>：</a:t>
            </a:r>
            <a:endParaRPr lang="en-US" altLang="zh-TW" sz="2200" dirty="0" smtClean="0">
              <a:latin typeface="新細明體"/>
              <a:ea typeface="新細明體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</a:t>
            </a:r>
            <a:r>
              <a:rPr lang="en-US" altLang="zh-TW" sz="2200" dirty="0" smtClean="0">
                <a:latin typeface="+mj-ea"/>
                <a:ea typeface="+mj-ea"/>
              </a:rPr>
              <a:t>(1)</a:t>
            </a:r>
            <a:r>
              <a:rPr lang="zh-TW" altLang="en-US" sz="2200" dirty="0">
                <a:latin typeface="+mj-ea"/>
                <a:ea typeface="+mj-ea"/>
              </a:rPr>
              <a:t>專任</a:t>
            </a: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講座教授</a:t>
            </a:r>
            <a:r>
              <a:rPr lang="zh-TW" altLang="en-US" sz="2200" dirty="0">
                <a:latin typeface="+mj-ea"/>
                <a:ea typeface="+mj-ea"/>
              </a:rPr>
              <a:t>之名額</a:t>
            </a:r>
            <a:r>
              <a:rPr lang="zh-TW" altLang="en-US" sz="2200" dirty="0">
                <a:latin typeface="新細明體"/>
              </a:rPr>
              <a:t>：</a:t>
            </a:r>
            <a:r>
              <a:rPr lang="zh-TW" altLang="en-US" sz="2200" dirty="0">
                <a:latin typeface="+mj-ea"/>
                <a:ea typeface="+mj-ea"/>
              </a:rPr>
              <a:t>以不超過本校現有</a:t>
            </a: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專任教師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人數</a:t>
            </a:r>
            <a:endParaRPr lang="en-US" altLang="zh-TW" sz="2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        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en-US" altLang="zh-TW" sz="2200" dirty="0">
                <a:solidFill>
                  <a:srgbClr val="FF0000"/>
                </a:solidFill>
                <a:latin typeface="+mj-ea"/>
                <a:ea typeface="+mj-ea"/>
              </a:rPr>
              <a:t>%</a:t>
            </a:r>
            <a:r>
              <a:rPr lang="zh-TW" altLang="en-US" sz="2200" dirty="0">
                <a:latin typeface="+mj-ea"/>
                <a:ea typeface="+mj-ea"/>
              </a:rPr>
              <a:t>為原則。</a:t>
            </a:r>
            <a:endParaRPr lang="en-US" altLang="zh-TW" sz="2200" dirty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 smtClean="0">
                <a:latin typeface="+mj-ea"/>
                <a:ea typeface="+mj-ea"/>
              </a:rPr>
              <a:t>    </a:t>
            </a:r>
            <a:r>
              <a:rPr lang="en-US" altLang="zh-TW" sz="2200" dirty="0" smtClean="0">
                <a:latin typeface="+mj-ea"/>
                <a:ea typeface="+mj-ea"/>
              </a:rPr>
              <a:t>(2)</a:t>
            </a:r>
            <a:r>
              <a:rPr lang="zh-TW" altLang="en-US" sz="2200" dirty="0">
                <a:latin typeface="+mj-ea"/>
                <a:ea typeface="+mj-ea"/>
              </a:rPr>
              <a:t>專任</a:t>
            </a: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特聘教授</a:t>
            </a:r>
            <a:r>
              <a:rPr lang="zh-TW" altLang="en-US" sz="2200" dirty="0">
                <a:latin typeface="+mj-ea"/>
                <a:ea typeface="+mj-ea"/>
              </a:rPr>
              <a:t>名額</a:t>
            </a:r>
            <a:r>
              <a:rPr lang="zh-TW" altLang="en-US" sz="2200" dirty="0">
                <a:latin typeface="新細明體"/>
              </a:rPr>
              <a:t>：</a:t>
            </a:r>
            <a:r>
              <a:rPr lang="zh-TW" altLang="en-US" sz="2200" dirty="0">
                <a:latin typeface="+mj-ea"/>
                <a:ea typeface="+mj-ea"/>
              </a:rPr>
              <a:t>需不超過全校專任教師</a:t>
            </a: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總人數</a:t>
            </a:r>
            <a:r>
              <a:rPr lang="en-US" altLang="zh-TW" sz="2200" dirty="0">
                <a:solidFill>
                  <a:srgbClr val="FF0000"/>
                </a:solidFill>
                <a:latin typeface="+mj-ea"/>
                <a:ea typeface="+mj-ea"/>
              </a:rPr>
              <a:t>2%</a:t>
            </a:r>
            <a:r>
              <a:rPr lang="zh-TW" altLang="en-US" sz="2200" dirty="0" smtClean="0">
                <a:latin typeface="+mj-ea"/>
                <a:ea typeface="+mj-ea"/>
              </a:rPr>
              <a:t>且</a:t>
            </a:r>
            <a:endParaRPr lang="en-US" altLang="zh-TW" sz="2200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     </a:t>
            </a:r>
            <a:r>
              <a:rPr lang="zh-TW" altLang="en-US" sz="2200" u="sng" dirty="0" smtClean="0">
                <a:latin typeface="+mj-ea"/>
                <a:ea typeface="+mj-ea"/>
              </a:rPr>
              <a:t>應</a:t>
            </a:r>
            <a:r>
              <a:rPr lang="zh-TW" altLang="en-US" sz="2200" u="sng" dirty="0">
                <a:latin typeface="+mj-ea"/>
                <a:ea typeface="+mj-ea"/>
              </a:rPr>
              <a:t>含括</a:t>
            </a:r>
            <a:r>
              <a:rPr lang="zh-TW" altLang="en-US" sz="2200" u="sng" dirty="0" smtClean="0">
                <a:latin typeface="+mj-ea"/>
                <a:ea typeface="+mj-ea"/>
              </a:rPr>
              <a:t>二個</a:t>
            </a:r>
            <a:r>
              <a:rPr lang="zh-TW" altLang="en-US" sz="2200" u="sng" dirty="0">
                <a:latin typeface="+mj-ea"/>
                <a:ea typeface="+mj-ea"/>
              </a:rPr>
              <a:t>學群</a:t>
            </a:r>
            <a:r>
              <a:rPr lang="en-US" altLang="zh-TW" sz="2200" u="sng" dirty="0">
                <a:latin typeface="+mj-ea"/>
                <a:ea typeface="+mj-ea"/>
              </a:rPr>
              <a:t>(</a:t>
            </a:r>
            <a:r>
              <a:rPr lang="zh-TW" altLang="en-US" sz="2200" u="sng" dirty="0">
                <a:latin typeface="+mj-ea"/>
                <a:ea typeface="+mj-ea"/>
              </a:rPr>
              <a:t>人文及理工</a:t>
            </a:r>
            <a:r>
              <a:rPr lang="en-US" altLang="zh-TW" sz="2200" u="sng" dirty="0">
                <a:latin typeface="+mj-ea"/>
                <a:ea typeface="+mj-ea"/>
              </a:rPr>
              <a:t>)</a:t>
            </a:r>
            <a:r>
              <a:rPr lang="zh-TW" altLang="en-US" sz="2200" u="sng" dirty="0">
                <a:latin typeface="+mj-ea"/>
                <a:ea typeface="+mj-ea"/>
              </a:rPr>
              <a:t>。</a:t>
            </a:r>
            <a:endParaRPr lang="en-US" altLang="zh-TW" sz="2200" dirty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 smtClean="0">
                <a:latin typeface="+mj-ea"/>
                <a:ea typeface="+mj-ea"/>
              </a:rPr>
              <a:t>    </a:t>
            </a:r>
            <a:r>
              <a:rPr lang="en-US" altLang="zh-TW" sz="2200" dirty="0" smtClean="0">
                <a:latin typeface="+mj-ea"/>
                <a:ea typeface="+mj-ea"/>
              </a:rPr>
              <a:t>(3)</a:t>
            </a:r>
            <a:r>
              <a:rPr lang="zh-TW" altLang="en-US" sz="2200" dirty="0" smtClean="0">
                <a:latin typeface="+mj-ea"/>
                <a:ea typeface="+mj-ea"/>
              </a:rPr>
              <a:t>其他獎勵名額</a:t>
            </a:r>
            <a:r>
              <a:rPr lang="zh-TW" altLang="en-US" sz="2200" dirty="0">
                <a:latin typeface="新細明體"/>
              </a:rPr>
              <a:t>：</a:t>
            </a:r>
            <a:r>
              <a:rPr lang="zh-TW" altLang="en-US" sz="2200" dirty="0" smtClean="0">
                <a:latin typeface="+mj-ea"/>
                <a:ea typeface="+mj-ea"/>
              </a:rPr>
              <a:t>各類獎勵人數</a:t>
            </a:r>
            <a:r>
              <a:rPr lang="zh-TW" altLang="en-US" sz="2200" u="sng" dirty="0" smtClean="0">
                <a:latin typeface="+mj-ea"/>
                <a:ea typeface="+mj-ea"/>
              </a:rPr>
              <a:t>加總</a:t>
            </a:r>
            <a:r>
              <a:rPr lang="zh-TW" altLang="en-US" sz="2200" dirty="0" smtClean="0">
                <a:latin typeface="+mj-ea"/>
                <a:ea typeface="+mj-ea"/>
              </a:rPr>
              <a:t>以</a:t>
            </a:r>
            <a:r>
              <a:rPr lang="zh-TW" altLang="en-US" sz="2200" dirty="0">
                <a:latin typeface="+mj-ea"/>
                <a:ea typeface="+mj-ea"/>
              </a:rPr>
              <a:t>不超過本校教研</a:t>
            </a:r>
            <a:r>
              <a:rPr lang="zh-TW" altLang="en-US" sz="2200" dirty="0" smtClean="0">
                <a:latin typeface="+mj-ea"/>
                <a:ea typeface="+mj-ea"/>
              </a:rPr>
              <a:t>人</a:t>
            </a:r>
            <a:endParaRPr lang="en-US" altLang="zh-TW" sz="2200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     員</a:t>
            </a:r>
            <a:r>
              <a:rPr lang="en-US" altLang="zh-TW" sz="2200" dirty="0">
                <a:solidFill>
                  <a:srgbClr val="FF0000"/>
                </a:solidFill>
                <a:latin typeface="+mj-ea"/>
                <a:ea typeface="+mj-ea"/>
              </a:rPr>
              <a:t>15%</a:t>
            </a:r>
            <a:r>
              <a:rPr lang="zh-TW" altLang="en-US" sz="2200" dirty="0">
                <a:latin typeface="+mj-ea"/>
                <a:ea typeface="+mj-ea"/>
              </a:rPr>
              <a:t>為原則</a:t>
            </a:r>
            <a:r>
              <a:rPr lang="zh-TW" altLang="en-US" sz="2200" dirty="0" smtClean="0">
                <a:latin typeface="+mj-ea"/>
                <a:ea typeface="+mj-ea"/>
              </a:rPr>
              <a:t>。</a:t>
            </a:r>
            <a:endParaRPr lang="en-US" altLang="zh-TW" sz="2200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</a:t>
            </a:r>
            <a:r>
              <a:rPr lang="en-US" altLang="zh-TW" sz="2200" dirty="0" smtClean="0">
                <a:latin typeface="+mj-ea"/>
                <a:ea typeface="+mj-ea"/>
              </a:rPr>
              <a:t>(4)</a:t>
            </a:r>
            <a:r>
              <a:rPr lang="zh-TW" altLang="en-US" sz="2200" u="sng" dirty="0">
                <a:latin typeface="+mj-ea"/>
                <a:ea typeface="+mj-ea"/>
              </a:rPr>
              <a:t>新聘</a:t>
            </a:r>
            <a:r>
              <a:rPr lang="zh-TW" altLang="en-US" sz="2200" dirty="0">
                <a:latin typeface="+mj-ea"/>
                <a:ea typeface="+mj-ea"/>
              </a:rPr>
              <a:t>優秀人才：以不超過本校教研人員</a:t>
            </a:r>
            <a:r>
              <a:rPr lang="en-US" altLang="zh-TW" sz="2200" dirty="0">
                <a:solidFill>
                  <a:srgbClr val="FF0000"/>
                </a:solidFill>
                <a:latin typeface="+mj-ea"/>
                <a:ea typeface="+mj-ea"/>
              </a:rPr>
              <a:t>3%</a:t>
            </a:r>
            <a:r>
              <a:rPr lang="zh-TW" altLang="en-US" sz="2200" dirty="0">
                <a:latin typeface="+mj-ea"/>
                <a:ea typeface="+mj-ea"/>
              </a:rPr>
              <a:t>為原則。</a:t>
            </a:r>
            <a:endParaRPr lang="en-US" altLang="zh-TW" sz="2200" dirty="0" smtClean="0">
              <a:latin typeface="+mj-ea"/>
              <a:ea typeface="+mj-ea"/>
            </a:endParaRPr>
          </a:p>
          <a:p>
            <a:endParaRPr lang="zh-TW" altLang="en-US" sz="2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41837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62000"/>
            <a:ext cx="8363272" cy="1066800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彈性薪資</a:t>
            </a:r>
            <a:r>
              <a:rPr lang="zh-TW" altLang="en-US" dirty="0"/>
              <a:t>法規</a:t>
            </a:r>
            <a:r>
              <a:rPr lang="zh-TW" altLang="en-US" dirty="0" smtClean="0"/>
              <a:t>重點說明</a:t>
            </a:r>
            <a:r>
              <a:rPr lang="en-US" altLang="zh-TW" dirty="0" smtClean="0"/>
              <a:t>(2/2)</a:t>
            </a:r>
            <a:endParaRPr lang="zh-TW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16832"/>
            <a:ext cx="8507288" cy="5040560"/>
          </a:xfrm>
        </p:spPr>
        <p:txBody>
          <a:bodyPr>
            <a:normAutofit/>
          </a:bodyPr>
          <a:lstStyle/>
          <a:p>
            <a:r>
              <a:rPr lang="zh-TW" altLang="en-US" sz="2200" dirty="0" smtClean="0">
                <a:latin typeface="+mj-ea"/>
                <a:ea typeface="+mj-ea"/>
              </a:rPr>
              <a:t>申請教師可申請多種獎勵，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唯支領經費僅擇一支領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最高額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zh-TW" altLang="en-US" sz="2200" dirty="0" smtClean="0">
                <a:latin typeface="+mj-ea"/>
                <a:ea typeface="+mj-ea"/>
              </a:rPr>
              <a:t>，且</a:t>
            </a:r>
            <a:r>
              <a:rPr lang="zh-TW" altLang="en-US" sz="2200" u="sng" dirty="0" smtClean="0">
                <a:latin typeface="+mj-ea"/>
                <a:ea typeface="+mj-ea"/>
              </a:rPr>
              <a:t>不同部會</a:t>
            </a:r>
            <a:r>
              <a:rPr lang="zh-TW" altLang="en-US" sz="2200" dirty="0" smtClean="0">
                <a:latin typeface="+mj-ea"/>
                <a:ea typeface="+mj-ea"/>
              </a:rPr>
              <a:t>經費來源</a:t>
            </a:r>
            <a:r>
              <a:rPr lang="zh-TW" altLang="en-US" sz="2200" u="sng" dirty="0" smtClean="0">
                <a:latin typeface="+mj-ea"/>
                <a:ea typeface="+mj-ea"/>
              </a:rPr>
              <a:t>不得重複支領</a:t>
            </a:r>
            <a:r>
              <a:rPr lang="zh-TW" altLang="en-US" sz="2200" dirty="0" smtClean="0">
                <a:latin typeface="+mj-ea"/>
                <a:ea typeface="+mj-ea"/>
              </a:rPr>
              <a:t>。</a:t>
            </a:r>
            <a:r>
              <a:rPr lang="en-US" altLang="zh-TW" sz="2200" dirty="0" smtClean="0">
                <a:latin typeface="+mj-ea"/>
                <a:ea typeface="+mj-ea"/>
              </a:rPr>
              <a:t>(</a:t>
            </a:r>
            <a:r>
              <a:rPr lang="zh-TW" altLang="en-US" sz="2200" dirty="0" smtClean="0">
                <a:latin typeface="+mj-ea"/>
                <a:ea typeface="+mj-ea"/>
              </a:rPr>
              <a:t>保留獎勵名銜</a:t>
            </a:r>
            <a:r>
              <a:rPr lang="en-US" altLang="zh-TW" sz="2200" dirty="0" smtClean="0">
                <a:latin typeface="+mj-ea"/>
                <a:ea typeface="+mj-ea"/>
              </a:rPr>
              <a:t>)</a:t>
            </a:r>
          </a:p>
          <a:p>
            <a:r>
              <a:rPr lang="zh-TW" altLang="en-US" sz="2200" dirty="0">
                <a:latin typeface="+mj-ea"/>
                <a:ea typeface="+mj-ea"/>
              </a:rPr>
              <a:t>獎勵金額</a:t>
            </a:r>
            <a:r>
              <a:rPr lang="zh-TW" altLang="en-US" sz="2200" dirty="0" smtClean="0">
                <a:latin typeface="+mj-ea"/>
                <a:ea typeface="+mj-ea"/>
              </a:rPr>
              <a:t>比例</a:t>
            </a:r>
            <a:r>
              <a:rPr lang="zh-TW" altLang="en-US" sz="2200" dirty="0" smtClean="0">
                <a:latin typeface="新細明體"/>
                <a:ea typeface="新細明體"/>
              </a:rPr>
              <a:t>：</a:t>
            </a:r>
            <a:endParaRPr lang="en-US" altLang="zh-TW" sz="2200" dirty="0" smtClean="0">
              <a:latin typeface="新細明體"/>
              <a:ea typeface="新細明體"/>
            </a:endParaRPr>
          </a:p>
          <a:p>
            <a:pPr marL="109728" indent="0">
              <a:buNone/>
            </a:pPr>
            <a:r>
              <a:rPr lang="zh-TW" altLang="en-US" sz="2200" dirty="0" smtClean="0">
                <a:latin typeface="+mj-ea"/>
                <a:ea typeface="+mj-ea"/>
              </a:rPr>
              <a:t>     </a:t>
            </a:r>
            <a:r>
              <a:rPr lang="en-US" altLang="zh-TW" sz="2200" dirty="0" smtClean="0">
                <a:latin typeface="+mj-ea"/>
                <a:ea typeface="+mj-ea"/>
              </a:rPr>
              <a:t>(1)</a:t>
            </a:r>
            <a:r>
              <a:rPr lang="zh-TW" altLang="en-US" sz="2200" dirty="0" smtClean="0">
                <a:latin typeface="+mj-ea"/>
                <a:ea typeface="+mj-ea"/>
              </a:rPr>
              <a:t>講座</a:t>
            </a:r>
            <a:r>
              <a:rPr lang="zh-TW" altLang="en-US" sz="2200" dirty="0">
                <a:latin typeface="+mj-ea"/>
                <a:ea typeface="+mj-ea"/>
              </a:rPr>
              <a:t>及特聘教授：獲補助人才之年薪資與校內同職級</a:t>
            </a:r>
            <a:r>
              <a:rPr lang="zh-TW" altLang="en-US" sz="2200" dirty="0" smtClean="0">
                <a:latin typeface="+mj-ea"/>
                <a:ea typeface="+mj-ea"/>
              </a:rPr>
              <a:t>人</a:t>
            </a:r>
            <a:endParaRPr lang="en-US" altLang="zh-TW" sz="2200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      員</a:t>
            </a:r>
            <a:r>
              <a:rPr lang="zh-TW" altLang="en-US" sz="2200" u="sng" dirty="0">
                <a:latin typeface="+mj-ea"/>
                <a:ea typeface="+mj-ea"/>
              </a:rPr>
              <a:t>年薪資</a:t>
            </a:r>
            <a:r>
              <a:rPr lang="zh-TW" altLang="en-US" sz="2200" dirty="0" smtClean="0">
                <a:latin typeface="+mj-ea"/>
                <a:ea typeface="+mj-ea"/>
              </a:rPr>
              <a:t>比例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約</a:t>
            </a:r>
            <a:r>
              <a:rPr lang="en-US" altLang="zh-TW" sz="2200" dirty="0">
                <a:solidFill>
                  <a:srgbClr val="FF0000"/>
                </a:solidFill>
                <a:latin typeface="+mj-ea"/>
                <a:ea typeface="+mj-ea"/>
              </a:rPr>
              <a:t>1.2</a:t>
            </a: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倍至</a:t>
            </a:r>
            <a:r>
              <a:rPr lang="en-US" altLang="zh-TW" sz="2200" dirty="0">
                <a:solidFill>
                  <a:srgbClr val="FF0000"/>
                </a:solidFill>
                <a:latin typeface="+mj-ea"/>
                <a:ea typeface="+mj-ea"/>
              </a:rPr>
              <a:t>3</a:t>
            </a: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倍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。</a:t>
            </a:r>
            <a:endParaRPr lang="en-US" altLang="zh-TW" sz="2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 </a:t>
            </a:r>
            <a:r>
              <a:rPr lang="en-US" altLang="zh-TW" sz="2200" dirty="0" smtClean="0">
                <a:latin typeface="+mj-ea"/>
                <a:ea typeface="+mj-ea"/>
              </a:rPr>
              <a:t>(2)</a:t>
            </a:r>
            <a:r>
              <a:rPr lang="zh-TW" altLang="en-US" sz="2200" dirty="0" smtClean="0">
                <a:latin typeface="+mj-ea"/>
                <a:ea typeface="+mj-ea"/>
              </a:rPr>
              <a:t>其他</a:t>
            </a:r>
            <a:r>
              <a:rPr lang="zh-TW" altLang="en-US" sz="2200" dirty="0">
                <a:latin typeface="+mj-ea"/>
                <a:ea typeface="+mj-ea"/>
              </a:rPr>
              <a:t>特殊優秀教研人員：獲補助人才之年薪資與校內</a:t>
            </a:r>
            <a:r>
              <a:rPr lang="zh-TW" altLang="en-US" sz="2200" dirty="0" smtClean="0">
                <a:latin typeface="+mj-ea"/>
                <a:ea typeface="+mj-ea"/>
              </a:rPr>
              <a:t>同</a:t>
            </a:r>
            <a:endParaRPr lang="en-US" altLang="zh-TW" sz="2200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      職</a:t>
            </a:r>
            <a:r>
              <a:rPr lang="zh-TW" altLang="en-US" sz="2200" dirty="0">
                <a:latin typeface="+mj-ea"/>
                <a:ea typeface="+mj-ea"/>
              </a:rPr>
              <a:t>級人員</a:t>
            </a:r>
            <a:r>
              <a:rPr lang="zh-TW" altLang="en-US" sz="2200" u="sng" dirty="0" smtClean="0">
                <a:latin typeface="+mj-ea"/>
                <a:ea typeface="+mj-ea"/>
              </a:rPr>
              <a:t>年薪資</a:t>
            </a:r>
            <a:r>
              <a:rPr lang="zh-TW" altLang="en-US" sz="2200" dirty="0">
                <a:latin typeface="+mj-ea"/>
                <a:ea typeface="+mj-ea"/>
              </a:rPr>
              <a:t>比例</a:t>
            </a: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約</a:t>
            </a:r>
            <a:r>
              <a:rPr lang="en-US" altLang="zh-TW" sz="2200" dirty="0">
                <a:solidFill>
                  <a:srgbClr val="FF0000"/>
                </a:solidFill>
                <a:latin typeface="+mj-ea"/>
                <a:ea typeface="+mj-ea"/>
              </a:rPr>
              <a:t>1.1</a:t>
            </a: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倍至</a:t>
            </a:r>
            <a:r>
              <a:rPr lang="en-US" altLang="zh-TW" sz="2200" dirty="0">
                <a:solidFill>
                  <a:srgbClr val="FF0000"/>
                </a:solidFill>
                <a:latin typeface="+mj-ea"/>
                <a:ea typeface="+mj-ea"/>
              </a:rPr>
              <a:t>1.5</a:t>
            </a: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倍。</a:t>
            </a:r>
            <a:endParaRPr lang="en-US" altLang="zh-TW" sz="2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endParaRPr lang="zh-TW" altLang="en-US" sz="2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35699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62000"/>
            <a:ext cx="8229600" cy="1066800"/>
          </a:xfrm>
        </p:spPr>
        <p:txBody>
          <a:bodyPr/>
          <a:lstStyle/>
          <a:p>
            <a:r>
              <a:rPr lang="zh-TW" altLang="en-US" dirty="0" smtClean="0"/>
              <a:t>彈性薪資分配原則建議</a:t>
            </a:r>
            <a:endParaRPr lang="zh-TW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16832"/>
            <a:ext cx="8507288" cy="3960440"/>
          </a:xfrm>
        </p:spPr>
        <p:txBody>
          <a:bodyPr>
            <a:normAutofit/>
          </a:bodyPr>
          <a:lstStyle/>
          <a:p>
            <a:r>
              <a:rPr lang="en-US" altLang="zh-TW" sz="2200" dirty="0" smtClean="0">
                <a:latin typeface="+mj-ea"/>
                <a:ea typeface="+mj-ea"/>
              </a:rPr>
              <a:t>107</a:t>
            </a:r>
            <a:r>
              <a:rPr lang="zh-TW" altLang="en-US" sz="2200" dirty="0" smtClean="0">
                <a:latin typeface="+mj-ea"/>
                <a:ea typeface="+mj-ea"/>
              </a:rPr>
              <a:t>年</a:t>
            </a:r>
            <a:r>
              <a:rPr lang="en-US" altLang="zh-TW" sz="2200" dirty="0" smtClean="0">
                <a:latin typeface="+mj-ea"/>
                <a:ea typeface="+mj-ea"/>
              </a:rPr>
              <a:t>9</a:t>
            </a:r>
            <a:r>
              <a:rPr lang="zh-TW" altLang="en-US" sz="2200" dirty="0" smtClean="0">
                <a:latin typeface="+mj-ea"/>
                <a:ea typeface="+mj-ea"/>
              </a:rPr>
              <a:t>月</a:t>
            </a:r>
            <a:r>
              <a:rPr lang="en-US" altLang="zh-TW" sz="2200" dirty="0" smtClean="0">
                <a:latin typeface="+mj-ea"/>
                <a:ea typeface="+mj-ea"/>
              </a:rPr>
              <a:t>11</a:t>
            </a:r>
            <a:r>
              <a:rPr lang="zh-TW" altLang="en-US" sz="2200" dirty="0" smtClean="0">
                <a:latin typeface="+mj-ea"/>
                <a:ea typeface="+mj-ea"/>
              </a:rPr>
              <a:t>日經與</a:t>
            </a:r>
            <a:r>
              <a:rPr lang="zh-TW" altLang="en-US" sz="2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教務處</a:t>
            </a:r>
            <a:r>
              <a:rPr lang="zh-TW" altLang="en-US" sz="2200" dirty="0" smtClean="0">
                <a:latin typeface="+mj-ea"/>
                <a:ea typeface="+mj-ea"/>
              </a:rPr>
              <a:t>討論後，重要決議事項如下</a:t>
            </a:r>
            <a:r>
              <a:rPr lang="zh-TW" altLang="en-US" sz="2200" dirty="0" smtClean="0">
                <a:latin typeface="新細明體"/>
                <a:ea typeface="新細明體"/>
              </a:rPr>
              <a:t>：</a:t>
            </a:r>
            <a:endParaRPr lang="en-US" altLang="zh-TW" sz="2200" dirty="0" smtClean="0">
              <a:latin typeface="新細明體"/>
              <a:ea typeface="新細明體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</a:t>
            </a:r>
            <a:r>
              <a:rPr lang="en-US" altLang="zh-TW" sz="2200" dirty="0" smtClean="0">
                <a:latin typeface="+mj-ea"/>
                <a:ea typeface="+mj-ea"/>
              </a:rPr>
              <a:t>(1)</a:t>
            </a:r>
            <a:r>
              <a:rPr lang="zh-TW" altLang="en-US" sz="2200" dirty="0" smtClean="0">
                <a:latin typeface="+mj-ea"/>
                <a:ea typeface="+mj-ea"/>
              </a:rPr>
              <a:t>除特聘</a:t>
            </a:r>
            <a:r>
              <a:rPr lang="zh-TW" altLang="en-US" sz="2200" dirty="0" smtClean="0">
                <a:latin typeface="微軟正黑體"/>
                <a:ea typeface="微軟正黑體"/>
              </a:rPr>
              <a:t>、講座教授以外的彈薪獎勵，</a:t>
            </a:r>
            <a:r>
              <a:rPr lang="en-US" altLang="zh-TW" sz="2200" dirty="0" smtClean="0">
                <a:latin typeface="+mj-ea"/>
                <a:ea typeface="+mj-ea"/>
              </a:rPr>
              <a:t>A</a:t>
            </a:r>
            <a:r>
              <a:rPr lang="zh-TW" altLang="en-US" sz="2200" dirty="0" smtClean="0">
                <a:latin typeface="+mj-ea"/>
                <a:ea typeface="+mj-ea"/>
              </a:rPr>
              <a:t>、</a:t>
            </a:r>
            <a:r>
              <a:rPr lang="en-US" altLang="zh-TW" sz="2200" dirty="0" smtClean="0">
                <a:latin typeface="+mj-ea"/>
                <a:ea typeface="+mj-ea"/>
              </a:rPr>
              <a:t>B</a:t>
            </a:r>
            <a:r>
              <a:rPr lang="zh-TW" altLang="en-US" sz="2200" dirty="0" smtClean="0">
                <a:latin typeface="+mj-ea"/>
                <a:ea typeface="+mj-ea"/>
              </a:rPr>
              <a:t>及</a:t>
            </a:r>
            <a:r>
              <a:rPr lang="en-US" altLang="zh-TW" sz="2200" dirty="0" smtClean="0">
                <a:latin typeface="+mj-ea"/>
                <a:ea typeface="+mj-ea"/>
              </a:rPr>
              <a:t>C</a:t>
            </a:r>
            <a:r>
              <a:rPr lang="zh-TW" altLang="en-US" sz="2200" dirty="0" smtClean="0">
                <a:latin typeface="+mj-ea"/>
                <a:ea typeface="+mj-ea"/>
              </a:rPr>
              <a:t>級獎勵</a:t>
            </a:r>
            <a:r>
              <a:rPr lang="zh-TW" altLang="en-US" sz="2200" u="sng" dirty="0" smtClean="0">
                <a:latin typeface="+mj-ea"/>
                <a:ea typeface="+mj-ea"/>
              </a:rPr>
              <a:t>人數比例</a:t>
            </a:r>
            <a:r>
              <a:rPr lang="zh-TW" altLang="en-US" sz="2200" dirty="0" smtClean="0">
                <a:latin typeface="+mj-ea"/>
                <a:ea typeface="+mj-ea"/>
              </a:rPr>
              <a:t>，</a:t>
            </a:r>
            <a:endParaRPr lang="en-US" altLang="zh-TW" sz="2200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     以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2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6</a:t>
            </a:r>
            <a:r>
              <a:rPr lang="zh-TW" altLang="en-US" sz="2200" dirty="0" smtClean="0">
                <a:latin typeface="+mj-ea"/>
                <a:ea typeface="+mj-ea"/>
              </a:rPr>
              <a:t>為原則。</a:t>
            </a:r>
            <a:endParaRPr lang="en-US" altLang="zh-TW" sz="2200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</a:t>
            </a:r>
            <a:r>
              <a:rPr lang="en-US" altLang="zh-TW" sz="2200" dirty="0" smtClean="0">
                <a:latin typeface="+mj-ea"/>
                <a:ea typeface="+mj-ea"/>
              </a:rPr>
              <a:t>(2)</a:t>
            </a:r>
            <a:r>
              <a:rPr lang="zh-TW" altLang="en-US" sz="2200" dirty="0" smtClean="0">
                <a:latin typeface="+mj-ea"/>
                <a:ea typeface="+mj-ea"/>
              </a:rPr>
              <a:t>若老師同時獲得多個獎勵，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擇最高額</a:t>
            </a:r>
            <a:r>
              <a:rPr lang="zh-TW" altLang="en-US" sz="2200" dirty="0" smtClean="0">
                <a:latin typeface="+mj-ea"/>
                <a:ea typeface="+mj-ea"/>
              </a:rPr>
              <a:t>領取獎勵金，並保留其他</a:t>
            </a:r>
            <a:endParaRPr lang="en-US" altLang="zh-TW" sz="2200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     獎勵名銜</a:t>
            </a:r>
            <a:r>
              <a:rPr lang="en-US" altLang="zh-TW" sz="2200" dirty="0" smtClean="0">
                <a:latin typeface="+mj-ea"/>
                <a:ea typeface="+mj-ea"/>
              </a:rPr>
              <a:t>(</a:t>
            </a:r>
            <a:r>
              <a:rPr lang="zh-TW" altLang="en-US" sz="2200" dirty="0" smtClean="0">
                <a:latin typeface="+mj-ea"/>
                <a:ea typeface="+mj-ea"/>
              </a:rPr>
              <a:t>給予獎牌或獎狀</a:t>
            </a:r>
            <a:r>
              <a:rPr lang="en-US" altLang="zh-TW" sz="2200" dirty="0" smtClean="0">
                <a:latin typeface="+mj-ea"/>
                <a:ea typeface="+mj-ea"/>
              </a:rPr>
              <a:t>)</a:t>
            </a:r>
            <a:r>
              <a:rPr lang="zh-TW" altLang="en-US" sz="2200" dirty="0" smtClean="0">
                <a:latin typeface="+mj-ea"/>
                <a:ea typeface="+mj-ea"/>
              </a:rPr>
              <a:t>。</a:t>
            </a:r>
            <a:endParaRPr lang="en-US" altLang="zh-TW" sz="2200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</a:t>
            </a:r>
            <a:r>
              <a:rPr lang="en-US" altLang="zh-TW" sz="2200" dirty="0" smtClean="0">
                <a:latin typeface="+mj-ea"/>
                <a:ea typeface="+mj-ea"/>
              </a:rPr>
              <a:t>(3)</a:t>
            </a:r>
            <a:r>
              <a:rPr lang="en-US" altLang="zh-TW" sz="2200" dirty="0">
                <a:latin typeface="微軟正黑體"/>
                <a:ea typeface="微軟正黑體"/>
              </a:rPr>
              <a:t> A</a:t>
            </a:r>
            <a:r>
              <a:rPr lang="zh-TW" altLang="en-US" sz="2200" dirty="0">
                <a:latin typeface="微軟正黑體"/>
                <a:ea typeface="微軟正黑體"/>
              </a:rPr>
              <a:t>、</a:t>
            </a:r>
            <a:r>
              <a:rPr lang="en-US" altLang="zh-TW" sz="2200" dirty="0">
                <a:latin typeface="微軟正黑體"/>
                <a:ea typeface="微軟正黑體"/>
              </a:rPr>
              <a:t>B</a:t>
            </a:r>
            <a:r>
              <a:rPr lang="zh-TW" altLang="en-US" sz="2200" dirty="0">
                <a:latin typeface="微軟正黑體"/>
                <a:ea typeface="微軟正黑體"/>
              </a:rPr>
              <a:t>級遇</a:t>
            </a:r>
            <a:r>
              <a:rPr lang="zh-TW" altLang="en-US" sz="2200" dirty="0" smtClean="0">
                <a:latin typeface="微軟正黑體"/>
                <a:ea typeface="微軟正黑體"/>
              </a:rPr>
              <a:t>缺不補，</a:t>
            </a:r>
            <a:r>
              <a:rPr lang="zh-TW" altLang="en-US" sz="2200" dirty="0" smtClean="0">
                <a:solidFill>
                  <a:srgbClr val="FF0000"/>
                </a:solidFill>
                <a:latin typeface="微軟正黑體"/>
                <a:ea typeface="微軟正黑體"/>
              </a:rPr>
              <a:t>名額及獎勵金則依序遞補至</a:t>
            </a:r>
            <a:r>
              <a:rPr lang="en-US" altLang="zh-TW" sz="2200" dirty="0" smtClean="0">
                <a:solidFill>
                  <a:srgbClr val="FF0000"/>
                </a:solidFill>
                <a:latin typeface="微軟正黑體"/>
                <a:ea typeface="微軟正黑體"/>
              </a:rPr>
              <a:t>C</a:t>
            </a:r>
            <a:r>
              <a:rPr lang="zh-TW" altLang="en-US" sz="2200" dirty="0" smtClean="0">
                <a:solidFill>
                  <a:srgbClr val="FF0000"/>
                </a:solidFill>
                <a:latin typeface="微軟正黑體"/>
                <a:ea typeface="微軟正黑體"/>
              </a:rPr>
              <a:t>級</a:t>
            </a:r>
            <a:r>
              <a:rPr lang="zh-TW" altLang="en-US" sz="2200" dirty="0">
                <a:latin typeface="微軟正黑體"/>
                <a:ea typeface="微軟正黑體"/>
              </a:rPr>
              <a:t>。</a:t>
            </a:r>
            <a:r>
              <a:rPr lang="zh-TW" altLang="en-US" sz="2200" dirty="0" smtClean="0">
                <a:latin typeface="微軟正黑體"/>
                <a:ea typeface="微軟正黑體"/>
              </a:rPr>
              <a:t>    </a:t>
            </a:r>
            <a:endParaRPr lang="en-US" altLang="zh-TW" sz="2200" dirty="0" smtClean="0">
              <a:latin typeface="微軟正黑體"/>
              <a:ea typeface="微軟正黑體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微軟正黑體"/>
                <a:ea typeface="微軟正黑體"/>
              </a:rPr>
              <a:t> </a:t>
            </a:r>
            <a:r>
              <a:rPr lang="zh-TW" altLang="en-US" sz="2200" dirty="0" smtClean="0">
                <a:latin typeface="微軟正黑體"/>
                <a:ea typeface="微軟正黑體"/>
              </a:rPr>
              <a:t>   </a:t>
            </a:r>
            <a:r>
              <a:rPr lang="en-US" altLang="zh-TW" sz="2200" dirty="0" smtClean="0">
                <a:latin typeface="微軟正黑體"/>
                <a:ea typeface="微軟正黑體"/>
              </a:rPr>
              <a:t>(</a:t>
            </a:r>
            <a:r>
              <a:rPr lang="en-US" altLang="zh-TW" sz="2200" dirty="0">
                <a:latin typeface="微軟正黑體"/>
                <a:ea typeface="微軟正黑體"/>
              </a:rPr>
              <a:t>4</a:t>
            </a:r>
            <a:r>
              <a:rPr lang="en-US" altLang="zh-TW" sz="2200" dirty="0" smtClean="0">
                <a:latin typeface="微軟正黑體"/>
                <a:ea typeface="微軟正黑體"/>
              </a:rPr>
              <a:t>)</a:t>
            </a:r>
            <a:r>
              <a:rPr lang="zh-TW" altLang="en-US" sz="2200" dirty="0" smtClean="0">
                <a:latin typeface="微軟正黑體"/>
                <a:ea typeface="微軟正黑體"/>
              </a:rPr>
              <a:t>教學、學術、產學研究彈性薪資</a:t>
            </a:r>
            <a:r>
              <a:rPr lang="zh-TW" altLang="en-US" sz="2200" u="sng" dirty="0" smtClean="0">
                <a:latin typeface="微軟正黑體"/>
                <a:ea typeface="微軟正黑體"/>
              </a:rPr>
              <a:t>獎勵金分配</a:t>
            </a:r>
            <a:r>
              <a:rPr lang="zh-TW" altLang="en-US" sz="2200" dirty="0" smtClean="0">
                <a:latin typeface="微軟正黑體"/>
                <a:ea typeface="微軟正黑體"/>
              </a:rPr>
              <a:t>，將朝該方向規劃</a:t>
            </a:r>
            <a:endParaRPr lang="en-US" altLang="zh-TW" sz="2200" dirty="0" smtClean="0">
              <a:latin typeface="微軟正黑體"/>
              <a:ea typeface="微軟正黑體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微軟正黑體"/>
                <a:ea typeface="微軟正黑體"/>
              </a:rPr>
              <a:t> </a:t>
            </a:r>
            <a:r>
              <a:rPr lang="zh-TW" altLang="en-US" sz="2200" dirty="0" smtClean="0">
                <a:latin typeface="微軟正黑體"/>
                <a:ea typeface="微軟正黑體"/>
              </a:rPr>
              <a:t>        為原則</a:t>
            </a:r>
            <a:r>
              <a:rPr lang="en-US" altLang="zh-TW" sz="2200" dirty="0" smtClean="0">
                <a:latin typeface="微軟正黑體"/>
                <a:ea typeface="微軟正黑體"/>
              </a:rPr>
              <a:t>(</a:t>
            </a:r>
            <a:r>
              <a:rPr lang="zh-TW" altLang="en-US" sz="2200" dirty="0">
                <a:latin typeface="微軟正黑體"/>
                <a:ea typeface="微軟正黑體"/>
              </a:rPr>
              <a:t>擇一</a:t>
            </a:r>
            <a:r>
              <a:rPr lang="en-US" altLang="zh-TW" sz="2200" dirty="0" smtClean="0">
                <a:latin typeface="+mj-ea"/>
                <a:ea typeface="+mj-ea"/>
              </a:rPr>
              <a:t>)</a:t>
            </a:r>
            <a:r>
              <a:rPr lang="zh-TW" altLang="en-US" sz="2200" dirty="0" smtClean="0">
                <a:latin typeface="+mj-ea"/>
                <a:ea typeface="+mj-ea"/>
              </a:rPr>
              <a:t>：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zh-TW" altLang="en-US" sz="2200" dirty="0" smtClean="0">
                <a:latin typeface="+mj-ea"/>
                <a:ea typeface="+mj-ea"/>
              </a:rPr>
              <a:t>或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4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3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3</a:t>
            </a:r>
            <a:r>
              <a:rPr lang="zh-TW" altLang="en-US" sz="2200" dirty="0" smtClean="0">
                <a:latin typeface="+mj-ea"/>
                <a:ea typeface="+mj-ea"/>
              </a:rPr>
              <a:t>。</a:t>
            </a:r>
            <a:endParaRPr lang="en-US" altLang="zh-TW" sz="2200" dirty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 smtClean="0">
                <a:latin typeface="+mj-ea"/>
                <a:ea typeface="+mj-ea"/>
              </a:rPr>
              <a:t>    </a:t>
            </a:r>
            <a:r>
              <a:rPr lang="en-US" altLang="zh-TW" sz="2200" dirty="0" smtClean="0">
                <a:latin typeface="+mj-ea"/>
                <a:ea typeface="+mj-ea"/>
              </a:rPr>
              <a:t>(</a:t>
            </a:r>
            <a:r>
              <a:rPr lang="en-US" altLang="zh-TW" sz="2200" dirty="0">
                <a:latin typeface="+mj-ea"/>
                <a:ea typeface="+mj-ea"/>
              </a:rPr>
              <a:t>5</a:t>
            </a:r>
            <a:r>
              <a:rPr lang="en-US" altLang="zh-TW" sz="2200" dirty="0" smtClean="0">
                <a:latin typeface="+mj-ea"/>
                <a:ea typeface="+mj-ea"/>
              </a:rPr>
              <a:t>)</a:t>
            </a:r>
            <a:r>
              <a:rPr lang="zh-TW" altLang="en-US" sz="2200" dirty="0" smtClean="0">
                <a:latin typeface="+mj-ea"/>
                <a:ea typeface="+mj-ea"/>
              </a:rPr>
              <a:t>未來</a:t>
            </a:r>
            <a:r>
              <a:rPr lang="en-US" altLang="zh-TW" sz="2200" dirty="0" smtClean="0">
                <a:latin typeface="+mj-ea"/>
                <a:ea typeface="+mj-ea"/>
              </a:rPr>
              <a:t>A</a:t>
            </a:r>
            <a:r>
              <a:rPr lang="zh-TW" altLang="en-US" sz="2200" dirty="0" smtClean="0">
                <a:latin typeface="微軟正黑體"/>
                <a:ea typeface="微軟正黑體"/>
              </a:rPr>
              <a:t>、</a:t>
            </a:r>
            <a:r>
              <a:rPr lang="en-US" altLang="zh-TW" sz="2200" dirty="0" smtClean="0">
                <a:latin typeface="微軟正黑體"/>
                <a:ea typeface="微軟正黑體"/>
              </a:rPr>
              <a:t>B</a:t>
            </a:r>
            <a:r>
              <a:rPr lang="zh-TW" altLang="en-US" sz="2200" dirty="0" smtClean="0">
                <a:latin typeface="微軟正黑體"/>
                <a:ea typeface="微軟正黑體"/>
              </a:rPr>
              <a:t>及</a:t>
            </a:r>
            <a:r>
              <a:rPr lang="en-US" altLang="zh-TW" sz="2200" dirty="0" smtClean="0">
                <a:latin typeface="微軟正黑體"/>
                <a:ea typeface="微軟正黑體"/>
              </a:rPr>
              <a:t>C</a:t>
            </a:r>
            <a:r>
              <a:rPr lang="zh-TW" altLang="en-US" sz="2200" dirty="0" smtClean="0">
                <a:latin typeface="微軟正黑體"/>
                <a:ea typeface="微軟正黑體"/>
              </a:rPr>
              <a:t>級獎勵名稱，</a:t>
            </a:r>
            <a:r>
              <a:rPr lang="zh-TW" altLang="en-US" sz="2200" dirty="0" smtClean="0">
                <a:latin typeface="+mj-ea"/>
                <a:ea typeface="+mj-ea"/>
              </a:rPr>
              <a:t>將以「卓越、傑出及優良」名銜代</a:t>
            </a:r>
            <a:endParaRPr lang="en-US" altLang="zh-TW" sz="2200" dirty="0" smtClean="0"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+mj-ea"/>
                <a:ea typeface="+mj-ea"/>
              </a:rPr>
              <a:t> </a:t>
            </a:r>
            <a:r>
              <a:rPr lang="zh-TW" altLang="en-US" sz="2200" dirty="0" smtClean="0">
                <a:latin typeface="+mj-ea"/>
                <a:ea typeface="+mj-ea"/>
              </a:rPr>
              <a:t>        替。         </a:t>
            </a:r>
            <a:endParaRPr lang="en-US" altLang="zh-TW" sz="22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70946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62000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107</a:t>
            </a:r>
            <a:r>
              <a:rPr lang="zh-TW" altLang="en-US" dirty="0" smtClean="0"/>
              <a:t>年度彈性薪資作業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16832"/>
            <a:ext cx="8507288" cy="4032448"/>
          </a:xfrm>
        </p:spPr>
        <p:txBody>
          <a:bodyPr>
            <a:normAutofit/>
          </a:bodyPr>
          <a:lstStyle/>
          <a:p>
            <a:pPr lvl="0">
              <a:buClr>
                <a:srgbClr val="A04DA3"/>
              </a:buClr>
            </a:pPr>
            <a:r>
              <a:rPr lang="en-US" altLang="zh-TW" sz="2200" dirty="0">
                <a:solidFill>
                  <a:prstClr val="black"/>
                </a:solidFill>
                <a:latin typeface="微軟正黑體"/>
                <a:ea typeface="微軟正黑體"/>
              </a:rPr>
              <a:t>107</a:t>
            </a:r>
            <a:r>
              <a:rPr lang="zh-TW" altLang="en-US" sz="2200" dirty="0">
                <a:solidFill>
                  <a:prstClr val="black"/>
                </a:solidFill>
                <a:latin typeface="微軟正黑體"/>
                <a:ea typeface="微軟正黑體"/>
              </a:rPr>
              <a:t>年</a:t>
            </a:r>
            <a:r>
              <a:rPr lang="en-US" altLang="zh-TW" sz="2200" dirty="0">
                <a:solidFill>
                  <a:prstClr val="black"/>
                </a:solidFill>
                <a:latin typeface="微軟正黑體"/>
                <a:ea typeface="微軟正黑體"/>
              </a:rPr>
              <a:t>(</a:t>
            </a:r>
            <a:r>
              <a:rPr lang="zh-TW" altLang="en-US" sz="2200" dirty="0">
                <a:solidFill>
                  <a:prstClr val="black"/>
                </a:solidFill>
                <a:latin typeface="微軟正黑體"/>
                <a:ea typeface="微軟正黑體"/>
              </a:rPr>
              <a:t>併校前，舊制</a:t>
            </a:r>
            <a:r>
              <a:rPr lang="en-US" altLang="zh-TW" sz="2200" dirty="0">
                <a:solidFill>
                  <a:prstClr val="black"/>
                </a:solidFill>
                <a:latin typeface="微軟正黑體"/>
                <a:ea typeface="微軟正黑體"/>
              </a:rPr>
              <a:t>)</a:t>
            </a:r>
            <a:r>
              <a:rPr lang="zh-TW" altLang="en-US" sz="2200" dirty="0">
                <a:solidFill>
                  <a:prstClr val="black"/>
                </a:solidFill>
                <a:latin typeface="微軟正黑體"/>
                <a:ea typeface="微軟正黑體"/>
              </a:rPr>
              <a:t>已占名額如下</a:t>
            </a:r>
            <a:r>
              <a:rPr lang="en-US" altLang="zh-TW" sz="2200" dirty="0">
                <a:solidFill>
                  <a:prstClr val="black"/>
                </a:solidFill>
                <a:latin typeface="微軟正黑體"/>
                <a:ea typeface="微軟正黑體"/>
              </a:rPr>
              <a:t>(</a:t>
            </a:r>
            <a:r>
              <a:rPr lang="zh-TW" altLang="en-US" sz="2200" dirty="0">
                <a:solidFill>
                  <a:srgbClr val="FF0000"/>
                </a:solidFill>
                <a:latin typeface="微軟正黑體"/>
                <a:ea typeface="微軟正黑體"/>
              </a:rPr>
              <a:t>將併入新制人數額度</a:t>
            </a:r>
            <a:r>
              <a:rPr lang="en-US" altLang="zh-TW" sz="2200" dirty="0">
                <a:solidFill>
                  <a:prstClr val="black"/>
                </a:solidFill>
                <a:latin typeface="微軟正黑體"/>
                <a:ea typeface="微軟正黑體"/>
              </a:rPr>
              <a:t>)</a:t>
            </a:r>
            <a:r>
              <a:rPr lang="zh-TW" altLang="en-US" sz="2200" dirty="0">
                <a:solidFill>
                  <a:prstClr val="black"/>
                </a:solidFill>
                <a:latin typeface="新細明體"/>
              </a:rPr>
              <a:t>：</a:t>
            </a:r>
            <a:endParaRPr lang="en-US" altLang="zh-TW" sz="2200" dirty="0">
              <a:solidFill>
                <a:prstClr val="black"/>
              </a:solidFill>
              <a:latin typeface="新細明體"/>
            </a:endParaRPr>
          </a:p>
          <a:p>
            <a:pPr marL="109728" lvl="0" indent="0">
              <a:buClr>
                <a:srgbClr val="A04DA3"/>
              </a:buClr>
              <a:buNone/>
            </a:pPr>
            <a:r>
              <a:rPr lang="zh-TW" altLang="en-US" sz="2200" dirty="0">
                <a:solidFill>
                  <a:prstClr val="black"/>
                </a:solidFill>
                <a:latin typeface="新細明體"/>
              </a:rPr>
              <a:t>    </a:t>
            </a:r>
            <a:r>
              <a:rPr lang="en-US" altLang="zh-TW" sz="22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(1)</a:t>
            </a:r>
            <a:r>
              <a:rPr lang="zh-TW" altLang="en-US" sz="22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講座教授：建工校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區</a:t>
            </a:r>
            <a:r>
              <a:rPr lang="en-US" altLang="zh-TW" sz="22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名</a:t>
            </a:r>
            <a:r>
              <a:rPr lang="zh-TW" altLang="en-US" sz="22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200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109728" lvl="0" indent="0">
              <a:buClr>
                <a:srgbClr val="A04DA3"/>
              </a:buClr>
              <a:buNone/>
            </a:pPr>
            <a:r>
              <a:rPr lang="zh-TW" altLang="en-US" sz="22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2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(2)</a:t>
            </a:r>
            <a:r>
              <a:rPr lang="zh-TW" altLang="en-US" sz="22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特聘教授：建工校區</a:t>
            </a:r>
            <a:r>
              <a:rPr lang="en-US" altLang="zh-TW" sz="22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7</a:t>
            </a:r>
            <a:r>
              <a:rPr lang="zh-TW" altLang="en-US" sz="22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名，第一校區</a:t>
            </a:r>
            <a:r>
              <a:rPr lang="en-US" altLang="zh-TW" sz="22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sz="2200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名</a:t>
            </a:r>
            <a:r>
              <a:rPr lang="zh-TW" altLang="en-US" sz="2200" dirty="0" smtClean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pPr marL="109728" lvl="0" indent="0">
              <a:buClr>
                <a:srgbClr val="A04DA3"/>
              </a:buClr>
              <a:buNone/>
            </a:pPr>
            <a:endParaRPr lang="en-US" altLang="zh-TW" sz="2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學術研究彈薪已報科技部在案，故</a:t>
            </a:r>
            <a:r>
              <a:rPr lang="en-US" altLang="zh-TW" sz="2200" dirty="0" smtClean="0">
                <a:solidFill>
                  <a:srgbClr val="FF0000"/>
                </a:solidFill>
                <a:latin typeface="+mj-ea"/>
                <a:ea typeface="+mj-ea"/>
              </a:rPr>
              <a:t>107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年度無法適用前頁規則，</a:t>
            </a:r>
            <a:endParaRPr lang="en-US" altLang="zh-TW" sz="2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109728" indent="0">
              <a:buNone/>
            </a:pPr>
            <a:r>
              <a:rPr lang="zh-TW" altLang="en-US" sz="22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   </a:t>
            </a:r>
            <a:r>
              <a:rPr lang="zh-TW" altLang="en-US" sz="2200" dirty="0" smtClean="0">
                <a:latin typeface="+mj-ea"/>
                <a:ea typeface="+mj-ea"/>
              </a:rPr>
              <a:t>但因考量校區平衡，校長同意</a:t>
            </a:r>
            <a:r>
              <a:rPr lang="zh-TW" altLang="en-US" sz="2200" dirty="0" smtClean="0">
                <a:solidFill>
                  <a:srgbClr val="FF0000"/>
                </a:solidFill>
                <a:latin typeface="+mj-ea"/>
                <a:ea typeface="+mj-ea"/>
              </a:rPr>
              <a:t>差額由校務基金挹注。</a:t>
            </a:r>
            <a:endParaRPr lang="en-US" altLang="zh-TW" sz="2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marL="109728" indent="0"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122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62000"/>
            <a:ext cx="8229600" cy="1066800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提醒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16832"/>
            <a:ext cx="8507288" cy="4032448"/>
          </a:xfrm>
        </p:spPr>
        <p:txBody>
          <a:bodyPr>
            <a:norm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+mj-ea"/>
                <a:ea typeface="+mj-ea"/>
              </a:rPr>
              <a:t>107</a:t>
            </a:r>
            <a:r>
              <a:rPr lang="zh-TW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年</a:t>
            </a:r>
            <a:r>
              <a:rPr lang="en-US" altLang="zh-TW" b="1" dirty="0" smtClean="0">
                <a:solidFill>
                  <a:srgbClr val="FF0000"/>
                </a:solidFill>
                <a:latin typeface="+mj-ea"/>
                <a:ea typeface="+mj-ea"/>
              </a:rPr>
              <a:t>9</a:t>
            </a:r>
            <a:r>
              <a:rPr lang="zh-TW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月</a:t>
            </a:r>
            <a:r>
              <a:rPr lang="en-US" altLang="zh-TW" b="1" dirty="0" smtClean="0">
                <a:solidFill>
                  <a:srgbClr val="FF0000"/>
                </a:solidFill>
                <a:latin typeface="+mj-ea"/>
                <a:ea typeface="+mj-ea"/>
              </a:rPr>
              <a:t>28</a:t>
            </a:r>
            <a:r>
              <a:rPr lang="zh-TW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日</a:t>
            </a:r>
            <a:r>
              <a:rPr lang="zh-TW" altLang="en-US" sz="2200" dirty="0" smtClean="0">
                <a:latin typeface="+mj-ea"/>
                <a:ea typeface="+mj-ea"/>
              </a:rPr>
              <a:t>部分彈性薪資</a:t>
            </a:r>
            <a:r>
              <a:rPr lang="zh-TW" altLang="en-US" sz="2200" u="sng" dirty="0" smtClean="0">
                <a:latin typeface="+mj-ea"/>
                <a:ea typeface="+mj-ea"/>
              </a:rPr>
              <a:t>申請截止</a:t>
            </a:r>
            <a:r>
              <a:rPr lang="zh-TW" altLang="en-US" sz="2200" dirty="0" smtClean="0">
                <a:latin typeface="+mj-ea"/>
                <a:ea typeface="+mj-ea"/>
              </a:rPr>
              <a:t>，提醒各位師長</a:t>
            </a:r>
            <a:r>
              <a:rPr lang="zh-TW" altLang="en-US" sz="2200" dirty="0" smtClean="0">
                <a:latin typeface="新細明體"/>
                <a:ea typeface="新細明體"/>
              </a:rPr>
              <a:t>：</a:t>
            </a:r>
            <a:endParaRPr lang="en-US" altLang="zh-TW" sz="2200" dirty="0" smtClean="0">
              <a:latin typeface="新細明體"/>
              <a:ea typeface="新細明體"/>
            </a:endParaRPr>
          </a:p>
          <a:p>
            <a:pPr marL="109728" indent="0">
              <a:buNone/>
            </a:pPr>
            <a:r>
              <a:rPr lang="zh-TW" altLang="en-US" sz="22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200" dirty="0" smtClean="0"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en-US" altLang="zh-TW" sz="2200" dirty="0" smtClean="0">
                <a:latin typeface="微軟正黑體" pitchFamily="34" charset="-120"/>
                <a:ea typeface="微軟正黑體" pitchFamily="34" charset="-120"/>
              </a:rPr>
              <a:t>(1)</a:t>
            </a:r>
            <a:r>
              <a:rPr lang="zh-TW" altLang="en-US" sz="2200" dirty="0">
                <a:latin typeface="微軟正黑體" pitchFamily="34" charset="-120"/>
                <a:ea typeface="微軟正黑體" pitchFamily="34" charset="-120"/>
              </a:rPr>
              <a:t>講座</a:t>
            </a:r>
            <a:r>
              <a:rPr lang="zh-TW" altLang="en-US" sz="2200" dirty="0" smtClean="0">
                <a:latin typeface="微軟正黑體" pitchFamily="34" charset="-120"/>
                <a:ea typeface="微軟正黑體" pitchFamily="34" charset="-120"/>
              </a:rPr>
              <a:t>教授申請</a:t>
            </a:r>
            <a:endParaRPr lang="en-US" altLang="zh-TW" sz="2200" dirty="0">
              <a:latin typeface="微軟正黑體" pitchFamily="34" charset="-120"/>
              <a:ea typeface="微軟正黑體" pitchFamily="34" charset="-120"/>
            </a:endParaRPr>
          </a:p>
          <a:p>
            <a:pPr marL="109728" indent="0">
              <a:buNone/>
            </a:pPr>
            <a:r>
              <a:rPr lang="zh-TW" altLang="en-US" sz="22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200" dirty="0" smtClean="0">
                <a:latin typeface="微軟正黑體" pitchFamily="34" charset="-120"/>
                <a:ea typeface="微軟正黑體" pitchFamily="34" charset="-120"/>
              </a:rPr>
              <a:t>(2)</a:t>
            </a:r>
            <a:r>
              <a:rPr lang="zh-TW" altLang="en-US" sz="2200" dirty="0">
                <a:latin typeface="微軟正黑體" pitchFamily="34" charset="-120"/>
                <a:ea typeface="微軟正黑體" pitchFamily="34" charset="-120"/>
              </a:rPr>
              <a:t>特聘教授申請</a:t>
            </a:r>
            <a:endParaRPr lang="en-US" altLang="zh-TW" sz="2200" dirty="0">
              <a:latin typeface="微軟正黑體" pitchFamily="34" charset="-120"/>
              <a:ea typeface="微軟正黑體" pitchFamily="34" charset="-120"/>
            </a:endParaRPr>
          </a:p>
          <a:p>
            <a:pPr marL="109728" indent="0">
              <a:buNone/>
            </a:pPr>
            <a:r>
              <a:rPr lang="zh-TW" altLang="en-US" sz="22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200" dirty="0" smtClean="0">
                <a:latin typeface="微軟正黑體" pitchFamily="34" charset="-120"/>
                <a:ea typeface="微軟正黑體" pitchFamily="34" charset="-120"/>
              </a:rPr>
              <a:t>(3)</a:t>
            </a:r>
            <a:r>
              <a:rPr lang="zh-TW" altLang="en-US" sz="2200" dirty="0">
                <a:latin typeface="微軟正黑體" pitchFamily="34" charset="-120"/>
                <a:ea typeface="微軟正黑體" pitchFamily="34" charset="-120"/>
              </a:rPr>
              <a:t>特殊優秀教學人才獎勵</a:t>
            </a:r>
            <a:endParaRPr lang="en-US" altLang="zh-TW" sz="2200" dirty="0">
              <a:latin typeface="微軟正黑體" pitchFamily="34" charset="-120"/>
              <a:ea typeface="微軟正黑體" pitchFamily="34" charset="-120"/>
            </a:endParaRPr>
          </a:p>
          <a:p>
            <a:pPr marL="109728" indent="0">
              <a:buNone/>
            </a:pPr>
            <a:r>
              <a:rPr lang="zh-TW" altLang="en-US" sz="2200" dirty="0" smtClean="0">
                <a:latin typeface="微軟正黑體" pitchFamily="34" charset="-120"/>
                <a:ea typeface="微軟正黑體" pitchFamily="34" charset="-120"/>
              </a:rPr>
              <a:t>    </a:t>
            </a:r>
            <a:r>
              <a:rPr lang="en-US" altLang="zh-TW" sz="2200" dirty="0" smtClean="0">
                <a:latin typeface="微軟正黑體" pitchFamily="34" charset="-120"/>
                <a:ea typeface="微軟正黑體" pitchFamily="34" charset="-120"/>
              </a:rPr>
              <a:t>(4)</a:t>
            </a:r>
            <a:r>
              <a:rPr lang="zh-TW" altLang="en-US" sz="2200" dirty="0">
                <a:latin typeface="微軟正黑體" pitchFamily="34" charset="-120"/>
                <a:ea typeface="微軟正黑體" pitchFamily="34" charset="-120"/>
              </a:rPr>
              <a:t>特殊優秀產學人才獎勵</a:t>
            </a:r>
            <a:endParaRPr lang="en-US" altLang="zh-TW" sz="2200" dirty="0">
              <a:latin typeface="微軟正黑體" pitchFamily="34" charset="-120"/>
              <a:ea typeface="微軟正黑體" pitchFamily="34" charset="-120"/>
            </a:endParaRPr>
          </a:p>
          <a:p>
            <a:pPr marL="109728" indent="0">
              <a:buNone/>
            </a:pP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7462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/>
              <a:t>簡報完畢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882539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都會">
  <a:themeElements>
    <a:clrScheme name="都會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都會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都會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1061</TotalTime>
  <Words>942</Words>
  <Application>Microsoft Office PowerPoint</Application>
  <PresentationFormat>如螢幕大小 (4:3)</PresentationFormat>
  <Paragraphs>128</Paragraphs>
  <Slides>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都會</vt:lpstr>
      <vt:lpstr>本校彈性薪資措施說明</vt:lpstr>
      <vt:lpstr>彈性薪資辦理時程總說明</vt:lpstr>
      <vt:lpstr>107年度彈性薪資補助經費額度說明</vt:lpstr>
      <vt:lpstr>彈性薪資法規重點說明(1/2)</vt:lpstr>
      <vt:lpstr>彈性薪資法規重點說明(2/2)</vt:lpstr>
      <vt:lpstr>彈性薪資分配原則建議</vt:lpstr>
      <vt:lpstr>107年度彈性薪資作業</vt:lpstr>
      <vt:lpstr>提醒</vt:lpstr>
      <vt:lpstr>簡報完畢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本校彈性薪資措施說明</dc:title>
  <dc:creator>Judy0836</dc:creator>
  <cp:lastModifiedBy>mercy</cp:lastModifiedBy>
  <cp:revision>145</cp:revision>
  <cp:lastPrinted>2018-09-07T04:03:27Z</cp:lastPrinted>
  <dcterms:created xsi:type="dcterms:W3CDTF">2018-09-05T01:18:24Z</dcterms:created>
  <dcterms:modified xsi:type="dcterms:W3CDTF">2018-09-21T08:13:12Z</dcterms:modified>
</cp:coreProperties>
</file>