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707" r:id="rId3"/>
    <p:sldMasterId id="2147483749" r:id="rId4"/>
  </p:sldMasterIdLst>
  <p:notesMasterIdLst>
    <p:notesMasterId r:id="rId20"/>
  </p:notesMasterIdLst>
  <p:handoutMasterIdLst>
    <p:handoutMasterId r:id="rId21"/>
  </p:handoutMasterIdLst>
  <p:sldIdLst>
    <p:sldId id="283" r:id="rId5"/>
    <p:sldId id="289" r:id="rId6"/>
    <p:sldId id="652" r:id="rId7"/>
    <p:sldId id="636" r:id="rId8"/>
    <p:sldId id="651" r:id="rId9"/>
    <p:sldId id="653" r:id="rId10"/>
    <p:sldId id="702" r:id="rId11"/>
    <p:sldId id="665" r:id="rId12"/>
    <p:sldId id="662" r:id="rId13"/>
    <p:sldId id="670" r:id="rId14"/>
    <p:sldId id="663" r:id="rId15"/>
    <p:sldId id="704" r:id="rId16"/>
    <p:sldId id="705" r:id="rId17"/>
    <p:sldId id="706" r:id="rId18"/>
    <p:sldId id="650" r:id="rId19"/>
  </p:sldIdLst>
  <p:sldSz cx="9144000" cy="6858000" type="overhead"/>
  <p:notesSz cx="6807200" cy="9939338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31">
          <p15:clr>
            <a:srgbClr val="A4A3A4"/>
          </p15:clr>
        </p15:guide>
        <p15:guide id="4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C600"/>
    <a:srgbClr val="F61A00"/>
    <a:srgbClr val="0432FF"/>
    <a:srgbClr val="FFFFFF"/>
    <a:srgbClr val="E97D3D"/>
    <a:srgbClr val="CA2483"/>
    <a:srgbClr val="E16519"/>
    <a:srgbClr val="FF6600"/>
    <a:srgbClr val="FF0066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4660"/>
  </p:normalViewPr>
  <p:slideViewPr>
    <p:cSldViewPr snapToGrid="0" showGuides="1">
      <p:cViewPr>
        <p:scale>
          <a:sx n="107" d="100"/>
          <a:sy n="107" d="100"/>
        </p:scale>
        <p:origin x="-523" y="-58"/>
      </p:cViewPr>
      <p:guideLst>
        <p:guide orient="horz" pos="2160"/>
        <p:guide pos="38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-3096" y="-67"/>
      </p:cViewPr>
      <p:guideLst>
        <p:guide orient="horz" pos="2880"/>
        <p:guide orient="horz" pos="3131"/>
        <p:guide pos="216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120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DCCFC0-D9CB-44F6-BCE9-634125EE2D96}" type="doc">
      <dgm:prSet loTypeId="urn:microsoft.com/office/officeart/2005/8/layout/hProcess9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C312639D-1111-4D20-A7FB-402F52077A1F}">
      <dgm:prSet phldrT="[文字]" custT="1"/>
      <dgm:spPr/>
      <dgm:t>
        <a:bodyPr/>
        <a:lstStyle/>
        <a:p>
          <a:r>
            <a:rPr lang="zh-TW" altLang="en-US" sz="1800" b="1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選擇</a:t>
          </a:r>
          <a:endParaRPr lang="en-US" altLang="zh-TW" sz="1800" b="1" dirty="0" smtClean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  <a:p>
          <a:r>
            <a:rPr lang="zh-TW" altLang="en-US" sz="1800" b="1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關注議題</a:t>
          </a:r>
          <a:endParaRPr lang="zh-TW" altLang="en-US" sz="1800" b="1" dirty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</dgm:t>
    </dgm:pt>
    <dgm:pt modelId="{1AFB3080-57B7-4C8F-A8BE-BF10E7FE91A7}" type="parTrans" cxnId="{22FB21CE-A20A-45D1-A610-A2496C992BF1}">
      <dgm:prSet/>
      <dgm:spPr/>
      <dgm:t>
        <a:bodyPr/>
        <a:lstStyle/>
        <a:p>
          <a:endParaRPr lang="zh-TW" altLang="en-US"/>
        </a:p>
      </dgm:t>
    </dgm:pt>
    <dgm:pt modelId="{0BBF66A0-EB95-4BB8-9808-123C12AA47A1}" type="sibTrans" cxnId="{22FB21CE-A20A-45D1-A610-A2496C992BF1}">
      <dgm:prSet/>
      <dgm:spPr/>
      <dgm:t>
        <a:bodyPr/>
        <a:lstStyle/>
        <a:p>
          <a:endParaRPr lang="zh-TW" altLang="en-US"/>
        </a:p>
      </dgm:t>
    </dgm:pt>
    <dgm:pt modelId="{D9526E1E-3804-4297-BCF4-CEBC50D2DF57}">
      <dgm:prSet phldrT="[文字]" custT="1"/>
      <dgm:spPr/>
      <dgm:t>
        <a:bodyPr/>
        <a:lstStyle/>
        <a:p>
          <a:r>
            <a:rPr lang="zh-TW" altLang="en-US" sz="1800" b="1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登入</a:t>
          </a:r>
          <a:endParaRPr lang="en-US" altLang="zh-TW" sz="1800" b="1" dirty="0" smtClean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  <a:p>
          <a:r>
            <a:rPr lang="zh-TW" altLang="en-US" sz="1800" b="1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討論平台 </a:t>
          </a:r>
          <a:endParaRPr lang="zh-TW" altLang="en-US" sz="1800" dirty="0"/>
        </a:p>
      </dgm:t>
    </dgm:pt>
    <dgm:pt modelId="{69FF509E-5C3F-4C76-BE8A-0F8CB80C8D0E}" type="sibTrans" cxnId="{C9FAF386-D239-48FF-9C89-01E2AC03D73C}">
      <dgm:prSet/>
      <dgm:spPr/>
      <dgm:t>
        <a:bodyPr/>
        <a:lstStyle/>
        <a:p>
          <a:endParaRPr lang="zh-TW" altLang="en-US"/>
        </a:p>
      </dgm:t>
    </dgm:pt>
    <dgm:pt modelId="{2C977158-8EE3-4630-8186-8A331CE6112C}" type="parTrans" cxnId="{C9FAF386-D239-48FF-9C89-01E2AC03D73C}">
      <dgm:prSet/>
      <dgm:spPr/>
      <dgm:t>
        <a:bodyPr/>
        <a:lstStyle/>
        <a:p>
          <a:endParaRPr lang="zh-TW" altLang="en-US"/>
        </a:p>
      </dgm:t>
    </dgm:pt>
    <dgm:pt modelId="{9E0FC918-BF0B-4D94-9129-75A43E581620}">
      <dgm:prSet phldrT="[文字]" custT="1"/>
      <dgm:spPr/>
      <dgm:t>
        <a:bodyPr/>
        <a:lstStyle/>
        <a:p>
          <a:r>
            <a:rPr lang="zh-TW" altLang="en-US" sz="1800" b="1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就關注議題內容</a:t>
          </a:r>
          <a:endParaRPr lang="en-US" altLang="zh-TW" sz="1800" b="1" dirty="0" smtClean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  <a:p>
          <a:r>
            <a:rPr lang="zh-TW" altLang="en-US" sz="1800" b="1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發表意見</a:t>
          </a:r>
          <a:endParaRPr lang="zh-TW" altLang="en-US" sz="1800" dirty="0"/>
        </a:p>
      </dgm:t>
    </dgm:pt>
    <dgm:pt modelId="{79C0E1AE-B956-4259-BB1C-D2EC94D2A46E}" type="parTrans" cxnId="{D4EF321B-3557-4AB6-925E-6334D11AB336}">
      <dgm:prSet/>
      <dgm:spPr/>
      <dgm:t>
        <a:bodyPr/>
        <a:lstStyle/>
        <a:p>
          <a:endParaRPr lang="zh-TW" altLang="en-US"/>
        </a:p>
      </dgm:t>
    </dgm:pt>
    <dgm:pt modelId="{99F5BE6B-06CC-4FAA-9726-D87218C88195}" type="sibTrans" cxnId="{D4EF321B-3557-4AB6-925E-6334D11AB336}">
      <dgm:prSet/>
      <dgm:spPr/>
      <dgm:t>
        <a:bodyPr/>
        <a:lstStyle/>
        <a:p>
          <a:endParaRPr lang="zh-TW" altLang="en-US"/>
        </a:p>
      </dgm:t>
    </dgm:pt>
    <dgm:pt modelId="{F4CF2AD6-6956-4C57-BE6B-DAB679FB583B}">
      <dgm:prSet phldrT="[文字]" custT="1"/>
      <dgm:spPr/>
      <dgm:t>
        <a:bodyPr/>
        <a:lstStyle/>
        <a:p>
          <a:r>
            <a:rPr lang="zh-TW" altLang="en-US" sz="1800" b="1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承辦單位可同步於本平台瞭解師生意見，可作為俾議案規劃參考</a:t>
          </a:r>
          <a:endParaRPr lang="zh-TW" altLang="en-US" sz="1800" b="1" dirty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</dgm:t>
    </dgm:pt>
    <dgm:pt modelId="{5365404A-511E-418E-B720-C68F8B86AB5F}" type="parTrans" cxnId="{606CE581-74F6-45CF-BBAF-6575FDF43529}">
      <dgm:prSet/>
      <dgm:spPr/>
      <dgm:t>
        <a:bodyPr/>
        <a:lstStyle/>
        <a:p>
          <a:endParaRPr lang="zh-TW" altLang="en-US"/>
        </a:p>
      </dgm:t>
    </dgm:pt>
    <dgm:pt modelId="{693F16A4-65B9-4A84-9A6F-6535FEBC9435}" type="sibTrans" cxnId="{606CE581-74F6-45CF-BBAF-6575FDF43529}">
      <dgm:prSet/>
      <dgm:spPr/>
      <dgm:t>
        <a:bodyPr/>
        <a:lstStyle/>
        <a:p>
          <a:endParaRPr lang="zh-TW" altLang="en-US"/>
        </a:p>
      </dgm:t>
    </dgm:pt>
    <dgm:pt modelId="{FDD12A21-783F-4BDC-900A-263027F4F41F}" type="pres">
      <dgm:prSet presAssocID="{98DCCFC0-D9CB-44F6-BCE9-634125EE2D96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DF8AF92-FE4D-4BD2-BF75-FBD2936ECF50}" type="pres">
      <dgm:prSet presAssocID="{98DCCFC0-D9CB-44F6-BCE9-634125EE2D96}" presName="arrow" presStyleLbl="bgShp" presStyleIdx="0" presStyleCnt="1" custScaleX="117647" custLinFactNeighborX="-10250" custLinFactNeighborY="19965"/>
      <dgm:spPr/>
      <dgm:t>
        <a:bodyPr/>
        <a:lstStyle/>
        <a:p>
          <a:endParaRPr lang="zh-TW" altLang="en-US"/>
        </a:p>
      </dgm:t>
    </dgm:pt>
    <dgm:pt modelId="{C357061D-1AF8-4994-A89E-0D347DCC462A}" type="pres">
      <dgm:prSet presAssocID="{98DCCFC0-D9CB-44F6-BCE9-634125EE2D96}" presName="linearProcess" presStyleCnt="0"/>
      <dgm:spPr/>
      <dgm:t>
        <a:bodyPr/>
        <a:lstStyle/>
        <a:p>
          <a:endParaRPr lang="zh-TW" altLang="en-US"/>
        </a:p>
      </dgm:t>
    </dgm:pt>
    <dgm:pt modelId="{821AF2B8-8105-426B-9A20-1283746FE786}" type="pres">
      <dgm:prSet presAssocID="{C312639D-1111-4D20-A7FB-402F52077A1F}" presName="textNode" presStyleLbl="node1" presStyleIdx="0" presStyleCnt="4" custScaleX="66835" custScaleY="99373" custLinFactX="56997" custLinFactNeighborX="100000" custLinFactNeighborY="25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4124A22-12A9-4450-88F8-ED424A5003D0}" type="pres">
      <dgm:prSet presAssocID="{0BBF66A0-EB95-4BB8-9808-123C12AA47A1}" presName="sibTrans" presStyleCnt="0"/>
      <dgm:spPr/>
      <dgm:t>
        <a:bodyPr/>
        <a:lstStyle/>
        <a:p>
          <a:endParaRPr lang="zh-TW" altLang="en-US"/>
        </a:p>
      </dgm:t>
    </dgm:pt>
    <dgm:pt modelId="{AF4A0239-5756-461E-9F00-538B263B0886}" type="pres">
      <dgm:prSet presAssocID="{9E0FC918-BF0B-4D94-9129-75A43E581620}" presName="textNode" presStyleLbl="node1" presStyleIdx="1" presStyleCnt="4" custScaleX="81742" custLinFactX="44472" custLinFactNeighborX="100000" custLinFactNeighborY="-28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DDC67F1-F024-4B2B-BB47-DA9919570519}" type="pres">
      <dgm:prSet presAssocID="{99F5BE6B-06CC-4FAA-9726-D87218C88195}" presName="sibTrans" presStyleCnt="0"/>
      <dgm:spPr/>
    </dgm:pt>
    <dgm:pt modelId="{09E17323-0BEA-425E-B735-BA2AA8F18BE3}" type="pres">
      <dgm:prSet presAssocID="{D9526E1E-3804-4297-BCF4-CEBC50D2DF57}" presName="textNode" presStyleLbl="node1" presStyleIdx="2" presStyleCnt="4" custScaleX="64936" custLinFactX="-161223" custLinFactNeighborX="-200000" custLinFactNeighborY="-26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7889CF0-DCD6-49F0-8B98-11BD186BC907}" type="pres">
      <dgm:prSet presAssocID="{69FF509E-5C3F-4C76-BE8A-0F8CB80C8D0E}" presName="sibTrans" presStyleCnt="0"/>
      <dgm:spPr/>
      <dgm:t>
        <a:bodyPr/>
        <a:lstStyle/>
        <a:p>
          <a:endParaRPr lang="zh-TW" altLang="en-US"/>
        </a:p>
      </dgm:t>
    </dgm:pt>
    <dgm:pt modelId="{2A4E810F-425F-4189-AB80-41417C1D148A}" type="pres">
      <dgm:prSet presAssocID="{F4CF2AD6-6956-4C57-BE6B-DAB679FB583B}" presName="textNode" presStyleLbl="node1" presStyleIdx="3" presStyleCnt="4" custScaleX="77404" custLinFactX="-15434" custLinFactNeighborX="-100000" custLinFactNeighborY="-28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2FB21CE-A20A-45D1-A610-A2496C992BF1}" srcId="{98DCCFC0-D9CB-44F6-BCE9-634125EE2D96}" destId="{C312639D-1111-4D20-A7FB-402F52077A1F}" srcOrd="0" destOrd="0" parTransId="{1AFB3080-57B7-4C8F-A8BE-BF10E7FE91A7}" sibTransId="{0BBF66A0-EB95-4BB8-9808-123C12AA47A1}"/>
    <dgm:cxn modelId="{FFE953C7-5EE5-4931-9544-BB635BA933C5}" type="presOf" srcId="{9E0FC918-BF0B-4D94-9129-75A43E581620}" destId="{AF4A0239-5756-461E-9F00-538B263B0886}" srcOrd="0" destOrd="0" presId="urn:microsoft.com/office/officeart/2005/8/layout/hProcess9"/>
    <dgm:cxn modelId="{606CE581-74F6-45CF-BBAF-6575FDF43529}" srcId="{98DCCFC0-D9CB-44F6-BCE9-634125EE2D96}" destId="{F4CF2AD6-6956-4C57-BE6B-DAB679FB583B}" srcOrd="3" destOrd="0" parTransId="{5365404A-511E-418E-B720-C68F8B86AB5F}" sibTransId="{693F16A4-65B9-4A84-9A6F-6535FEBC9435}"/>
    <dgm:cxn modelId="{58F0921B-0C63-4ED7-9047-14D47BE91F0D}" type="presOf" srcId="{98DCCFC0-D9CB-44F6-BCE9-634125EE2D96}" destId="{FDD12A21-783F-4BDC-900A-263027F4F41F}" srcOrd="0" destOrd="0" presId="urn:microsoft.com/office/officeart/2005/8/layout/hProcess9"/>
    <dgm:cxn modelId="{0026D854-A249-4969-8BA5-03221999501F}" type="presOf" srcId="{D9526E1E-3804-4297-BCF4-CEBC50D2DF57}" destId="{09E17323-0BEA-425E-B735-BA2AA8F18BE3}" srcOrd="0" destOrd="0" presId="urn:microsoft.com/office/officeart/2005/8/layout/hProcess9"/>
    <dgm:cxn modelId="{5F3B1037-FFA2-4724-AEA7-7EAC2A732257}" type="presOf" srcId="{C312639D-1111-4D20-A7FB-402F52077A1F}" destId="{821AF2B8-8105-426B-9A20-1283746FE786}" srcOrd="0" destOrd="0" presId="urn:microsoft.com/office/officeart/2005/8/layout/hProcess9"/>
    <dgm:cxn modelId="{D4EF321B-3557-4AB6-925E-6334D11AB336}" srcId="{98DCCFC0-D9CB-44F6-BCE9-634125EE2D96}" destId="{9E0FC918-BF0B-4D94-9129-75A43E581620}" srcOrd="1" destOrd="0" parTransId="{79C0E1AE-B956-4259-BB1C-D2EC94D2A46E}" sibTransId="{99F5BE6B-06CC-4FAA-9726-D87218C88195}"/>
    <dgm:cxn modelId="{C9FAF386-D239-48FF-9C89-01E2AC03D73C}" srcId="{98DCCFC0-D9CB-44F6-BCE9-634125EE2D96}" destId="{D9526E1E-3804-4297-BCF4-CEBC50D2DF57}" srcOrd="2" destOrd="0" parTransId="{2C977158-8EE3-4630-8186-8A331CE6112C}" sibTransId="{69FF509E-5C3F-4C76-BE8A-0F8CB80C8D0E}"/>
    <dgm:cxn modelId="{D6929C7D-DD04-457B-BECE-F069E7E840E5}" type="presOf" srcId="{F4CF2AD6-6956-4C57-BE6B-DAB679FB583B}" destId="{2A4E810F-425F-4189-AB80-41417C1D148A}" srcOrd="0" destOrd="0" presId="urn:microsoft.com/office/officeart/2005/8/layout/hProcess9"/>
    <dgm:cxn modelId="{A16F125E-71B2-4F63-8EB5-6663B572E522}" type="presParOf" srcId="{FDD12A21-783F-4BDC-900A-263027F4F41F}" destId="{FDF8AF92-FE4D-4BD2-BF75-FBD2936ECF50}" srcOrd="0" destOrd="0" presId="urn:microsoft.com/office/officeart/2005/8/layout/hProcess9"/>
    <dgm:cxn modelId="{06F5F136-F840-4E55-BE11-2BD0EE3414AA}" type="presParOf" srcId="{FDD12A21-783F-4BDC-900A-263027F4F41F}" destId="{C357061D-1AF8-4994-A89E-0D347DCC462A}" srcOrd="1" destOrd="0" presId="urn:microsoft.com/office/officeart/2005/8/layout/hProcess9"/>
    <dgm:cxn modelId="{4FA3406D-62B1-4629-AC7C-8269018B99E7}" type="presParOf" srcId="{C357061D-1AF8-4994-A89E-0D347DCC462A}" destId="{821AF2B8-8105-426B-9A20-1283746FE786}" srcOrd="0" destOrd="0" presId="urn:microsoft.com/office/officeart/2005/8/layout/hProcess9"/>
    <dgm:cxn modelId="{1CDC701B-D140-4B47-822E-FF614ECC26E1}" type="presParOf" srcId="{C357061D-1AF8-4994-A89E-0D347DCC462A}" destId="{94124A22-12A9-4450-88F8-ED424A5003D0}" srcOrd="1" destOrd="0" presId="urn:microsoft.com/office/officeart/2005/8/layout/hProcess9"/>
    <dgm:cxn modelId="{302FDE21-94B6-44AB-A965-A20D53706467}" type="presParOf" srcId="{C357061D-1AF8-4994-A89E-0D347DCC462A}" destId="{AF4A0239-5756-461E-9F00-538B263B0886}" srcOrd="2" destOrd="0" presId="urn:microsoft.com/office/officeart/2005/8/layout/hProcess9"/>
    <dgm:cxn modelId="{842CBAC5-9974-4B0E-AC72-6B34BA833A1D}" type="presParOf" srcId="{C357061D-1AF8-4994-A89E-0D347DCC462A}" destId="{6DDC67F1-F024-4B2B-BB47-DA9919570519}" srcOrd="3" destOrd="0" presId="urn:microsoft.com/office/officeart/2005/8/layout/hProcess9"/>
    <dgm:cxn modelId="{467F4BD8-57E6-41E4-8BD4-4B39F4EF931F}" type="presParOf" srcId="{C357061D-1AF8-4994-A89E-0D347DCC462A}" destId="{09E17323-0BEA-425E-B735-BA2AA8F18BE3}" srcOrd="4" destOrd="0" presId="urn:microsoft.com/office/officeart/2005/8/layout/hProcess9"/>
    <dgm:cxn modelId="{E77328FC-6106-42CF-87BF-C06A8AFE4994}" type="presParOf" srcId="{C357061D-1AF8-4994-A89E-0D347DCC462A}" destId="{57889CF0-DCD6-49F0-8B98-11BD186BC907}" srcOrd="5" destOrd="0" presId="urn:microsoft.com/office/officeart/2005/8/layout/hProcess9"/>
    <dgm:cxn modelId="{A3EDD397-5AD1-4F19-8B89-CB77EA70C447}" type="presParOf" srcId="{C357061D-1AF8-4994-A89E-0D347DCC462A}" destId="{2A4E810F-425F-4189-AB80-41417C1D148A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F8AF92-FE4D-4BD2-BF75-FBD2936ECF50}">
      <dsp:nvSpPr>
        <dsp:cNvPr id="0" name=""/>
        <dsp:cNvSpPr/>
      </dsp:nvSpPr>
      <dsp:spPr>
        <a:xfrm>
          <a:off x="0" y="0"/>
          <a:ext cx="8185807" cy="4064000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21AF2B8-8105-426B-9A20-1283746FE786}">
      <dsp:nvSpPr>
        <dsp:cNvPr id="0" name=""/>
        <dsp:cNvSpPr/>
      </dsp:nvSpPr>
      <dsp:spPr>
        <a:xfrm>
          <a:off x="1729710" y="1228506"/>
          <a:ext cx="1671836" cy="161540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選擇</a:t>
          </a:r>
          <a:endParaRPr lang="en-US" altLang="zh-TW" sz="1800" b="1" kern="1200" dirty="0" smtClean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關注議題</a:t>
          </a:r>
          <a:endParaRPr lang="zh-TW" altLang="en-US" sz="1800" b="1" kern="1200" dirty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</dsp:txBody>
      <dsp:txXfrm>
        <a:off x="1808568" y="1307364"/>
        <a:ext cx="1514120" cy="1457691"/>
      </dsp:txXfrm>
    </dsp:sp>
    <dsp:sp modelId="{AF4A0239-5756-461E-9F00-538B263B0886}">
      <dsp:nvSpPr>
        <dsp:cNvPr id="0" name=""/>
        <dsp:cNvSpPr/>
      </dsp:nvSpPr>
      <dsp:spPr>
        <a:xfrm>
          <a:off x="3389012" y="1173406"/>
          <a:ext cx="2044726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就關注議題內容</a:t>
          </a:r>
          <a:endParaRPr lang="en-US" altLang="zh-TW" sz="1800" b="1" kern="1200" dirty="0" smtClean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發表意見</a:t>
          </a:r>
          <a:endParaRPr lang="zh-TW" altLang="en-US" sz="1800" kern="1200" dirty="0"/>
        </a:p>
      </dsp:txBody>
      <dsp:txXfrm>
        <a:off x="3468367" y="1252761"/>
        <a:ext cx="1886016" cy="1466890"/>
      </dsp:txXfrm>
    </dsp:sp>
    <dsp:sp modelId="{09E17323-0BEA-425E-B735-BA2AA8F18BE3}">
      <dsp:nvSpPr>
        <dsp:cNvPr id="0" name=""/>
        <dsp:cNvSpPr/>
      </dsp:nvSpPr>
      <dsp:spPr>
        <a:xfrm>
          <a:off x="0" y="1214957"/>
          <a:ext cx="1624334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登入</a:t>
          </a:r>
          <a:endParaRPr lang="en-US" altLang="zh-TW" sz="1800" b="1" kern="1200" dirty="0" smtClean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討論平台 </a:t>
          </a:r>
          <a:endParaRPr lang="zh-TW" altLang="en-US" sz="1800" kern="1200" dirty="0"/>
        </a:p>
      </dsp:txBody>
      <dsp:txXfrm>
        <a:off x="79293" y="1294250"/>
        <a:ext cx="1465748" cy="1467014"/>
      </dsp:txXfrm>
    </dsp:sp>
    <dsp:sp modelId="{2A4E810F-425F-4189-AB80-41417C1D148A}">
      <dsp:nvSpPr>
        <dsp:cNvPr id="0" name=""/>
        <dsp:cNvSpPr/>
      </dsp:nvSpPr>
      <dsp:spPr>
        <a:xfrm>
          <a:off x="5559561" y="1173406"/>
          <a:ext cx="1936213" cy="16256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rPr>
            <a:t>承辦單位可同步於本平台瞭解師生意見，可作為俾議案規劃參考</a:t>
          </a:r>
          <a:endParaRPr lang="zh-TW" altLang="en-US" sz="1800" b="1" kern="1200" dirty="0">
            <a:solidFill>
              <a:schemeClr val="tx2"/>
            </a:solidFill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endParaRPr>
        </a:p>
      </dsp:txBody>
      <dsp:txXfrm>
        <a:off x="5638916" y="1252761"/>
        <a:ext cx="1777503" cy="146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9787" cy="496967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839" y="2"/>
            <a:ext cx="2949787" cy="496967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3D729397-9689-405F-98DB-3ECC4B6580DF}" type="datetimeFigureOut">
              <a:rPr lang="zh-TW" altLang="en-US" smtClean="0"/>
              <a:t>2018/10/2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40647"/>
            <a:ext cx="2949787" cy="49696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7" cy="49696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63C0EB3B-121C-4F77-91CC-ECC10AF300D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2021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787" cy="49869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7" cy="49869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FD2D6D5A-52BC-4A7D-81A3-567C74A3E626}" type="datetimeFigureOut">
              <a:rPr lang="zh-CN" altLang="en-US" smtClean="0"/>
              <a:t>2018/10/2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720" y="4783308"/>
            <a:ext cx="5445760" cy="3913614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440648"/>
            <a:ext cx="2949787" cy="49869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839" y="9440648"/>
            <a:ext cx="2949787" cy="49869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4317064-9559-452C-B8FD-17BDBB116C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311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040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317064-9559-452C-B8FD-17BDBB116C0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993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9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0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8602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PA_圆角矩形 14"/>
          <p:cNvSpPr/>
          <p:nvPr userDrawn="1">
            <p:custDataLst>
              <p:tags r:id="rId1"/>
            </p:custDataLst>
          </p:nvPr>
        </p:nvSpPr>
        <p:spPr>
          <a:xfrm>
            <a:off x="133205" y="74584"/>
            <a:ext cx="598268" cy="203200"/>
          </a:xfrm>
          <a:prstGeom prst="roundRect">
            <a:avLst>
              <a:gd name="adj" fmla="val 50000"/>
            </a:avLst>
          </a:prstGeom>
          <a:solidFill>
            <a:srgbClr val="00BAF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51B78-826D-4FE9-99FE-428C8E62A634}" type="slidenum">
              <a:rPr lang="en-US" altLang="zh-TW" sz="1400" b="1" smtClean="0">
                <a:solidFill>
                  <a:schemeClr val="bg1"/>
                </a:solidFill>
              </a:rPr>
              <a:pPr marL="0" marR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zh-TW" sz="1400" b="1" dirty="0" smtClean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schemeClr val="bg1"/>
                </a:solidFill>
              </a:rPr>
              <a:t>親產優質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創新創業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海洋科技</a:t>
            </a:r>
            <a:endParaRPr lang="zh-TW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305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圆角矩形 14"/>
          <p:cNvSpPr/>
          <p:nvPr userDrawn="1">
            <p:custDataLst>
              <p:tags r:id="rId1"/>
            </p:custDataLst>
          </p:nvPr>
        </p:nvSpPr>
        <p:spPr>
          <a:xfrm>
            <a:off x="127874" y="70910"/>
            <a:ext cx="598268" cy="203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51B78-826D-4FE9-99FE-428C8E62A634}" type="slidenum">
              <a:rPr lang="en-US" altLang="zh-TW" sz="1400" b="1" smtClean="0">
                <a:solidFill>
                  <a:schemeClr val="bg1"/>
                </a:solidFill>
              </a:rPr>
              <a:pPr marL="0" marR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zh-TW" sz="1400" b="1" dirty="0" smtClean="0">
              <a:solidFill>
                <a:schemeClr val="bg1"/>
              </a:solidFill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文字方塊 20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schemeClr val="bg1"/>
                </a:solidFill>
              </a:rPr>
              <a:t>親產優質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創新創業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海洋科技</a:t>
            </a:r>
            <a:endParaRPr lang="zh-TW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36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PA_圆角矩形 14"/>
          <p:cNvSpPr/>
          <p:nvPr userDrawn="1">
            <p:custDataLst>
              <p:tags r:id="rId1"/>
            </p:custDataLst>
          </p:nvPr>
        </p:nvSpPr>
        <p:spPr>
          <a:xfrm>
            <a:off x="118909" y="82550"/>
            <a:ext cx="598268" cy="2032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51B78-826D-4FE9-99FE-428C8E62A634}" type="slidenum">
              <a:rPr lang="en-US" altLang="zh-TW" sz="1400" b="1" smtClean="0">
                <a:solidFill>
                  <a:schemeClr val="bg1"/>
                </a:solidFill>
              </a:rPr>
              <a:pPr marL="0" marR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zh-TW" sz="1400" b="1" dirty="0" smtClean="0">
              <a:solidFill>
                <a:schemeClr val="bg1"/>
              </a:solidFill>
            </a:endParaRPr>
          </a:p>
        </p:txBody>
      </p:sp>
      <p:sp>
        <p:nvSpPr>
          <p:cNvPr id="13" name="文字方塊 12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schemeClr val="bg1"/>
                </a:solidFill>
              </a:rPr>
              <a:t>親產優質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創新創業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海洋科技</a:t>
            </a:r>
            <a:endParaRPr lang="zh-TW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780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圆角矩形 14"/>
          <p:cNvSpPr/>
          <p:nvPr userDrawn="1">
            <p:custDataLst>
              <p:tags r:id="rId1"/>
            </p:custDataLst>
          </p:nvPr>
        </p:nvSpPr>
        <p:spPr>
          <a:xfrm>
            <a:off x="118910" y="72921"/>
            <a:ext cx="598268" cy="203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51B78-826D-4FE9-99FE-428C8E62A634}" type="slidenum">
              <a:rPr lang="en-US" altLang="zh-TW" sz="1400" b="1" smtClean="0">
                <a:solidFill>
                  <a:schemeClr val="bg1"/>
                </a:solidFill>
              </a:rPr>
              <a:pPr marL="0" marR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zh-TW" sz="1400" b="1" dirty="0" smtClean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schemeClr val="bg1"/>
                </a:solidFill>
              </a:rPr>
              <a:t>親產優質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創新創業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海洋科技</a:t>
            </a:r>
            <a:endParaRPr lang="zh-TW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629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_圆角矩形 14"/>
          <p:cNvSpPr/>
          <p:nvPr userDrawn="1">
            <p:custDataLst>
              <p:tags r:id="rId1"/>
            </p:custDataLst>
          </p:nvPr>
        </p:nvSpPr>
        <p:spPr>
          <a:xfrm>
            <a:off x="136839" y="81885"/>
            <a:ext cx="598268" cy="203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451B78-826D-4FE9-99FE-428C8E62A634}" type="slidenum">
              <a:rPr lang="en-US" altLang="zh-TW" sz="1400" b="1" smtClean="0">
                <a:solidFill>
                  <a:schemeClr val="bg1"/>
                </a:solidFill>
              </a:rPr>
              <a:pPr marL="0" marR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altLang="zh-TW" sz="1400" b="1" dirty="0" smtClean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schemeClr val="bg1"/>
                </a:solidFill>
              </a:rPr>
              <a:t>親產優質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創新創業</a:t>
            </a:r>
            <a:r>
              <a:rPr lang="en-US" altLang="zh-TW" sz="1200" b="1" dirty="0" smtClean="0">
                <a:solidFill>
                  <a:schemeClr val="bg1"/>
                </a:solidFill>
              </a:rPr>
              <a:t>‧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海洋科技</a:t>
            </a:r>
            <a:endParaRPr lang="zh-TW" altLang="en-US" sz="1200" b="1" dirty="0">
              <a:solidFill>
                <a:schemeClr val="bg1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773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42150" y="6243638"/>
            <a:ext cx="649568" cy="457200"/>
          </a:xfrm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83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2pPr>
            <a:lvl3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3pPr>
            <a:lvl4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4pPr>
            <a:lvl5pPr>
              <a:defRPr>
                <a:latin typeface="微軟正黑體" panose="020B0604030504040204" pitchFamily="34" charset="-120"/>
                <a:ea typeface="微軟正黑體" panose="020B0604030504040204" pitchFamily="34" charset="-120"/>
              </a:defRPr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42150" y="6243638"/>
            <a:ext cx="891615" cy="457200"/>
          </a:xfrm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1735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89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27088" y="1412875"/>
            <a:ext cx="3810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89488" y="1412875"/>
            <a:ext cx="3810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600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944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287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508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8609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033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06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916738" y="214313"/>
            <a:ext cx="2028825" cy="573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27088" y="214313"/>
            <a:ext cx="5937250" cy="573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256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3863" y="214313"/>
            <a:ext cx="7251700" cy="9112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827088" y="1412875"/>
            <a:ext cx="7772400" cy="4537075"/>
          </a:xfrm>
        </p:spPr>
        <p:txBody>
          <a:bodyPr/>
          <a:lstStyle/>
          <a:p>
            <a:pPr lvl="0"/>
            <a:r>
              <a:rPr lang="zh-TW" altLang="en-US" noProof="0" smtClean="0"/>
              <a:t>按一下圖示以新增表格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3pPr lvl="2">
              <a:defRPr/>
            </a:lvl3pPr>
          </a:lstStyle>
          <a:p>
            <a:fld id="{631A0DA6-1AFF-4327-AC60-1316330AA42A}" type="slidenum">
              <a:rPr lang="zh-TW" altLang="en-US" smtClean="0">
                <a:solidFill>
                  <a:prstClr val="black"/>
                </a:solidFill>
              </a:rPr>
              <a:pPr/>
              <a:t>‹#›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003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0910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3057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609458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27088" y="1412875"/>
            <a:ext cx="3810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789488" y="1412875"/>
            <a:ext cx="3810000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4805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5906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9584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2122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74523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270595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517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916738" y="214313"/>
            <a:ext cx="2028825" cy="5735637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27088" y="214313"/>
            <a:ext cx="5937250" cy="5735637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422A3-4FC4-4F14-86F4-E4F7C05FF40B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4630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3863" y="214313"/>
            <a:ext cx="7251700" cy="9112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827088" y="1412875"/>
            <a:ext cx="7772400" cy="4537075"/>
          </a:xfrm>
        </p:spPr>
        <p:txBody>
          <a:bodyPr/>
          <a:lstStyle/>
          <a:p>
            <a:pPr lvl="0"/>
            <a:r>
              <a:rPr lang="zh-TW" altLang="en-US" noProof="0" smtClean="0"/>
              <a:t>按一下圖示以新增表格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BD331-5631-4D56-A9FC-E7461E108BF7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700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BE470C-3C1E-4107-AC6C-EC03B3C537BE}" type="slidenum">
              <a:rPr lang="en-US" altLang="zh-TW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5824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6108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PA_圆角矩形 14"/>
          <p:cNvSpPr/>
          <p:nvPr userDrawn="1">
            <p:custDataLst>
              <p:tags r:id="rId1"/>
            </p:custDataLst>
          </p:nvPr>
        </p:nvSpPr>
        <p:spPr>
          <a:xfrm>
            <a:off x="133205" y="74584"/>
            <a:ext cx="598268" cy="203200"/>
          </a:xfrm>
          <a:prstGeom prst="roundRect">
            <a:avLst>
              <a:gd name="adj" fmla="val 50000"/>
            </a:avLst>
          </a:prstGeom>
          <a:solidFill>
            <a:srgbClr val="00BAF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 defTabSz="914377">
              <a:defRPr/>
            </a:pPr>
            <a:fld id="{F3451B78-826D-4FE9-99FE-428C8E62A634}" type="slidenum">
              <a:rPr lang="en-US" altLang="zh-TW" sz="1400" b="1" smtClean="0">
                <a:solidFill>
                  <a:prstClr val="white"/>
                </a:solidFill>
              </a:rPr>
              <a:pPr algn="ctr" defTabSz="914377">
                <a:defRPr/>
              </a:pPr>
              <a:t>‹#›</a:t>
            </a:fld>
            <a:endParaRPr lang="en-US" altLang="zh-TW" sz="1400" b="1" dirty="0" smtClean="0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1" name="文字方塊 10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prstClr val="white"/>
                </a:solidFill>
              </a:rPr>
              <a:t>親產優質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創新創業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海洋科技</a:t>
            </a:r>
            <a:endParaRPr lang="zh-TW" altLang="en-US" sz="1200" b="1" dirty="0">
              <a:solidFill>
                <a:prstClr val="white"/>
              </a:solidFill>
            </a:endParaRPr>
          </a:p>
        </p:txBody>
      </p:sp>
      <p:pic>
        <p:nvPicPr>
          <p:cNvPr id="15" name="圖片 14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7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PA_圆角矩形 14"/>
          <p:cNvSpPr/>
          <p:nvPr userDrawn="1">
            <p:custDataLst>
              <p:tags r:id="rId1"/>
            </p:custDataLst>
          </p:nvPr>
        </p:nvSpPr>
        <p:spPr>
          <a:xfrm>
            <a:off x="127874" y="70910"/>
            <a:ext cx="598268" cy="2032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 defTabSz="914377">
              <a:defRPr/>
            </a:pPr>
            <a:fld id="{F3451B78-826D-4FE9-99FE-428C8E62A634}" type="slidenum">
              <a:rPr lang="en-US" altLang="zh-TW" sz="1400" b="1" smtClean="0">
                <a:solidFill>
                  <a:prstClr val="white"/>
                </a:solidFill>
              </a:rPr>
              <a:pPr algn="ctr" defTabSz="914377">
                <a:defRPr/>
              </a:pPr>
              <a:t>‹#›</a:t>
            </a:fld>
            <a:endParaRPr lang="en-US" altLang="zh-TW" sz="1400" b="1" dirty="0" smtClean="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21" name="文字方塊 20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prstClr val="white"/>
                </a:solidFill>
              </a:rPr>
              <a:t>親產優質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創新創業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海洋科技</a:t>
            </a:r>
            <a:endParaRPr lang="zh-TW" altLang="en-US" sz="1200" b="1" dirty="0">
              <a:solidFill>
                <a:prstClr val="white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418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5" name="PA_圆角矩形 14"/>
          <p:cNvSpPr/>
          <p:nvPr userDrawn="1">
            <p:custDataLst>
              <p:tags r:id="rId1"/>
            </p:custDataLst>
          </p:nvPr>
        </p:nvSpPr>
        <p:spPr>
          <a:xfrm>
            <a:off x="118909" y="82550"/>
            <a:ext cx="598268" cy="2032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 defTabSz="914377">
              <a:defRPr/>
            </a:pPr>
            <a:fld id="{F3451B78-826D-4FE9-99FE-428C8E62A634}" type="slidenum">
              <a:rPr lang="en-US" altLang="zh-TW" sz="1400" b="1" smtClean="0">
                <a:solidFill>
                  <a:prstClr val="white"/>
                </a:solidFill>
              </a:rPr>
              <a:pPr algn="ctr" defTabSz="914377">
                <a:defRPr/>
              </a:pPr>
              <a:t>‹#›</a:t>
            </a:fld>
            <a:endParaRPr lang="en-US" altLang="zh-TW" sz="1400" b="1" dirty="0" smtClean="0">
              <a:solidFill>
                <a:prstClr val="white"/>
              </a:solidFill>
            </a:endParaRPr>
          </a:p>
        </p:txBody>
      </p:sp>
      <p:sp>
        <p:nvSpPr>
          <p:cNvPr id="13" name="文字方塊 12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prstClr val="white"/>
                </a:solidFill>
              </a:rPr>
              <a:t>親產優質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創新創業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海洋科技</a:t>
            </a:r>
            <a:endParaRPr lang="zh-TW" altLang="en-US" sz="1200" b="1" dirty="0">
              <a:solidFill>
                <a:prstClr val="white"/>
              </a:solidFill>
            </a:endParaRPr>
          </a:p>
        </p:txBody>
      </p:sp>
      <p:pic>
        <p:nvPicPr>
          <p:cNvPr id="16" name="圖片 15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32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PA_圆角矩形 14"/>
          <p:cNvSpPr/>
          <p:nvPr userDrawn="1">
            <p:custDataLst>
              <p:tags r:id="rId1"/>
            </p:custDataLst>
          </p:nvPr>
        </p:nvSpPr>
        <p:spPr>
          <a:xfrm>
            <a:off x="118910" y="72921"/>
            <a:ext cx="598268" cy="2032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 defTabSz="914377">
              <a:defRPr/>
            </a:pPr>
            <a:fld id="{F3451B78-826D-4FE9-99FE-428C8E62A634}" type="slidenum">
              <a:rPr lang="en-US" altLang="zh-TW" sz="1400" b="1" smtClean="0">
                <a:solidFill>
                  <a:prstClr val="white"/>
                </a:solidFill>
              </a:rPr>
              <a:pPr algn="ctr" defTabSz="914377">
                <a:defRPr/>
              </a:pPr>
              <a:t>‹#›</a:t>
            </a:fld>
            <a:endParaRPr lang="en-US" altLang="zh-TW" sz="1400" b="1" dirty="0" smtClean="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prstClr val="white"/>
                </a:solidFill>
              </a:rPr>
              <a:t>親產優質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創新創業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海洋科技</a:t>
            </a:r>
            <a:endParaRPr lang="zh-TW" altLang="en-US" sz="1200" b="1" dirty="0">
              <a:solidFill>
                <a:prstClr val="white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70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508000"/>
            <a:ext cx="9144000" cy="5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342900"/>
            <a:ext cx="9144000" cy="50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任意多边形: 形状 8"/>
          <p:cNvSpPr/>
          <p:nvPr userDrawn="1"/>
        </p:nvSpPr>
        <p:spPr>
          <a:xfrm>
            <a:off x="3371850" y="228600"/>
            <a:ext cx="5772150" cy="787400"/>
          </a:xfrm>
          <a:custGeom>
            <a:avLst/>
            <a:gdLst>
              <a:gd name="connsiteX0" fmla="*/ 708661 w 7696200"/>
              <a:gd name="connsiteY0" fmla="*/ 0 h 787400"/>
              <a:gd name="connsiteX1" fmla="*/ 7696200 w 7696200"/>
              <a:gd name="connsiteY1" fmla="*/ 0 h 787400"/>
              <a:gd name="connsiteX2" fmla="*/ 7696200 w 7696200"/>
              <a:gd name="connsiteY2" fmla="*/ 787400 h 787400"/>
              <a:gd name="connsiteX3" fmla="*/ 0 w 7696200"/>
              <a:gd name="connsiteY3" fmla="*/ 787400 h 78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200" h="787400">
                <a:moveTo>
                  <a:pt x="708661" y="0"/>
                </a:moveTo>
                <a:lnTo>
                  <a:pt x="7696200" y="0"/>
                </a:lnTo>
                <a:lnTo>
                  <a:pt x="7696200" y="787400"/>
                </a:lnTo>
                <a:lnTo>
                  <a:pt x="0" y="787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0" y="228600"/>
            <a:ext cx="9144000" cy="114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PA_圆角矩形 14"/>
          <p:cNvSpPr/>
          <p:nvPr userDrawn="1">
            <p:custDataLst>
              <p:tags r:id="rId1"/>
            </p:custDataLst>
          </p:nvPr>
        </p:nvSpPr>
        <p:spPr>
          <a:xfrm>
            <a:off x="136839" y="81885"/>
            <a:ext cx="598268" cy="203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algn="ctr" defTabSz="914377">
              <a:defRPr/>
            </a:pPr>
            <a:fld id="{F3451B78-826D-4FE9-99FE-428C8E62A634}" type="slidenum">
              <a:rPr lang="en-US" altLang="zh-TW" sz="1400" b="1" smtClean="0">
                <a:solidFill>
                  <a:prstClr val="white"/>
                </a:solidFill>
              </a:rPr>
              <a:pPr algn="ctr" defTabSz="914377">
                <a:defRPr/>
              </a:pPr>
              <a:t>‹#›</a:t>
            </a:fld>
            <a:endParaRPr lang="en-US" altLang="zh-TW" sz="1400" b="1" dirty="0" smtClean="0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0" y="6638544"/>
            <a:ext cx="9144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" name="文字方塊 11"/>
          <p:cNvSpPr txBox="1"/>
          <p:nvPr userDrawn="1"/>
        </p:nvSpPr>
        <p:spPr>
          <a:xfrm>
            <a:off x="3067050" y="6614344"/>
            <a:ext cx="60779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1200" b="1" dirty="0" smtClean="0">
                <a:solidFill>
                  <a:prstClr val="white"/>
                </a:solidFill>
              </a:rPr>
              <a:t>親產優質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創新創業</a:t>
            </a:r>
            <a:r>
              <a:rPr lang="en-US" altLang="zh-TW" sz="1200" b="1" dirty="0" smtClean="0">
                <a:solidFill>
                  <a:prstClr val="white"/>
                </a:solidFill>
              </a:rPr>
              <a:t>‧</a:t>
            </a:r>
            <a:r>
              <a:rPr lang="zh-TW" altLang="en-US" sz="1200" b="1" dirty="0" smtClean="0">
                <a:solidFill>
                  <a:prstClr val="white"/>
                </a:solidFill>
              </a:rPr>
              <a:t>海洋科技</a:t>
            </a:r>
            <a:endParaRPr lang="zh-TW" altLang="en-US" sz="1200" b="1" dirty="0">
              <a:solidFill>
                <a:prstClr val="white"/>
              </a:solidFill>
            </a:endParaRPr>
          </a:p>
        </p:txBody>
      </p:sp>
      <p:pic>
        <p:nvPicPr>
          <p:cNvPr id="13" name="圖片 12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723" y="6410759"/>
            <a:ext cx="2279651" cy="466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609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0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8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553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9" r:id="rId2"/>
    <p:sldLayoutId id="2147483674" r:id="rId3"/>
    <p:sldLayoutId id="2147483675" r:id="rId4"/>
    <p:sldLayoutId id="2147483676" r:id="rId5"/>
    <p:sldLayoutId id="214748367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3863" y="214313"/>
            <a:ext cx="72517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412875"/>
            <a:ext cx="77724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+mn-lt"/>
                <a:ea typeface="+mn-ea"/>
              </a:defRPr>
            </a:lvl1pPr>
          </a:lstStyle>
          <a:p>
            <a:pPr defTabSz="1096752"/>
            <a:fld id="{AB4E3450-4E6E-4988-9E4F-19170278647C}" type="datetimeFigureOut">
              <a:rPr lang="zh-TW" altLang="en-US" smtClean="0">
                <a:solidFill>
                  <a:prstClr val="black"/>
                </a:solidFill>
              </a:rPr>
              <a:pPr defTabSz="1096752"/>
              <a:t>2018/10/2</a:t>
            </a:fld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  <a:ea typeface="+mn-ea"/>
              </a:defRPr>
            </a:lvl1pPr>
          </a:lstStyle>
          <a:p>
            <a:pPr defTabSz="1096752"/>
            <a:endParaRPr lang="zh-TW" altLang="en-US">
              <a:solidFill>
                <a:prstClr val="black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3pPr lvl="2" algn="r">
              <a:defRPr kumimoji="0" sz="1400" b="1">
                <a:latin typeface="+mn-lt"/>
                <a:ea typeface="+mn-ea"/>
              </a:defRPr>
            </a:lvl3pPr>
          </a:lstStyle>
          <a:p>
            <a:pPr defTabSz="1096752"/>
            <a:fld id="{631A0DA6-1AFF-4327-AC60-1316330AA42A}" type="slidenum">
              <a:rPr lang="zh-TW" altLang="en-US" sz="2200" smtClean="0">
                <a:solidFill>
                  <a:prstClr val="black"/>
                </a:solidFill>
              </a:rPr>
              <a:pPr defTabSz="1096752"/>
              <a:t>‹#›</a:t>
            </a:fld>
            <a:endParaRPr lang="zh-TW" altLang="en-US" sz="2200">
              <a:solidFill>
                <a:prstClr val="black"/>
              </a:solidFill>
            </a:endParaRPr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7596188" y="6165850"/>
            <a:ext cx="15478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 defTabSz="1096752">
              <a:defRPr/>
            </a:pPr>
            <a:fld id="{01DDF80A-85A1-400A-93BA-DE60979273A0}" type="slidenum">
              <a:rPr lang="en-US" altLang="zh-TW" sz="2000">
                <a:solidFill>
                  <a:prstClr val="black"/>
                </a:solidFill>
              </a:rPr>
              <a:pPr algn="r" defTabSz="1096752">
                <a:defRPr/>
              </a:pPr>
              <a:t>‹#›</a:t>
            </a:fld>
            <a:endParaRPr lang="en-US" altLang="zh-TW" sz="2000" dirty="0">
              <a:solidFill>
                <a:prstClr val="black"/>
              </a:solidFill>
            </a:endParaRPr>
          </a:p>
        </p:txBody>
      </p:sp>
      <p:pic>
        <p:nvPicPr>
          <p:cNvPr id="1032" name="Picture 9" descr="1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076325" y="1084263"/>
            <a:ext cx="6989763" cy="11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群組 15"/>
          <p:cNvGrpSpPr>
            <a:grpSpLocks/>
          </p:cNvGrpSpPr>
          <p:nvPr/>
        </p:nvGrpSpPr>
        <p:grpSpPr bwMode="auto">
          <a:xfrm>
            <a:off x="0" y="5930900"/>
            <a:ext cx="9144000" cy="927100"/>
            <a:chOff x="0" y="4563220"/>
            <a:chExt cx="9144000" cy="926628"/>
          </a:xfrm>
        </p:grpSpPr>
        <p:pic>
          <p:nvPicPr>
            <p:cNvPr id="1034" name="Picture 8" descr="11"/>
            <p:cNvPicPr>
              <a:picLocks noChangeAspect="1" noChangeArrowheads="1"/>
            </p:cNvPicPr>
            <p:nvPr userDrawn="1"/>
          </p:nvPicPr>
          <p:blipFill>
            <a:blip r:embed="rId15"/>
            <a:srcRect l="83075"/>
            <a:stretch>
              <a:fillRect/>
            </a:stretch>
          </p:blipFill>
          <p:spPr bwMode="auto">
            <a:xfrm>
              <a:off x="7596336" y="4797152"/>
              <a:ext cx="1547664" cy="692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矩形 18"/>
            <p:cNvSpPr/>
            <p:nvPr userDrawn="1"/>
          </p:nvSpPr>
          <p:spPr>
            <a:xfrm>
              <a:off x="0" y="4794877"/>
              <a:ext cx="7651750" cy="693385"/>
            </a:xfrm>
            <a:prstGeom prst="rect">
              <a:avLst/>
            </a:prstGeom>
            <a:solidFill>
              <a:srgbClr val="B3E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096752">
                <a:defRPr/>
              </a:pPr>
              <a:endParaRPr lang="zh-TW" altLang="en-US" sz="2200">
                <a:solidFill>
                  <a:prstClr val="white"/>
                </a:solidFill>
              </a:endParaRPr>
            </a:p>
          </p:txBody>
        </p:sp>
        <p:pic>
          <p:nvPicPr>
            <p:cNvPr id="1037" name="Picture 5" descr="C:\Users\hcp\Desktop\未命名.png"/>
            <p:cNvPicPr>
              <a:picLocks noChangeAspect="1" noChangeArrowheads="1"/>
            </p:cNvPicPr>
            <p:nvPr userDrawn="1"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1888" t="64182" r="50787" b="4410"/>
            <a:stretch>
              <a:fillRect/>
            </a:stretch>
          </p:blipFill>
          <p:spPr bwMode="auto">
            <a:xfrm>
              <a:off x="539552" y="4563220"/>
              <a:ext cx="1836666" cy="92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文字方塊 15"/>
            <p:cNvSpPr txBox="1"/>
            <p:nvPr userDrawn="1"/>
          </p:nvSpPr>
          <p:spPr>
            <a:xfrm>
              <a:off x="1979712" y="4939085"/>
              <a:ext cx="5652628" cy="461665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9pPr>
            </a:lstStyle>
            <a:p>
              <a:pPr marL="273050" indent="-273050" algn="ctr" defTabSz="1096752">
                <a:defRPr/>
              </a:pPr>
              <a:r>
                <a:rPr lang="zh-TW" altLang="en-US" sz="2400" b="1" dirty="0" smtClean="0">
                  <a:ln w="1905"/>
                  <a:solidFill>
                    <a:srgbClr val="4646C2"/>
                  </a:solidFill>
                  <a:latin typeface="微軟正黑體" pitchFamily="34" charset="-120"/>
                  <a:ea typeface="微軟正黑體" pitchFamily="34" charset="-120"/>
                </a:rPr>
                <a:t>熱忱、投入與分享的創業家精神</a:t>
              </a:r>
              <a:endParaRPr lang="zh-TW" altLang="en-US" sz="2400" b="1" dirty="0">
                <a:ln w="1905"/>
                <a:solidFill>
                  <a:srgbClr val="4646C2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0" name="文字方塊 19"/>
          <p:cNvSpPr txBox="1"/>
          <p:nvPr/>
        </p:nvSpPr>
        <p:spPr>
          <a:xfrm>
            <a:off x="8125128" y="6271148"/>
            <a:ext cx="9364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096752"/>
            <a:fld id="{0F52A571-6E41-4137-8C11-E12B7698FED1}" type="slidenum">
              <a:rPr lang="zh-TW" altLang="en-US" sz="24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defTabSz="1096752"/>
              <a:t>‹#›</a:t>
            </a:fld>
            <a:r>
              <a:rPr lang="en-US" altLang="zh-TW" sz="2400" b="1" dirty="0" smtClean="0">
                <a:solidFill>
                  <a:prstClr val="white">
                    <a:lumMod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/87</a:t>
            </a:r>
            <a:endParaRPr lang="zh-TW" altLang="en-US" b="1" dirty="0">
              <a:solidFill>
                <a:prstClr val="white">
                  <a:lumMod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47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Blip>
          <a:blip r:embed="rId17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6633"/>
        </a:buClr>
        <a:buFont typeface="Wingdings" pitchFamily="2" charset="2"/>
        <a:buChar char="Ø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Blip>
          <a:blip r:embed="rId18"/>
        </a:buBlip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3863" y="214313"/>
            <a:ext cx="72517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27088" y="1412875"/>
            <a:ext cx="7772400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>
                <a:latin typeface="+mn-lt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latin typeface="Arial" charset="0"/>
                <a:ea typeface="新細明體" charset="-120"/>
              </a:defRPr>
            </a:lvl1pPr>
            <a:lvl3pPr lvl="2" algn="r">
              <a:defRPr kumimoji="0" sz="1400" b="1">
                <a:latin typeface="+mn-lt"/>
                <a:ea typeface="+mn-ea"/>
              </a:defRPr>
            </a:lvl3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84A097-2CD3-4EA0-8B61-B2022332AE10}" type="slidenum">
              <a:rPr kumimoji="1"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>
              <a:solidFill>
                <a:srgbClr val="000000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7596188" y="6165850"/>
            <a:ext cx="1547812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BCDEF834-EC10-4C63-BDD0-0F16E96B865E}" type="slidenum">
              <a:rPr kumimoji="1" lang="en-US" altLang="zh-TW" sz="2000">
                <a:solidFill>
                  <a:srgbClr val="000000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zh-TW" sz="2000">
              <a:solidFill>
                <a:srgbClr val="000000"/>
              </a:solidFill>
            </a:endParaRPr>
          </a:p>
        </p:txBody>
      </p:sp>
      <p:pic>
        <p:nvPicPr>
          <p:cNvPr id="2056" name="Picture 9" descr="1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6325" y="1084263"/>
            <a:ext cx="6989763" cy="11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7" name="群組 15"/>
          <p:cNvGrpSpPr>
            <a:grpSpLocks/>
          </p:cNvGrpSpPr>
          <p:nvPr/>
        </p:nvGrpSpPr>
        <p:grpSpPr bwMode="auto">
          <a:xfrm>
            <a:off x="0" y="5930900"/>
            <a:ext cx="9144000" cy="927100"/>
            <a:chOff x="0" y="4563220"/>
            <a:chExt cx="9144000" cy="926628"/>
          </a:xfrm>
        </p:grpSpPr>
        <p:pic>
          <p:nvPicPr>
            <p:cNvPr id="2058" name="Picture 8" descr="11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 l="83075"/>
            <a:stretch>
              <a:fillRect/>
            </a:stretch>
          </p:blipFill>
          <p:spPr bwMode="auto">
            <a:xfrm>
              <a:off x="7596336" y="4797152"/>
              <a:ext cx="1547664" cy="692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0"/>
            <p:cNvSpPr>
              <a:spLocks noChangeArrowheads="1"/>
            </p:cNvSpPr>
            <p:nvPr userDrawn="1"/>
          </p:nvSpPr>
          <p:spPr bwMode="auto">
            <a:xfrm>
              <a:off x="7451725" y="4796464"/>
              <a:ext cx="1547813" cy="506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b"/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9pPr>
            </a:lstStyle>
            <a:p>
              <a:pPr algn="r">
                <a:defRPr/>
              </a:pPr>
              <a:endParaRPr lang="en-US" altLang="zh-TW" sz="2000" b="1" dirty="0">
                <a:solidFill>
                  <a:srgbClr val="FFFFFF"/>
                </a:solidFill>
                <a:latin typeface="Tahoma" pitchFamily="34" charset="0"/>
                <a:ea typeface="新細明體" pitchFamily="18" charset="-120"/>
              </a:endParaRPr>
            </a:p>
          </p:txBody>
        </p:sp>
        <p:sp>
          <p:nvSpPr>
            <p:cNvPr id="19" name="矩形 18"/>
            <p:cNvSpPr/>
            <p:nvPr userDrawn="1"/>
          </p:nvSpPr>
          <p:spPr>
            <a:xfrm>
              <a:off x="0" y="4794877"/>
              <a:ext cx="7651750" cy="693385"/>
            </a:xfrm>
            <a:prstGeom prst="rect">
              <a:avLst/>
            </a:prstGeom>
            <a:solidFill>
              <a:srgbClr val="B3E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extrusionH="57150">
                <a:bevelT w="38100" h="38100" prst="relaxedInset"/>
              </a:sp3d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TW" altLang="en-US">
                <a:solidFill>
                  <a:srgbClr val="FFFFFF"/>
                </a:solidFill>
              </a:endParaRPr>
            </a:p>
          </p:txBody>
        </p:sp>
        <p:pic>
          <p:nvPicPr>
            <p:cNvPr id="2061" name="Picture 5" descr="C:\Users\hcp\Desktop\未命名.png"/>
            <p:cNvPicPr>
              <a:picLocks noChangeAspect="1" noChangeArrowheads="1"/>
            </p:cNvPicPr>
            <p:nvPr userDrawn="1"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1888" t="64182" r="50787" b="4410"/>
            <a:stretch>
              <a:fillRect/>
            </a:stretch>
          </p:blipFill>
          <p:spPr bwMode="auto">
            <a:xfrm>
              <a:off x="539552" y="4563220"/>
              <a:ext cx="1836666" cy="9245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文字方塊 15"/>
            <p:cNvSpPr txBox="1"/>
            <p:nvPr userDrawn="1"/>
          </p:nvSpPr>
          <p:spPr>
            <a:xfrm>
              <a:off x="1979712" y="4939085"/>
              <a:ext cx="5652628" cy="461665"/>
            </a:xfrm>
            <a:prstGeom prst="rect">
              <a:avLst/>
            </a:prstGeom>
            <a:noFill/>
          </p:spPr>
          <p:txBody>
            <a:bodyPr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>
              <a:defPPr>
                <a:defRPr lang="zh-TW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5pPr>
              <a:lvl6pPr marL="22860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6pPr>
              <a:lvl7pPr marL="27432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7pPr>
              <a:lvl8pPr marL="32004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8pPr>
              <a:lvl9pPr marL="3657600" algn="l" defTabSz="914400" rtl="0" eaLnBrk="1" latinLnBrk="0" hangingPunct="1">
                <a:defRPr kumimoji="1" kern="1200">
                  <a:solidFill>
                    <a:schemeClr val="tx1"/>
                  </a:solidFill>
                  <a:latin typeface="Arial" charset="0"/>
                  <a:ea typeface="新細明體" charset="-120"/>
                  <a:cs typeface="+mn-cs"/>
                </a:defRPr>
              </a:lvl9pPr>
            </a:lstStyle>
            <a:p>
              <a:pPr marL="273050" indent="-273050" algn="ctr">
                <a:defRPr/>
              </a:pPr>
              <a:r>
                <a:rPr lang="zh-TW" altLang="en-US" sz="2400" b="1" dirty="0" smtClean="0">
                  <a:ln w="1905"/>
                  <a:solidFill>
                    <a:srgbClr val="4646C2"/>
                  </a:solidFill>
                  <a:latin typeface="微軟正黑體" pitchFamily="34" charset="-120"/>
                  <a:ea typeface="微軟正黑體" pitchFamily="34" charset="-120"/>
                </a:rPr>
                <a:t>熱忱、投入與分享的創業家精神</a:t>
              </a:r>
              <a:endParaRPr lang="zh-TW" altLang="en-US" sz="2400" b="1" dirty="0">
                <a:ln w="1905"/>
                <a:solidFill>
                  <a:srgbClr val="4646C2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2" name="文字方塊 1"/>
          <p:cNvSpPr txBox="1"/>
          <p:nvPr userDrawn="1"/>
        </p:nvSpPr>
        <p:spPr>
          <a:xfrm>
            <a:off x="8380863" y="6279703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5EF3F15-6270-423C-9DFC-258B902697C0}" type="slidenum">
              <a:rPr kumimoji="1" lang="zh-TW" altLang="en-US" sz="2400" b="1" smtClean="0">
                <a:solidFill>
                  <a:srgbClr val="FFFFFF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zh-TW" altLang="en-US" sz="2400" b="1" dirty="0">
              <a:solidFill>
                <a:srgbClr val="FFFFFF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885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Blip>
          <a:blip r:embed="rId18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666633"/>
        </a:buClr>
        <a:buFont typeface="Wingdings" pitchFamily="2" charset="2"/>
        <a:buChar char="Ø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Blip>
          <a:blip r:embed="rId19"/>
        </a:buBlip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11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3"/>
          <p:cNvSpPr/>
          <p:nvPr/>
        </p:nvSpPr>
        <p:spPr>
          <a:xfrm>
            <a:off x="0" y="3859919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25967" y="3366004"/>
            <a:ext cx="5274957" cy="1323439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TW"/>
            </a:defPPr>
            <a:lvl1pPr marL="0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376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6752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128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3509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1886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0256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38637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7014" algn="l" defTabSz="1096752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4000" b="1" u="sng" dirty="0" smtClean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議前討論平台操作說明</a:t>
            </a:r>
            <a:endParaRPr lang="en-US" altLang="zh-TW" sz="4000" b="1" u="sng" dirty="0" smtClean="0">
              <a:solidFill>
                <a:schemeClr val="accent1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en-US" altLang="zh-TW" sz="4000" b="1" dirty="0" smtClean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4000" b="1" dirty="0" smtClean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使用端</a:t>
            </a:r>
            <a:r>
              <a:rPr lang="en-US" altLang="zh-TW" sz="4000" b="1" dirty="0" smtClean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4000" b="1" dirty="0">
              <a:solidFill>
                <a:schemeClr val="accent1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3290905" y="6166557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107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年 </a:t>
            </a:r>
            <a:r>
              <a:rPr lang="en-US" altLang="zh-TW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月 </a:t>
            </a:r>
            <a:r>
              <a:rPr lang="en-US" altLang="zh-TW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400" b="1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日</a:t>
            </a:r>
            <a:endParaRPr lang="zh-TW" altLang="en-US" sz="2400" b="1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150115" y="5704892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秘書室</a:t>
            </a:r>
            <a:endParaRPr lang="zh-TW" altLang="en-US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75304" y="116479"/>
            <a:ext cx="4191000" cy="8572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6" t="40274" r="15750" b="33334"/>
          <a:stretch/>
        </p:blipFill>
        <p:spPr bwMode="auto">
          <a:xfrm>
            <a:off x="171524" y="1204846"/>
            <a:ext cx="8818880" cy="180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4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11"/>
          <p:cNvSpPr>
            <a:spLocks noChangeArrowheads="1"/>
          </p:cNvSpPr>
          <p:nvPr/>
        </p:nvSpPr>
        <p:spPr bwMode="auto">
          <a:xfrm>
            <a:off x="3133935" y="1818175"/>
            <a:ext cx="4542507" cy="488950"/>
          </a:xfrm>
          <a:prstGeom prst="rect">
            <a:avLst/>
          </a:prstGeom>
          <a:noFill/>
          <a:ln w="9525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3187367" y="1863889"/>
            <a:ext cx="457938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平台使用流程         　　                      </a:t>
            </a:r>
            <a:endParaRPr lang="zh-CN" altLang="zh-CN" sz="2000" b="1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9"/>
          <p:cNvSpPr>
            <a:spLocks noChangeArrowheads="1"/>
          </p:cNvSpPr>
          <p:nvPr/>
        </p:nvSpPr>
        <p:spPr bwMode="auto">
          <a:xfrm>
            <a:off x="1619460" y="1818175"/>
            <a:ext cx="1328738" cy="4889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文本框 10"/>
          <p:cNvSpPr txBox="1">
            <a:spLocks noChangeArrowheads="1"/>
          </p:cNvSpPr>
          <p:nvPr/>
        </p:nvSpPr>
        <p:spPr bwMode="auto">
          <a:xfrm>
            <a:off x="1795771" y="1855155"/>
            <a:ext cx="961988" cy="3995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壹、</a:t>
            </a:r>
            <a:endParaRPr lang="zh-CN" altLang="zh-CN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8"/>
          <p:cNvSpPr>
            <a:spLocks noChangeArrowheads="1"/>
          </p:cNvSpPr>
          <p:nvPr/>
        </p:nvSpPr>
        <p:spPr bwMode="auto">
          <a:xfrm>
            <a:off x="3133935" y="2478575"/>
            <a:ext cx="4542507" cy="488950"/>
          </a:xfrm>
          <a:prstGeom prst="rect">
            <a:avLst/>
          </a:prstGeom>
          <a:noFill/>
          <a:ln w="9525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3170742" y="2532602"/>
            <a:ext cx="4505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登入作業                                           </a:t>
            </a:r>
            <a:endParaRPr lang="zh-CN" altLang="zh-CN" sz="2000" b="1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矩形 16"/>
          <p:cNvSpPr>
            <a:spLocks noChangeArrowheads="1"/>
          </p:cNvSpPr>
          <p:nvPr/>
        </p:nvSpPr>
        <p:spPr bwMode="auto">
          <a:xfrm>
            <a:off x="1619460" y="2478575"/>
            <a:ext cx="1328738" cy="4889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文本框 17"/>
          <p:cNvSpPr txBox="1">
            <a:spLocks noChangeArrowheads="1"/>
          </p:cNvSpPr>
          <p:nvPr/>
        </p:nvSpPr>
        <p:spPr bwMode="auto">
          <a:xfrm>
            <a:off x="1795771" y="2515555"/>
            <a:ext cx="961988" cy="3995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貳、</a:t>
            </a:r>
            <a:endParaRPr lang="zh-CN" altLang="zh-CN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4"/>
          <p:cNvGrpSpPr/>
          <p:nvPr/>
        </p:nvGrpSpPr>
        <p:grpSpPr bwMode="auto">
          <a:xfrm>
            <a:off x="1262273" y="711845"/>
            <a:ext cx="2701925" cy="900113"/>
            <a:chOff x="0" y="0"/>
            <a:chExt cx="2702007" cy="899374"/>
          </a:xfrm>
        </p:grpSpPr>
        <p:grpSp>
          <p:nvGrpSpPr>
            <p:cNvPr id="33" name="组合 35"/>
            <p:cNvGrpSpPr/>
            <p:nvPr/>
          </p:nvGrpSpPr>
          <p:grpSpPr bwMode="auto">
            <a:xfrm>
              <a:off x="0" y="0"/>
              <a:ext cx="2702007" cy="850201"/>
              <a:chOff x="0" y="0"/>
              <a:chExt cx="2702007" cy="850201"/>
            </a:xfrm>
          </p:grpSpPr>
          <p:sp>
            <p:nvSpPr>
              <p:cNvPr id="35" name="文本框 37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432560" cy="645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TW" altLang="en-US" sz="3600" b="1" dirty="0" smtClean="0">
                    <a:solidFill>
                      <a:schemeClr val="accent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目錄</a:t>
                </a:r>
                <a:endParaRPr lang="zh-CN" altLang="zh-CN" sz="3600" b="1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6" name="直接连接符 38"/>
              <p:cNvCxnSpPr>
                <a:cxnSpLocks noChangeShapeType="1"/>
              </p:cNvCxnSpPr>
              <p:nvPr/>
            </p:nvCxnSpPr>
            <p:spPr bwMode="auto">
              <a:xfrm>
                <a:off x="150817" y="850201"/>
                <a:ext cx="2551190" cy="0"/>
              </a:xfrm>
              <a:prstGeom prst="line">
                <a:avLst/>
              </a:prstGeom>
              <a:noFill/>
              <a:ln w="6350" cmpd="sng">
                <a:solidFill>
                  <a:srgbClr val="7F7F7F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4" name="文本框 36"/>
            <p:cNvSpPr txBox="1">
              <a:spLocks noChangeArrowheads="1"/>
            </p:cNvSpPr>
            <p:nvPr/>
          </p:nvSpPr>
          <p:spPr bwMode="auto">
            <a:xfrm>
              <a:off x="527947" y="499264"/>
              <a:ext cx="14325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000" b="1" dirty="0">
                  <a:solidFill>
                    <a:schemeClr val="accent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0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Freeform 13"/>
          <p:cNvSpPr/>
          <p:nvPr/>
        </p:nvSpPr>
        <p:spPr>
          <a:xfrm>
            <a:off x="0" y="4309749"/>
            <a:ext cx="9144000" cy="2565958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39" name="Rectangle 6"/>
          <p:cNvSpPr>
            <a:spLocks noChangeArrowheads="1"/>
          </p:cNvSpPr>
          <p:nvPr/>
        </p:nvSpPr>
        <p:spPr bwMode="auto">
          <a:xfrm>
            <a:off x="3167566" y="3173293"/>
            <a:ext cx="45088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0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意見發表與瀏覽</a:t>
            </a:r>
            <a:endParaRPr lang="zh-CN" altLang="zh-CN" sz="2000" b="1" dirty="0">
              <a:solidFill>
                <a:schemeClr val="tx2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3" name="矩形 16"/>
          <p:cNvSpPr>
            <a:spLocks noChangeArrowheads="1"/>
          </p:cNvSpPr>
          <p:nvPr/>
        </p:nvSpPr>
        <p:spPr bwMode="auto">
          <a:xfrm>
            <a:off x="1616284" y="3119266"/>
            <a:ext cx="1328738" cy="4889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4" name="文本框 17"/>
          <p:cNvSpPr txBox="1">
            <a:spLocks noChangeArrowheads="1"/>
          </p:cNvSpPr>
          <p:nvPr/>
        </p:nvSpPr>
        <p:spPr bwMode="auto">
          <a:xfrm>
            <a:off x="1792595" y="3156246"/>
            <a:ext cx="961988" cy="3995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TW" altLang="en-US" sz="2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參、</a:t>
            </a:r>
            <a:endParaRPr lang="zh-CN" altLang="zh-CN" sz="2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18"/>
          <p:cNvSpPr>
            <a:spLocks noChangeArrowheads="1"/>
          </p:cNvSpPr>
          <p:nvPr/>
        </p:nvSpPr>
        <p:spPr bwMode="auto">
          <a:xfrm>
            <a:off x="3121333" y="3100184"/>
            <a:ext cx="4555109" cy="488950"/>
          </a:xfrm>
          <a:prstGeom prst="rect">
            <a:avLst/>
          </a:prstGeom>
          <a:noFill/>
          <a:ln w="9525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zh-CN" altLang="en-US" sz="16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72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3"/>
          <p:cNvSpPr/>
          <p:nvPr/>
        </p:nvSpPr>
        <p:spPr>
          <a:xfrm>
            <a:off x="0" y="3859919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26" name="Rectangle 3"/>
          <p:cNvSpPr/>
          <p:nvPr/>
        </p:nvSpPr>
        <p:spPr>
          <a:xfrm>
            <a:off x="2769614" y="3365268"/>
            <a:ext cx="3761674" cy="4303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+mj-ea"/>
                <a:ea typeface="+mj-ea"/>
              </a:rPr>
              <a:t>大略介紹平台使用</a:t>
            </a:r>
            <a:r>
              <a:rPr lang="zh-TW" altLang="en-US" b="1" dirty="0" smtClean="0">
                <a:latin typeface="+mj-ea"/>
              </a:rPr>
              <a:t>流程</a:t>
            </a:r>
            <a:endParaRPr lang="id-ID" b="1" dirty="0">
              <a:latin typeface="+mj-ea"/>
              <a:ea typeface="+mj-ea"/>
            </a:endParaRPr>
          </a:p>
        </p:txBody>
      </p:sp>
      <p:sp>
        <p:nvSpPr>
          <p:cNvPr id="29" name="Right Triangle 4"/>
          <p:cNvSpPr/>
          <p:nvPr/>
        </p:nvSpPr>
        <p:spPr>
          <a:xfrm flipH="1" flipV="1">
            <a:off x="4863266" y="2322423"/>
            <a:ext cx="215153" cy="38996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30" name="Group 19"/>
          <p:cNvGrpSpPr>
            <a:grpSpLocks noChangeAspect="1"/>
          </p:cNvGrpSpPr>
          <p:nvPr/>
        </p:nvGrpSpPr>
        <p:grpSpPr bwMode="auto">
          <a:xfrm rot="5400000">
            <a:off x="2404373" y="1576491"/>
            <a:ext cx="878582" cy="1045612"/>
            <a:chOff x="3684" y="1405"/>
            <a:chExt cx="789" cy="939"/>
          </a:xfrm>
          <a:solidFill>
            <a:schemeClr val="accent2"/>
          </a:solidFill>
        </p:grpSpPr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3838" y="1747"/>
              <a:ext cx="635" cy="597"/>
            </a:xfrm>
            <a:custGeom>
              <a:avLst/>
              <a:gdLst>
                <a:gd name="T0" fmla="*/ 88 w 124"/>
                <a:gd name="T1" fmla="*/ 1 h 117"/>
                <a:gd name="T2" fmla="*/ 56 w 124"/>
                <a:gd name="T3" fmla="*/ 117 h 117"/>
                <a:gd name="T4" fmla="*/ 78 w 124"/>
                <a:gd name="T5" fmla="*/ 0 h 117"/>
                <a:gd name="T6" fmla="*/ 65 w 124"/>
                <a:gd name="T7" fmla="*/ 63 h 117"/>
                <a:gd name="T8" fmla="*/ 88 w 124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17">
                  <a:moveTo>
                    <a:pt x="88" y="1"/>
                  </a:moveTo>
                  <a:cubicBezTo>
                    <a:pt x="88" y="1"/>
                    <a:pt x="124" y="59"/>
                    <a:pt x="56" y="117"/>
                  </a:cubicBezTo>
                  <a:cubicBezTo>
                    <a:pt x="56" y="117"/>
                    <a:pt x="0" y="44"/>
                    <a:pt x="78" y="0"/>
                  </a:cubicBezTo>
                  <a:cubicBezTo>
                    <a:pt x="78" y="0"/>
                    <a:pt x="74" y="45"/>
                    <a:pt x="65" y="63"/>
                  </a:cubicBezTo>
                  <a:cubicBezTo>
                    <a:pt x="65" y="63"/>
                    <a:pt x="90" y="24"/>
                    <a:pt x="8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3684" y="1405"/>
              <a:ext cx="538" cy="536"/>
            </a:xfrm>
            <a:custGeom>
              <a:avLst/>
              <a:gdLst>
                <a:gd name="T0" fmla="*/ 105 w 105"/>
                <a:gd name="T1" fmla="*/ 56 h 105"/>
                <a:gd name="T2" fmla="*/ 0 w 105"/>
                <a:gd name="T3" fmla="*/ 71 h 105"/>
                <a:gd name="T4" fmla="*/ 102 w 105"/>
                <a:gd name="T5" fmla="*/ 47 h 105"/>
                <a:gd name="T6" fmla="*/ 47 w 105"/>
                <a:gd name="T7" fmla="*/ 59 h 105"/>
                <a:gd name="T8" fmla="*/ 105 w 105"/>
                <a:gd name="T9" fmla="*/ 5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5" y="56"/>
                  </a:moveTo>
                  <a:cubicBezTo>
                    <a:pt x="105" y="56"/>
                    <a:pt x="71" y="105"/>
                    <a:pt x="0" y="71"/>
                  </a:cubicBezTo>
                  <a:cubicBezTo>
                    <a:pt x="0" y="71"/>
                    <a:pt x="39" y="0"/>
                    <a:pt x="102" y="47"/>
                  </a:cubicBezTo>
                  <a:cubicBezTo>
                    <a:pt x="102" y="47"/>
                    <a:pt x="65" y="60"/>
                    <a:pt x="47" y="59"/>
                  </a:cubicBezTo>
                  <a:cubicBezTo>
                    <a:pt x="47" y="59"/>
                    <a:pt x="87" y="65"/>
                    <a:pt x="10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2" name="标题 3"/>
          <p:cNvSpPr txBox="1">
            <a:spLocks/>
          </p:cNvSpPr>
          <p:nvPr/>
        </p:nvSpPr>
        <p:spPr>
          <a:xfrm>
            <a:off x="2254435" y="2595989"/>
            <a:ext cx="4771292" cy="662781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壹、平台使用流程</a:t>
            </a:r>
            <a:endParaRPr lang="zh-CN" alt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61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 txBox="1">
            <a:spLocks/>
          </p:cNvSpPr>
          <p:nvPr/>
        </p:nvSpPr>
        <p:spPr>
          <a:xfrm>
            <a:off x="214661" y="165284"/>
            <a:ext cx="4664520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一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、議前討論平台意見蒐集流程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5" name="直線接點 4"/>
          <p:cNvCxnSpPr/>
          <p:nvPr/>
        </p:nvCxnSpPr>
        <p:spPr>
          <a:xfrm>
            <a:off x="316261" y="638373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0" name="資料庫圖表 19"/>
          <p:cNvGraphicFramePr/>
          <p:nvPr>
            <p:extLst>
              <p:ext uri="{D42A27DB-BD31-4B8C-83A1-F6EECF244321}">
                <p14:modId xmlns:p14="http://schemas.microsoft.com/office/powerpoint/2010/main" val="1931540861"/>
              </p:ext>
            </p:extLst>
          </p:nvPr>
        </p:nvGraphicFramePr>
        <p:xfrm>
          <a:off x="602589" y="1293234"/>
          <a:ext cx="81858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443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3"/>
          <p:cNvSpPr/>
          <p:nvPr/>
        </p:nvSpPr>
        <p:spPr>
          <a:xfrm>
            <a:off x="0" y="3859919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26" name="Rectangle 3"/>
          <p:cNvSpPr/>
          <p:nvPr/>
        </p:nvSpPr>
        <p:spPr>
          <a:xfrm>
            <a:off x="2859721" y="3354384"/>
            <a:ext cx="3781221" cy="4303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+mj-ea"/>
                <a:ea typeface="+mj-ea"/>
              </a:rPr>
              <a:t>如何登入議前討論平台</a:t>
            </a:r>
            <a:endParaRPr lang="id-ID" b="1" dirty="0">
              <a:latin typeface="+mj-ea"/>
              <a:ea typeface="+mj-ea"/>
            </a:endParaRPr>
          </a:p>
        </p:txBody>
      </p:sp>
      <p:sp>
        <p:nvSpPr>
          <p:cNvPr id="29" name="Right Triangle 4"/>
          <p:cNvSpPr/>
          <p:nvPr/>
        </p:nvSpPr>
        <p:spPr>
          <a:xfrm flipH="1" flipV="1">
            <a:off x="4697005" y="2322423"/>
            <a:ext cx="215153" cy="38996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30" name="Group 19"/>
          <p:cNvGrpSpPr>
            <a:grpSpLocks noChangeAspect="1"/>
          </p:cNvGrpSpPr>
          <p:nvPr/>
        </p:nvGrpSpPr>
        <p:grpSpPr bwMode="auto">
          <a:xfrm rot="5400000">
            <a:off x="2238112" y="1576491"/>
            <a:ext cx="878582" cy="1045612"/>
            <a:chOff x="3684" y="1405"/>
            <a:chExt cx="789" cy="939"/>
          </a:xfrm>
          <a:solidFill>
            <a:schemeClr val="accent2"/>
          </a:solidFill>
        </p:grpSpPr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3838" y="1747"/>
              <a:ext cx="635" cy="597"/>
            </a:xfrm>
            <a:custGeom>
              <a:avLst/>
              <a:gdLst>
                <a:gd name="T0" fmla="*/ 88 w 124"/>
                <a:gd name="T1" fmla="*/ 1 h 117"/>
                <a:gd name="T2" fmla="*/ 56 w 124"/>
                <a:gd name="T3" fmla="*/ 117 h 117"/>
                <a:gd name="T4" fmla="*/ 78 w 124"/>
                <a:gd name="T5" fmla="*/ 0 h 117"/>
                <a:gd name="T6" fmla="*/ 65 w 124"/>
                <a:gd name="T7" fmla="*/ 63 h 117"/>
                <a:gd name="T8" fmla="*/ 88 w 124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17">
                  <a:moveTo>
                    <a:pt x="88" y="1"/>
                  </a:moveTo>
                  <a:cubicBezTo>
                    <a:pt x="88" y="1"/>
                    <a:pt x="124" y="59"/>
                    <a:pt x="56" y="117"/>
                  </a:cubicBezTo>
                  <a:cubicBezTo>
                    <a:pt x="56" y="117"/>
                    <a:pt x="0" y="44"/>
                    <a:pt x="78" y="0"/>
                  </a:cubicBezTo>
                  <a:cubicBezTo>
                    <a:pt x="78" y="0"/>
                    <a:pt x="74" y="45"/>
                    <a:pt x="65" y="63"/>
                  </a:cubicBezTo>
                  <a:cubicBezTo>
                    <a:pt x="65" y="63"/>
                    <a:pt x="90" y="24"/>
                    <a:pt x="8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3684" y="1405"/>
              <a:ext cx="538" cy="536"/>
            </a:xfrm>
            <a:custGeom>
              <a:avLst/>
              <a:gdLst>
                <a:gd name="T0" fmla="*/ 105 w 105"/>
                <a:gd name="T1" fmla="*/ 56 h 105"/>
                <a:gd name="T2" fmla="*/ 0 w 105"/>
                <a:gd name="T3" fmla="*/ 71 h 105"/>
                <a:gd name="T4" fmla="*/ 102 w 105"/>
                <a:gd name="T5" fmla="*/ 47 h 105"/>
                <a:gd name="T6" fmla="*/ 47 w 105"/>
                <a:gd name="T7" fmla="*/ 59 h 105"/>
                <a:gd name="T8" fmla="*/ 105 w 105"/>
                <a:gd name="T9" fmla="*/ 5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5" y="56"/>
                  </a:moveTo>
                  <a:cubicBezTo>
                    <a:pt x="105" y="56"/>
                    <a:pt x="71" y="105"/>
                    <a:pt x="0" y="71"/>
                  </a:cubicBezTo>
                  <a:cubicBezTo>
                    <a:pt x="0" y="71"/>
                    <a:pt x="39" y="0"/>
                    <a:pt x="102" y="47"/>
                  </a:cubicBezTo>
                  <a:cubicBezTo>
                    <a:pt x="102" y="47"/>
                    <a:pt x="65" y="60"/>
                    <a:pt x="47" y="59"/>
                  </a:cubicBezTo>
                  <a:cubicBezTo>
                    <a:pt x="47" y="59"/>
                    <a:pt x="87" y="65"/>
                    <a:pt x="10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2" name="标题 3"/>
          <p:cNvSpPr txBox="1">
            <a:spLocks/>
          </p:cNvSpPr>
          <p:nvPr/>
        </p:nvSpPr>
        <p:spPr>
          <a:xfrm>
            <a:off x="2638262" y="2574557"/>
            <a:ext cx="4771292" cy="662781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貳、登入作業</a:t>
            </a:r>
            <a:endParaRPr lang="zh-CN" alt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47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721644" y="1001658"/>
            <a:ext cx="2185987" cy="27856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Freeform 13"/>
          <p:cNvSpPr/>
          <p:nvPr/>
        </p:nvSpPr>
        <p:spPr>
          <a:xfrm>
            <a:off x="0" y="3859919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2" name="标题 3"/>
          <p:cNvSpPr txBox="1">
            <a:spLocks/>
          </p:cNvSpPr>
          <p:nvPr/>
        </p:nvSpPr>
        <p:spPr>
          <a:xfrm>
            <a:off x="214661" y="165284"/>
            <a:ext cx="3609916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一、登入網址 </a:t>
            </a: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24152" y="978196"/>
            <a:ext cx="8229600" cy="114349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1200" indent="-711200">
              <a:buClr>
                <a:srgbClr val="A50021"/>
              </a:buClr>
              <a:buSzPct val="95000"/>
              <a:buNone/>
            </a:pPr>
            <a:r>
              <a:rPr lang="en-US" altLang="zh-TW" sz="2000" dirty="0" smtClean="0">
                <a:ea typeface="標楷體" panose="03000509000000000000" pitchFamily="65" charset="-120"/>
              </a:rPr>
              <a:t>(</a:t>
            </a:r>
            <a:r>
              <a:rPr lang="zh-TW" altLang="en-US" sz="2000" dirty="0" smtClean="0">
                <a:ea typeface="標楷體" panose="03000509000000000000" pitchFamily="65" charset="-120"/>
              </a:rPr>
              <a:t>一</a:t>
            </a:r>
            <a:r>
              <a:rPr lang="en-US" altLang="zh-TW" sz="2000" dirty="0" smtClean="0">
                <a:ea typeface="標楷體" panose="03000509000000000000" pitchFamily="65" charset="-120"/>
              </a:rPr>
              <a:t>)</a:t>
            </a:r>
            <a:r>
              <a:rPr lang="zh-TW" altLang="en-US" sz="2000" dirty="0" smtClean="0">
                <a:ea typeface="標楷體" panose="03000509000000000000" pitchFamily="65" charset="-120"/>
              </a:rPr>
              <a:t>進入高科大</a:t>
            </a:r>
            <a:r>
              <a:rPr lang="en-US" altLang="zh-TW" sz="2000" dirty="0" smtClean="0">
                <a:ea typeface="標楷體" panose="03000509000000000000" pitchFamily="65" charset="-120"/>
              </a:rPr>
              <a:t>/</a:t>
            </a:r>
            <a:r>
              <a:rPr lang="zh-TW" altLang="en-US" sz="2000" dirty="0" smtClean="0">
                <a:ea typeface="標楷體" panose="03000509000000000000" pitchFamily="65" charset="-120"/>
              </a:rPr>
              <a:t>秘書</a:t>
            </a:r>
            <a:r>
              <a:rPr lang="zh-TW" altLang="en-US" sz="2000" dirty="0">
                <a:ea typeface="標楷體" panose="03000509000000000000" pitchFamily="65" charset="-120"/>
              </a:rPr>
              <a:t>室</a:t>
            </a:r>
            <a:r>
              <a:rPr lang="zh-TW" altLang="en-US" sz="2000" dirty="0" smtClean="0">
                <a:ea typeface="標楷體" panose="03000509000000000000" pitchFamily="65" charset="-120"/>
              </a:rPr>
              <a:t>首頁</a:t>
            </a:r>
            <a:r>
              <a:rPr lang="en-US" altLang="zh-TW" sz="2000" dirty="0" smtClean="0">
                <a:ea typeface="標楷體" panose="03000509000000000000" pitchFamily="65" charset="-120"/>
              </a:rPr>
              <a:t>(http</a:t>
            </a:r>
            <a:r>
              <a:rPr lang="en-US" altLang="zh-TW" sz="2000" dirty="0">
                <a:ea typeface="標楷體" panose="03000509000000000000" pitchFamily="65" charset="-120"/>
              </a:rPr>
              <a:t>://secretary.kuas.edu.tw/bin/home.php)</a:t>
            </a:r>
            <a:endParaRPr lang="en-US" altLang="zh-TW" sz="2000" dirty="0" smtClean="0">
              <a:ea typeface="標楷體" panose="03000509000000000000" pitchFamily="65" charset="-120"/>
            </a:endParaRPr>
          </a:p>
          <a:p>
            <a:pPr marL="711200" indent="-711200">
              <a:buClr>
                <a:srgbClr val="A50021"/>
              </a:buClr>
              <a:buSzPct val="95000"/>
              <a:buNone/>
            </a:pPr>
            <a:r>
              <a:rPr lang="en-US" altLang="zh-TW" sz="2000" dirty="0" smtClean="0">
                <a:ea typeface="標楷體" panose="03000509000000000000" pitchFamily="65" charset="-120"/>
              </a:rPr>
              <a:t>(</a:t>
            </a:r>
            <a:r>
              <a:rPr lang="zh-TW" altLang="en-US" sz="2000" dirty="0" smtClean="0">
                <a:ea typeface="標楷體" panose="03000509000000000000" pitchFamily="65" charset="-120"/>
              </a:rPr>
              <a:t>二</a:t>
            </a:r>
            <a:r>
              <a:rPr lang="en-US" altLang="zh-TW" sz="2000" dirty="0" smtClean="0">
                <a:ea typeface="標楷體" panose="03000509000000000000" pitchFamily="65" charset="-120"/>
              </a:rPr>
              <a:t>)</a:t>
            </a:r>
            <a:r>
              <a:rPr lang="zh-TW" altLang="en-US" sz="2000" dirty="0" smtClean="0">
                <a:ea typeface="標楷體" panose="03000509000000000000" pitchFamily="65" charset="-120"/>
              </a:rPr>
              <a:t>點選</a:t>
            </a:r>
            <a:r>
              <a:rPr lang="en-US" altLang="zh-TW" sz="2000" dirty="0" smtClean="0">
                <a:ea typeface="標楷體" panose="03000509000000000000" pitchFamily="65" charset="-120"/>
              </a:rPr>
              <a:t>【</a:t>
            </a:r>
            <a:r>
              <a:rPr lang="zh-TW" altLang="en-US" sz="2000" dirty="0" smtClean="0">
                <a:ea typeface="標楷體" panose="03000509000000000000" pitchFamily="65" charset="-120"/>
              </a:rPr>
              <a:t>秘書室網頁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】&gt;【</a:t>
            </a:r>
            <a:r>
              <a:rPr lang="zh-TW" altLang="en-US" sz="2000" smtClean="0">
                <a:ea typeface="標楷體" panose="03000509000000000000" pitchFamily="65" charset="-120"/>
              </a:rPr>
              <a:t>行政組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】&gt;【</a:t>
            </a:r>
            <a:r>
              <a:rPr lang="zh-TW" altLang="en-US" sz="2000" dirty="0" smtClean="0">
                <a:ea typeface="標楷體" panose="03000509000000000000" pitchFamily="65" charset="-120"/>
              </a:rPr>
              <a:t>會議專區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】&gt;【</a:t>
            </a:r>
            <a:r>
              <a:rPr lang="zh-TW" altLang="en-US" sz="2000" dirty="0" smtClean="0">
                <a:ea typeface="標楷體" panose="03000509000000000000" pitchFamily="65" charset="-120"/>
              </a:rPr>
              <a:t>議前討論平台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</a:t>
            </a:r>
          </a:p>
          <a:p>
            <a:pPr marL="711200" indent="-711200">
              <a:buClr>
                <a:srgbClr val="A50021"/>
              </a:buClr>
              <a:buSzPct val="95000"/>
              <a:buFont typeface="Wingdings" panose="05000000000000000000" pitchFamily="2" charset="2"/>
              <a:buNone/>
            </a:pPr>
            <a:endParaRPr lang="en-US" altLang="zh-TW" sz="2200" dirty="0" smtClean="0">
              <a:ea typeface="標楷體" panose="03000509000000000000" pitchFamily="65" charset="-120"/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316261" y="673543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5" t="15935" r="19725" b="14271"/>
          <a:stretch/>
        </p:blipFill>
        <p:spPr bwMode="auto">
          <a:xfrm>
            <a:off x="630571" y="1880411"/>
            <a:ext cx="7843520" cy="465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橢圓 5"/>
          <p:cNvSpPr/>
          <p:nvPr/>
        </p:nvSpPr>
        <p:spPr>
          <a:xfrm>
            <a:off x="1346081" y="4300098"/>
            <a:ext cx="864031" cy="4330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994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225178" y="881447"/>
            <a:ext cx="720843" cy="27856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Freeform 13"/>
          <p:cNvSpPr/>
          <p:nvPr/>
        </p:nvSpPr>
        <p:spPr>
          <a:xfrm>
            <a:off x="0" y="3859919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2" name="标题 3"/>
          <p:cNvSpPr txBox="1">
            <a:spLocks/>
          </p:cNvSpPr>
          <p:nvPr/>
        </p:nvSpPr>
        <p:spPr>
          <a:xfrm>
            <a:off x="214661" y="165284"/>
            <a:ext cx="3609916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二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、登入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系統 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2/3</a:t>
            </a: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316261" y="673543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777052" y="881447"/>
            <a:ext cx="7106270" cy="714279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1200" indent="-711200">
              <a:buClr>
                <a:srgbClr val="A50021"/>
              </a:buClr>
              <a:buSzPct val="95000"/>
              <a:buFont typeface="Wingdings" panose="05000000000000000000" pitchFamily="2" charset="2"/>
              <a:buNone/>
            </a:pPr>
            <a:r>
              <a:rPr lang="en-US" altLang="zh-TW" sz="2000" dirty="0" smtClean="0">
                <a:ea typeface="標楷體" panose="03000509000000000000" pitchFamily="65" charset="-120"/>
              </a:rPr>
              <a:t>【</a:t>
            </a:r>
            <a:r>
              <a:rPr lang="zh-TW" altLang="en-US" sz="2000" dirty="0">
                <a:ea typeface="標楷體" panose="03000509000000000000" pitchFamily="65" charset="-120"/>
              </a:rPr>
              <a:t>議前討論</a:t>
            </a:r>
            <a:r>
              <a:rPr lang="zh-TW" altLang="en-US" sz="2000" dirty="0" smtClean="0">
                <a:ea typeface="標楷體" panose="03000509000000000000" pitchFamily="65" charset="-120"/>
              </a:rPr>
              <a:t>平台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】&gt;【</a:t>
            </a:r>
            <a:r>
              <a:rPr lang="zh-TW" altLang="en-US" sz="2000" dirty="0" smtClean="0">
                <a:ea typeface="標楷體" panose="03000509000000000000" pitchFamily="65" charset="-120"/>
              </a:rPr>
              <a:t>登入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</a:t>
            </a:r>
            <a:endParaRPr lang="en-US" altLang="zh-TW" sz="2200" dirty="0" smtClean="0">
              <a:ea typeface="標楷體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2" t="10470" r="7487" b="18758"/>
          <a:stretch/>
        </p:blipFill>
        <p:spPr bwMode="auto">
          <a:xfrm>
            <a:off x="245662" y="1685924"/>
            <a:ext cx="8542740" cy="4136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圓角矩形 6"/>
          <p:cNvSpPr/>
          <p:nvPr/>
        </p:nvSpPr>
        <p:spPr>
          <a:xfrm>
            <a:off x="7739371" y="2416657"/>
            <a:ext cx="683110" cy="32488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627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3"/>
          <p:cNvSpPr/>
          <p:nvPr/>
        </p:nvSpPr>
        <p:spPr>
          <a:xfrm>
            <a:off x="0" y="3859919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2" name="标题 3"/>
          <p:cNvSpPr txBox="1">
            <a:spLocks/>
          </p:cNvSpPr>
          <p:nvPr/>
        </p:nvSpPr>
        <p:spPr>
          <a:xfrm>
            <a:off x="214661" y="165284"/>
            <a:ext cx="3609916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二</a:t>
            </a:r>
            <a:r>
              <a:rPr lang="zh-TW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、登入</a:t>
            </a: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系統 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3/3</a:t>
            </a: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9" name="直線接點 8"/>
          <p:cNvCxnSpPr/>
          <p:nvPr/>
        </p:nvCxnSpPr>
        <p:spPr>
          <a:xfrm>
            <a:off x="316261" y="673543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576030" y="839084"/>
            <a:ext cx="8229600" cy="714279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1200" indent="-711200">
              <a:buClr>
                <a:srgbClr val="A50021"/>
              </a:buClr>
              <a:buSzPct val="95000"/>
              <a:buFont typeface="Wingdings" panose="05000000000000000000" pitchFamily="2" charset="2"/>
              <a:buNone/>
            </a:pPr>
            <a:r>
              <a:rPr lang="zh-TW" altLang="en-US" sz="2000" dirty="0" smtClean="0">
                <a:ea typeface="標楷體" panose="03000509000000000000" pitchFamily="65" charset="-120"/>
              </a:rPr>
              <a:t>輸入</a:t>
            </a:r>
            <a:r>
              <a:rPr lang="en-US" altLang="zh-TW" sz="2000" dirty="0" smtClean="0">
                <a:ea typeface="標楷體" panose="03000509000000000000" pitchFamily="65" charset="-120"/>
              </a:rPr>
              <a:t>【</a:t>
            </a:r>
            <a:r>
              <a:rPr lang="zh-TW" altLang="en-US" sz="2000" dirty="0" smtClean="0">
                <a:ea typeface="標楷體" panose="03000509000000000000" pitchFamily="65" charset="-120"/>
              </a:rPr>
              <a:t>會員名稱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</a:t>
            </a:r>
            <a:r>
              <a:rPr lang="zh-TW" altLang="en-US" sz="2000" dirty="0" smtClean="0">
                <a:ea typeface="標楷體" panose="03000509000000000000" pitchFamily="65" charset="-120"/>
              </a:rPr>
              <a:t>及</a:t>
            </a:r>
            <a:r>
              <a:rPr lang="en-US" altLang="zh-TW" sz="2000" dirty="0" smtClean="0">
                <a:ea typeface="標楷體" panose="03000509000000000000" pitchFamily="65" charset="-120"/>
              </a:rPr>
              <a:t>【</a:t>
            </a:r>
            <a:r>
              <a:rPr lang="zh-TW" altLang="en-US" sz="2000" dirty="0" smtClean="0">
                <a:ea typeface="標楷體" panose="03000509000000000000" pitchFamily="65" charset="-120"/>
              </a:rPr>
              <a:t>密碼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</a:t>
            </a:r>
            <a:r>
              <a:rPr lang="zh-TW" altLang="en-US" sz="2000" dirty="0" smtClean="0">
                <a:ea typeface="標楷體" panose="03000509000000000000" pitchFamily="65" charset="-120"/>
              </a:rPr>
              <a:t>即可進入</a:t>
            </a:r>
            <a:r>
              <a:rPr lang="en-US" altLang="zh-TW" sz="2000" dirty="0" smtClean="0">
                <a:ea typeface="標楷體" panose="03000509000000000000" pitchFamily="65" charset="-120"/>
              </a:rPr>
              <a:t>【</a:t>
            </a:r>
            <a:r>
              <a:rPr lang="zh-TW" altLang="en-US" sz="2000" dirty="0" smtClean="0">
                <a:ea typeface="標楷體" panose="03000509000000000000" pitchFamily="65" charset="-120"/>
              </a:rPr>
              <a:t>議前討論平台</a:t>
            </a:r>
            <a:r>
              <a:rPr lang="en-US" altLang="zh-TW" sz="2000" dirty="0" smtClean="0">
                <a:ea typeface="標楷體" panose="03000509000000000000" pitchFamily="65" charset="-120"/>
              </a:rPr>
              <a:t>】</a:t>
            </a:r>
            <a:endParaRPr lang="en-US" altLang="zh-TW" sz="2000" dirty="0">
              <a:ea typeface="標楷體" panose="03000509000000000000" pitchFamily="65" charset="-120"/>
            </a:endParaRPr>
          </a:p>
          <a:p>
            <a:pPr marL="711200" indent="-711200">
              <a:buClr>
                <a:srgbClr val="A50021"/>
              </a:buClr>
              <a:buSzPct val="95000"/>
              <a:buFont typeface="Wingdings" panose="05000000000000000000" pitchFamily="2" charset="2"/>
              <a:buNone/>
            </a:pPr>
            <a:endParaRPr lang="en-US" altLang="zh-TW" sz="2200" dirty="0" smtClean="0">
              <a:ea typeface="標楷體" panose="03000509000000000000" pitchFamily="65" charset="-120"/>
            </a:endParaRPr>
          </a:p>
          <a:p>
            <a:pPr marL="711200" indent="-711200">
              <a:buClr>
                <a:srgbClr val="A50021"/>
              </a:buClr>
              <a:buSzPct val="95000"/>
              <a:buFont typeface="Wingdings" panose="05000000000000000000" pitchFamily="2" charset="2"/>
              <a:buNone/>
            </a:pPr>
            <a:endParaRPr lang="en-US" altLang="zh-TW" sz="2200" dirty="0" smtClean="0">
              <a:ea typeface="標楷體" panose="03000509000000000000" pitchFamily="65" charset="-12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3" t="22445" r="60437" b="37589"/>
          <a:stretch/>
        </p:blipFill>
        <p:spPr bwMode="auto">
          <a:xfrm>
            <a:off x="767951" y="1603815"/>
            <a:ext cx="4947047" cy="3846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圓角矩形 6"/>
          <p:cNvSpPr/>
          <p:nvPr/>
        </p:nvSpPr>
        <p:spPr>
          <a:xfrm>
            <a:off x="2582465" y="2731056"/>
            <a:ext cx="2311004" cy="976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5236370" y="3315822"/>
            <a:ext cx="3390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6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密碼：同自設密碼</a:t>
            </a:r>
            <a:endParaRPr lang="zh-TW" altLang="en-US" b="1" dirty="0">
              <a:solidFill>
                <a:srgbClr val="F61A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236370" y="2935467"/>
            <a:ext cx="373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rgbClr val="F6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會員名稱：職員證號 </a:t>
            </a:r>
            <a:r>
              <a:rPr lang="en-US" altLang="zh-TW" b="1" dirty="0" smtClean="0">
                <a:solidFill>
                  <a:srgbClr val="F6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b="1" dirty="0" smtClean="0">
                <a:solidFill>
                  <a:srgbClr val="F61A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學生證號</a:t>
            </a:r>
            <a:endParaRPr lang="zh-TW" altLang="en-US" b="1" dirty="0">
              <a:solidFill>
                <a:srgbClr val="F61A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7501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3"/>
          <p:cNvSpPr/>
          <p:nvPr/>
        </p:nvSpPr>
        <p:spPr>
          <a:xfrm>
            <a:off x="0" y="3859919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26" name="Rectangle 3"/>
          <p:cNvSpPr/>
          <p:nvPr/>
        </p:nvSpPr>
        <p:spPr>
          <a:xfrm>
            <a:off x="2028458" y="3354384"/>
            <a:ext cx="5314457" cy="4303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latin typeface="+mj-ea"/>
                <a:ea typeface="+mj-ea"/>
              </a:rPr>
              <a:t>對於有興趣提案發表意見供承辦單位參考</a:t>
            </a:r>
            <a:endParaRPr lang="id-ID" b="1" dirty="0">
              <a:latin typeface="+mj-ea"/>
              <a:ea typeface="+mj-ea"/>
            </a:endParaRPr>
          </a:p>
        </p:txBody>
      </p:sp>
      <p:sp>
        <p:nvSpPr>
          <p:cNvPr id="29" name="Right Triangle 4"/>
          <p:cNvSpPr/>
          <p:nvPr/>
        </p:nvSpPr>
        <p:spPr>
          <a:xfrm flipH="1" flipV="1">
            <a:off x="3865743" y="2229551"/>
            <a:ext cx="215153" cy="38996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30" name="Group 19"/>
          <p:cNvGrpSpPr>
            <a:grpSpLocks noChangeAspect="1"/>
          </p:cNvGrpSpPr>
          <p:nvPr/>
        </p:nvGrpSpPr>
        <p:grpSpPr bwMode="auto">
          <a:xfrm rot="5400000">
            <a:off x="1406850" y="1576491"/>
            <a:ext cx="878582" cy="1045612"/>
            <a:chOff x="3684" y="1405"/>
            <a:chExt cx="789" cy="939"/>
          </a:xfrm>
          <a:solidFill>
            <a:schemeClr val="accent2"/>
          </a:solidFill>
        </p:grpSpPr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3838" y="1747"/>
              <a:ext cx="635" cy="597"/>
            </a:xfrm>
            <a:custGeom>
              <a:avLst/>
              <a:gdLst>
                <a:gd name="T0" fmla="*/ 88 w 124"/>
                <a:gd name="T1" fmla="*/ 1 h 117"/>
                <a:gd name="T2" fmla="*/ 56 w 124"/>
                <a:gd name="T3" fmla="*/ 117 h 117"/>
                <a:gd name="T4" fmla="*/ 78 w 124"/>
                <a:gd name="T5" fmla="*/ 0 h 117"/>
                <a:gd name="T6" fmla="*/ 65 w 124"/>
                <a:gd name="T7" fmla="*/ 63 h 117"/>
                <a:gd name="T8" fmla="*/ 88 w 124"/>
                <a:gd name="T9" fmla="*/ 1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117">
                  <a:moveTo>
                    <a:pt x="88" y="1"/>
                  </a:moveTo>
                  <a:cubicBezTo>
                    <a:pt x="88" y="1"/>
                    <a:pt x="124" y="59"/>
                    <a:pt x="56" y="117"/>
                  </a:cubicBezTo>
                  <a:cubicBezTo>
                    <a:pt x="56" y="117"/>
                    <a:pt x="0" y="44"/>
                    <a:pt x="78" y="0"/>
                  </a:cubicBezTo>
                  <a:cubicBezTo>
                    <a:pt x="78" y="0"/>
                    <a:pt x="74" y="45"/>
                    <a:pt x="65" y="63"/>
                  </a:cubicBezTo>
                  <a:cubicBezTo>
                    <a:pt x="65" y="63"/>
                    <a:pt x="90" y="24"/>
                    <a:pt x="8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3684" y="1405"/>
              <a:ext cx="538" cy="536"/>
            </a:xfrm>
            <a:custGeom>
              <a:avLst/>
              <a:gdLst>
                <a:gd name="T0" fmla="*/ 105 w 105"/>
                <a:gd name="T1" fmla="*/ 56 h 105"/>
                <a:gd name="T2" fmla="*/ 0 w 105"/>
                <a:gd name="T3" fmla="*/ 71 h 105"/>
                <a:gd name="T4" fmla="*/ 102 w 105"/>
                <a:gd name="T5" fmla="*/ 47 h 105"/>
                <a:gd name="T6" fmla="*/ 47 w 105"/>
                <a:gd name="T7" fmla="*/ 59 h 105"/>
                <a:gd name="T8" fmla="*/ 105 w 105"/>
                <a:gd name="T9" fmla="*/ 5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5">
                  <a:moveTo>
                    <a:pt x="105" y="56"/>
                  </a:moveTo>
                  <a:cubicBezTo>
                    <a:pt x="105" y="56"/>
                    <a:pt x="71" y="105"/>
                    <a:pt x="0" y="71"/>
                  </a:cubicBezTo>
                  <a:cubicBezTo>
                    <a:pt x="0" y="71"/>
                    <a:pt x="39" y="0"/>
                    <a:pt x="102" y="47"/>
                  </a:cubicBezTo>
                  <a:cubicBezTo>
                    <a:pt x="102" y="47"/>
                    <a:pt x="65" y="60"/>
                    <a:pt x="47" y="59"/>
                  </a:cubicBezTo>
                  <a:cubicBezTo>
                    <a:pt x="47" y="59"/>
                    <a:pt x="87" y="65"/>
                    <a:pt x="105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2" name="标题 3"/>
          <p:cNvSpPr txBox="1">
            <a:spLocks/>
          </p:cNvSpPr>
          <p:nvPr/>
        </p:nvSpPr>
        <p:spPr>
          <a:xfrm>
            <a:off x="2180999" y="2619516"/>
            <a:ext cx="5341370" cy="662781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b="1" dirty="0" smtClean="0">
                <a:solidFill>
                  <a:schemeClr val="tx2"/>
                </a:solidFill>
              </a:rPr>
              <a:t>參、意見發表與瀏覽</a:t>
            </a:r>
            <a:r>
              <a:rPr lang="zh-TW" altLang="en-US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endParaRPr lang="zh-CN" alt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5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13"/>
          <p:cNvSpPr/>
          <p:nvPr/>
        </p:nvSpPr>
        <p:spPr>
          <a:xfrm>
            <a:off x="0" y="3859919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6" name="标题 3"/>
          <p:cNvSpPr txBox="1">
            <a:spLocks/>
          </p:cNvSpPr>
          <p:nvPr/>
        </p:nvSpPr>
        <p:spPr>
          <a:xfrm>
            <a:off x="214661" y="165284"/>
            <a:ext cx="8504466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一、發表意見 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1/4</a:t>
            </a: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316261" y="647167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400053" y="825609"/>
            <a:ext cx="8133682" cy="831421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50021"/>
              </a:buClr>
              <a:buSzPct val="95000"/>
              <a:buNone/>
            </a:pPr>
            <a:r>
              <a:rPr lang="zh-TW" altLang="en-US" sz="1800" dirty="0" smtClean="0">
                <a:ea typeface="標楷體" panose="03000509000000000000" pitchFamily="65" charset="-120"/>
              </a:rPr>
              <a:t>步驟</a:t>
            </a:r>
            <a:r>
              <a:rPr lang="en-US" altLang="zh-TW" sz="1800" dirty="0" smtClean="0">
                <a:ea typeface="標楷體" panose="03000509000000000000" pitchFamily="65" charset="-120"/>
              </a:rPr>
              <a:t>1</a:t>
            </a:r>
            <a:r>
              <a:rPr lang="zh-TW" altLang="en-US" sz="1800" dirty="0" smtClean="0">
                <a:ea typeface="標楷體" panose="03000509000000000000" pitchFamily="65" charset="-120"/>
              </a:rPr>
              <a:t>  </a:t>
            </a:r>
            <a:r>
              <a:rPr lang="zh-TW" altLang="en-US" sz="1800" dirty="0" smtClean="0">
                <a:ea typeface="標楷體" panose="03000509000000000000" pitchFamily="65" charset="-120"/>
              </a:rPr>
              <a:t>選擇版面：例如</a:t>
            </a:r>
            <a:r>
              <a:rPr lang="en-US" altLang="zh-TW" sz="1800" dirty="0" smtClean="0">
                <a:ea typeface="標楷體" panose="03000509000000000000" pitchFamily="65" charset="-120"/>
              </a:rPr>
              <a:t>【</a:t>
            </a:r>
            <a:r>
              <a:rPr lang="zh-TW" altLang="en-US" sz="1800" dirty="0">
                <a:ea typeface="標楷體" panose="03000509000000000000" pitchFamily="65" charset="-120"/>
              </a:rPr>
              <a:t>重要議題</a:t>
            </a:r>
            <a:r>
              <a:rPr lang="zh-TW" altLang="en-US" sz="1800" dirty="0" smtClean="0">
                <a:ea typeface="標楷體" panose="03000509000000000000" pitchFamily="65" charset="-120"/>
              </a:rPr>
              <a:t>討論</a:t>
            </a:r>
            <a:r>
              <a:rPr lang="en-US" altLang="zh-TW" sz="1800" dirty="0" smtClean="0">
                <a:ea typeface="標楷體" panose="03000509000000000000" pitchFamily="65" charset="-120"/>
              </a:rPr>
              <a:t>】</a:t>
            </a:r>
            <a:endParaRPr lang="en-US" altLang="zh-TW" sz="1800" dirty="0">
              <a:ea typeface="標楷體" panose="03000509000000000000" pitchFamily="65" charset="-120"/>
            </a:endParaRPr>
          </a:p>
          <a:p>
            <a:pPr marL="711200" indent="-711200">
              <a:buClr>
                <a:srgbClr val="A50021"/>
              </a:buClr>
              <a:buSzPct val="95000"/>
              <a:buNone/>
            </a:pPr>
            <a:r>
              <a:rPr lang="zh-TW" altLang="en-US" sz="1800" dirty="0" smtClean="0">
                <a:ea typeface="標楷體" panose="03000509000000000000" pitchFamily="65" charset="-120"/>
              </a:rPr>
              <a:t>步驟</a:t>
            </a:r>
            <a:r>
              <a:rPr lang="en-US" altLang="zh-TW" sz="1800" dirty="0" smtClean="0">
                <a:ea typeface="標楷體" panose="03000509000000000000" pitchFamily="65" charset="-120"/>
              </a:rPr>
              <a:t>2</a:t>
            </a:r>
            <a:r>
              <a:rPr lang="zh-TW" altLang="en-US" sz="1800" dirty="0" smtClean="0">
                <a:ea typeface="標楷體" panose="03000509000000000000" pitchFamily="65" charset="-120"/>
              </a:rPr>
              <a:t>  </a:t>
            </a:r>
            <a:r>
              <a:rPr lang="zh-TW" altLang="en-US" sz="1800" dirty="0" smtClean="0">
                <a:ea typeface="標楷體" panose="03000509000000000000" pitchFamily="65" charset="-120"/>
              </a:rPr>
              <a:t>選擇擬參與討論的主題：例如</a:t>
            </a:r>
            <a:r>
              <a:rPr lang="en-US" altLang="zh-TW" sz="1800" dirty="0" smtClean="0">
                <a:ea typeface="標楷體" panose="03000509000000000000" pitchFamily="65" charset="-120"/>
              </a:rPr>
              <a:t>【</a:t>
            </a:r>
            <a:r>
              <a:rPr lang="zh-TW" altLang="en-US" sz="1800" dirty="0" smtClean="0">
                <a:ea typeface="標楷體" panose="03000509000000000000" pitchFamily="65" charset="-120"/>
              </a:rPr>
              <a:t>教學意見調查修法</a:t>
            </a:r>
            <a:r>
              <a:rPr lang="en-US" altLang="zh-TW" sz="1800" dirty="0" smtClean="0">
                <a:ea typeface="標楷體" panose="03000509000000000000" pitchFamily="65" charset="-120"/>
              </a:rPr>
              <a:t>】</a:t>
            </a:r>
            <a:endParaRPr lang="en-US" altLang="zh-TW" sz="1800" dirty="0" smtClean="0">
              <a:ea typeface="標楷體" panose="03000509000000000000" pitchFamily="65" charset="-12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3" t="10038" r="8356" b="40220"/>
          <a:stretch/>
        </p:blipFill>
        <p:spPr bwMode="auto">
          <a:xfrm>
            <a:off x="316261" y="1712570"/>
            <a:ext cx="7806183" cy="1992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圓角矩形 3"/>
          <p:cNvSpPr/>
          <p:nvPr/>
        </p:nvSpPr>
        <p:spPr>
          <a:xfrm>
            <a:off x="639956" y="2908630"/>
            <a:ext cx="1168400" cy="2939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301975" y="2833228"/>
            <a:ext cx="31100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1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2" t="11661" r="8066" b="31004"/>
          <a:stretch/>
        </p:blipFill>
        <p:spPr bwMode="auto">
          <a:xfrm>
            <a:off x="214661" y="3859919"/>
            <a:ext cx="7907783" cy="217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圓角矩形 9"/>
          <p:cNvSpPr/>
          <p:nvPr/>
        </p:nvSpPr>
        <p:spPr>
          <a:xfrm>
            <a:off x="570088" y="4992100"/>
            <a:ext cx="1770809" cy="46239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文字方塊 14"/>
          <p:cNvSpPr txBox="1"/>
          <p:nvPr/>
        </p:nvSpPr>
        <p:spPr>
          <a:xfrm>
            <a:off x="330159" y="5038630"/>
            <a:ext cx="25463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bg1"/>
                </a:solidFill>
              </a:rPr>
              <a:t>2</a:t>
            </a:r>
            <a:endParaRPr lang="zh-TW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4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3"/>
          <p:cNvSpPr txBox="1">
            <a:spLocks/>
          </p:cNvSpPr>
          <p:nvPr/>
        </p:nvSpPr>
        <p:spPr>
          <a:xfrm>
            <a:off x="214661" y="165284"/>
            <a:ext cx="8504466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一、發表意見 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2/4</a:t>
            </a: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316261" y="647167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reeform 13"/>
          <p:cNvSpPr/>
          <p:nvPr/>
        </p:nvSpPr>
        <p:spPr>
          <a:xfrm>
            <a:off x="108919" y="3842213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414336" y="768558"/>
            <a:ext cx="8229600" cy="395065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50021"/>
              </a:buClr>
              <a:buSzPct val="95000"/>
              <a:buNone/>
            </a:pPr>
            <a:r>
              <a:rPr lang="zh-TW" altLang="en-US" sz="1800" dirty="0" smtClean="0">
                <a:ea typeface="標楷體" panose="03000509000000000000" pitchFamily="65" charset="-120"/>
              </a:rPr>
              <a:t>步驟</a:t>
            </a:r>
            <a:r>
              <a:rPr lang="en-US" altLang="zh-TW" sz="1800" dirty="0">
                <a:ea typeface="標楷體" panose="03000509000000000000" pitchFamily="65" charset="-120"/>
              </a:rPr>
              <a:t>3</a:t>
            </a:r>
            <a:r>
              <a:rPr lang="zh-TW" altLang="en-US" sz="1800" dirty="0">
                <a:ea typeface="標楷體" panose="03000509000000000000" pitchFamily="65" charset="-120"/>
              </a:rPr>
              <a:t>  </a:t>
            </a:r>
            <a:r>
              <a:rPr lang="zh-TW" altLang="en-US" sz="1800" dirty="0" smtClean="0">
                <a:ea typeface="標楷體" panose="03000509000000000000" pitchFamily="65" charset="-120"/>
              </a:rPr>
              <a:t>點選提案</a:t>
            </a:r>
            <a:r>
              <a:rPr lang="zh-TW" altLang="en-US" sz="1800" dirty="0">
                <a:ea typeface="標楷體" panose="03000509000000000000" pitchFamily="65" charset="-120"/>
              </a:rPr>
              <a:t>主題：</a:t>
            </a:r>
            <a:r>
              <a:rPr lang="en-US" altLang="zh-TW" sz="1800" dirty="0" smtClean="0">
                <a:ea typeface="標楷體" panose="03000509000000000000" pitchFamily="65" charset="-120"/>
              </a:rPr>
              <a:t>【</a:t>
            </a:r>
            <a:r>
              <a:rPr lang="zh-TW" altLang="en-US" sz="1800" dirty="0" smtClean="0">
                <a:ea typeface="標楷體" panose="03000509000000000000" pitchFamily="65" charset="-120"/>
              </a:rPr>
              <a:t>本校教學意見調查三校區法規及規劃作法</a:t>
            </a:r>
            <a:r>
              <a:rPr lang="en-US" altLang="zh-TW" sz="1800" dirty="0" smtClean="0">
                <a:ea typeface="標楷體" panose="03000509000000000000" pitchFamily="65" charset="-120"/>
              </a:rPr>
              <a:t>】</a:t>
            </a:r>
            <a:endParaRPr lang="en-US" altLang="zh-TW" sz="1800" dirty="0" smtClean="0">
              <a:ea typeface="標楷體" panose="03000509000000000000" pitchFamily="65" charset="-12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2" t="12083" r="8929" b="39145"/>
          <a:stretch/>
        </p:blipFill>
        <p:spPr bwMode="auto">
          <a:xfrm>
            <a:off x="214661" y="1228018"/>
            <a:ext cx="8151019" cy="191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456006" y="2496541"/>
            <a:ext cx="3572471" cy="2831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214661" y="3063298"/>
            <a:ext cx="8229600" cy="395065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50021"/>
              </a:buClr>
              <a:buSzPct val="95000"/>
              <a:buNone/>
            </a:pPr>
            <a:r>
              <a:rPr lang="zh-TW" altLang="en-US" sz="1800" dirty="0" smtClean="0">
                <a:ea typeface="標楷體" panose="03000509000000000000" pitchFamily="65" charset="-120"/>
              </a:rPr>
              <a:t>步驟</a:t>
            </a:r>
            <a:r>
              <a:rPr lang="en-US" altLang="zh-TW" sz="1800" dirty="0">
                <a:ea typeface="標楷體" panose="03000509000000000000" pitchFamily="65" charset="-120"/>
              </a:rPr>
              <a:t>4</a:t>
            </a:r>
            <a:r>
              <a:rPr lang="zh-TW" altLang="en-US" sz="1800" dirty="0">
                <a:ea typeface="標楷體" panose="03000509000000000000" pitchFamily="65" charset="-120"/>
              </a:rPr>
              <a:t> </a:t>
            </a:r>
            <a:r>
              <a:rPr lang="zh-TW" altLang="en-US" sz="1800" dirty="0" smtClean="0">
                <a:ea typeface="標楷體" panose="03000509000000000000" pitchFamily="65" charset="-120"/>
              </a:rPr>
              <a:t> 點選</a:t>
            </a:r>
            <a:r>
              <a:rPr lang="en-US" altLang="zh-TW" sz="1800" dirty="0" smtClean="0">
                <a:ea typeface="標楷體" panose="03000509000000000000" pitchFamily="65" charset="-120"/>
              </a:rPr>
              <a:t>【</a:t>
            </a:r>
            <a:r>
              <a:rPr lang="zh-TW" altLang="en-US" sz="1800" dirty="0" smtClean="0">
                <a:ea typeface="標楷體" panose="03000509000000000000" pitchFamily="65" charset="-120"/>
              </a:rPr>
              <a:t>回覆文章</a:t>
            </a:r>
            <a:r>
              <a:rPr lang="en-US" altLang="zh-TW" sz="1800" dirty="0" smtClean="0">
                <a:ea typeface="標楷體" panose="03000509000000000000" pitchFamily="65" charset="-120"/>
              </a:rPr>
              <a:t>】&gt;</a:t>
            </a:r>
            <a:r>
              <a:rPr lang="zh-TW" altLang="en-US" sz="1800" dirty="0" smtClean="0">
                <a:ea typeface="標楷體" panose="03000509000000000000" pitchFamily="65" charset="-120"/>
              </a:rPr>
              <a:t> </a:t>
            </a:r>
            <a:r>
              <a:rPr lang="zh-TW" altLang="en-US" sz="1800" dirty="0" smtClean="0">
                <a:ea typeface="標楷體" panose="03000509000000000000" pitchFamily="65" charset="-120"/>
              </a:rPr>
              <a:t>輸入發表之意見</a:t>
            </a:r>
            <a:r>
              <a:rPr lang="en-US" altLang="zh-TW" sz="1800" dirty="0" smtClean="0">
                <a:ea typeface="標楷體" panose="03000509000000000000" pitchFamily="65" charset="-120"/>
              </a:rPr>
              <a:t>&gt;</a:t>
            </a:r>
            <a:r>
              <a:rPr lang="zh-TW" altLang="en-US" sz="1800" dirty="0" smtClean="0">
                <a:ea typeface="標楷體" panose="03000509000000000000" pitchFamily="65" charset="-120"/>
              </a:rPr>
              <a:t> 按</a:t>
            </a:r>
            <a:r>
              <a:rPr lang="en-US" altLang="zh-TW" sz="1800" dirty="0" smtClean="0">
                <a:ea typeface="標楷體" panose="03000509000000000000" pitchFamily="65" charset="-120"/>
              </a:rPr>
              <a:t>【</a:t>
            </a:r>
            <a:r>
              <a:rPr lang="zh-TW" altLang="en-US" sz="1800" dirty="0" smtClean="0">
                <a:ea typeface="標楷體" panose="03000509000000000000" pitchFamily="65" charset="-120"/>
              </a:rPr>
              <a:t>預覽</a:t>
            </a:r>
            <a:r>
              <a:rPr lang="en-US" altLang="zh-TW" sz="1800" dirty="0" smtClean="0">
                <a:ea typeface="標楷體" panose="03000509000000000000" pitchFamily="65" charset="-120"/>
              </a:rPr>
              <a:t>】&gt;</a:t>
            </a:r>
            <a:r>
              <a:rPr lang="zh-TW" altLang="en-US" sz="1800" dirty="0" smtClean="0">
                <a:ea typeface="標楷體" panose="03000509000000000000" pitchFamily="65" charset="-120"/>
              </a:rPr>
              <a:t>確定後按</a:t>
            </a:r>
            <a:r>
              <a:rPr lang="en-US" altLang="zh-TW" sz="1800" dirty="0" smtClean="0">
                <a:ea typeface="標楷體" panose="03000509000000000000" pitchFamily="65" charset="-120"/>
              </a:rPr>
              <a:t>【</a:t>
            </a:r>
            <a:r>
              <a:rPr lang="zh-TW" altLang="en-US" sz="1800" dirty="0" smtClean="0">
                <a:ea typeface="標楷體" panose="03000509000000000000" pitchFamily="65" charset="-120"/>
              </a:rPr>
              <a:t>送出</a:t>
            </a:r>
            <a:r>
              <a:rPr lang="en-US" altLang="zh-TW" sz="1800" dirty="0" smtClean="0">
                <a:ea typeface="標楷體" panose="03000509000000000000" pitchFamily="65" charset="-120"/>
              </a:rPr>
              <a:t>】</a:t>
            </a:r>
            <a:endParaRPr lang="en-US" altLang="zh-TW" sz="1800" dirty="0" smtClean="0">
              <a:ea typeface="標楷體" panose="03000509000000000000" pitchFamily="65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160758" y="2453447"/>
            <a:ext cx="31100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chemeClr val="bg1"/>
                </a:solidFill>
              </a:rPr>
              <a:t>3</a:t>
            </a:r>
            <a:endParaRPr lang="zh-TW" altLang="en-US" b="1" dirty="0">
              <a:solidFill>
                <a:schemeClr val="bg1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5" t="12970" r="10258" b="8358"/>
          <a:stretch/>
        </p:blipFill>
        <p:spPr bwMode="auto">
          <a:xfrm>
            <a:off x="160758" y="3458363"/>
            <a:ext cx="8627643" cy="2976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圓角矩形 11"/>
          <p:cNvSpPr/>
          <p:nvPr/>
        </p:nvSpPr>
        <p:spPr>
          <a:xfrm>
            <a:off x="252141" y="4393585"/>
            <a:ext cx="858913" cy="2831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文字方塊 16"/>
          <p:cNvSpPr txBox="1"/>
          <p:nvPr/>
        </p:nvSpPr>
        <p:spPr>
          <a:xfrm>
            <a:off x="59158" y="4350491"/>
            <a:ext cx="311005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chemeClr val="bg1"/>
                </a:solidFill>
              </a:rPr>
              <a:t>4</a:t>
            </a:r>
            <a:endParaRPr lang="zh-TW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76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3"/>
          <p:cNvSpPr txBox="1">
            <a:spLocks/>
          </p:cNvSpPr>
          <p:nvPr/>
        </p:nvSpPr>
        <p:spPr>
          <a:xfrm>
            <a:off x="214661" y="165284"/>
            <a:ext cx="8504466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一、發表意見 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3/4</a:t>
            </a: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316261" y="647167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reeform 13"/>
          <p:cNvSpPr/>
          <p:nvPr/>
        </p:nvSpPr>
        <p:spPr>
          <a:xfrm>
            <a:off x="108919" y="3842213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5" t="11078" r="9666" b="9750"/>
          <a:stretch/>
        </p:blipFill>
        <p:spPr bwMode="auto">
          <a:xfrm>
            <a:off x="316261" y="799917"/>
            <a:ext cx="8560251" cy="5633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圓角矩形 13"/>
          <p:cNvSpPr/>
          <p:nvPr/>
        </p:nvSpPr>
        <p:spPr>
          <a:xfrm>
            <a:off x="448388" y="3616518"/>
            <a:ext cx="6573918" cy="18427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2" name="圓角矩形 11"/>
          <p:cNvSpPr/>
          <p:nvPr/>
        </p:nvSpPr>
        <p:spPr>
          <a:xfrm>
            <a:off x="4045734" y="5933056"/>
            <a:ext cx="1270369" cy="3956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97363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3"/>
          <p:cNvSpPr txBox="1">
            <a:spLocks/>
          </p:cNvSpPr>
          <p:nvPr/>
        </p:nvSpPr>
        <p:spPr>
          <a:xfrm>
            <a:off x="214661" y="165284"/>
            <a:ext cx="8504466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一、發表意見 </a:t>
            </a:r>
            <a:r>
              <a:rPr lang="en-US" altLang="zh-TW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4/4</a:t>
            </a: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316261" y="647167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reeform 13"/>
          <p:cNvSpPr/>
          <p:nvPr/>
        </p:nvSpPr>
        <p:spPr>
          <a:xfrm>
            <a:off x="108919" y="3842213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58801" y="787901"/>
            <a:ext cx="8229600" cy="529320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50021"/>
              </a:buClr>
              <a:buSzPct val="95000"/>
              <a:buNone/>
            </a:pPr>
            <a:r>
              <a:rPr lang="zh-TW" altLang="en-US" sz="1800" b="1" dirty="0" smtClean="0">
                <a:ea typeface="標楷體" panose="03000509000000000000" pitchFamily="65" charset="-120"/>
              </a:rPr>
              <a:t>發表的意見，也可編修 或刪除</a:t>
            </a:r>
            <a:endParaRPr lang="en-US" altLang="zh-TW" sz="1800" b="1" dirty="0" smtClean="0">
              <a:ea typeface="標楷體" panose="03000509000000000000" pitchFamily="65" charset="-12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1" t="11573" r="17519" b="9320"/>
          <a:stretch/>
        </p:blipFill>
        <p:spPr bwMode="auto">
          <a:xfrm>
            <a:off x="400654" y="1166497"/>
            <a:ext cx="8303354" cy="529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圓角矩形 11"/>
          <p:cNvSpPr/>
          <p:nvPr/>
        </p:nvSpPr>
        <p:spPr>
          <a:xfrm>
            <a:off x="387000" y="4101848"/>
            <a:ext cx="3663506" cy="11916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圓角矩形 13"/>
          <p:cNvSpPr/>
          <p:nvPr/>
        </p:nvSpPr>
        <p:spPr>
          <a:xfrm>
            <a:off x="5482828" y="4221826"/>
            <a:ext cx="1378744" cy="4429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向右箭號 1"/>
          <p:cNvSpPr/>
          <p:nvPr/>
        </p:nvSpPr>
        <p:spPr>
          <a:xfrm>
            <a:off x="5132785" y="4287056"/>
            <a:ext cx="435768" cy="259698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4050506" y="3803575"/>
            <a:ext cx="1664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點選即可編修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494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3"/>
          <p:cNvSpPr txBox="1">
            <a:spLocks/>
          </p:cNvSpPr>
          <p:nvPr/>
        </p:nvSpPr>
        <p:spPr>
          <a:xfrm>
            <a:off x="214661" y="165284"/>
            <a:ext cx="8504466" cy="558304"/>
          </a:xfrm>
          <a:prstGeom prst="rect">
            <a:avLst/>
          </a:prstGeom>
        </p:spPr>
        <p:txBody>
          <a:bodyPr rtlCol="0"/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二、瀏覽查看 </a:t>
            </a:r>
            <a:endParaRPr lang="en-US" altLang="zh-TW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defRPr/>
            </a:pP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316261" y="647167"/>
            <a:ext cx="847214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Freeform 13"/>
          <p:cNvSpPr/>
          <p:nvPr/>
        </p:nvSpPr>
        <p:spPr>
          <a:xfrm>
            <a:off x="108919" y="3842213"/>
            <a:ext cx="9144000" cy="3015787"/>
          </a:xfrm>
          <a:custGeom>
            <a:avLst/>
            <a:gdLst>
              <a:gd name="connsiteX0" fmla="*/ 12206068 w 12206068"/>
              <a:gd name="connsiteY0" fmla="*/ 1003795 h 3015787"/>
              <a:gd name="connsiteX1" fmla="*/ 12206068 w 12206068"/>
              <a:gd name="connsiteY1" fmla="*/ 1036120 h 3015787"/>
              <a:gd name="connsiteX2" fmla="*/ 12086197 w 12206068"/>
              <a:gd name="connsiteY2" fmla="*/ 1042115 h 3015787"/>
              <a:gd name="connsiteX3" fmla="*/ 6717008 w 12206068"/>
              <a:gd name="connsiteY3" fmla="*/ 1671780 h 3015787"/>
              <a:gd name="connsiteX4" fmla="*/ 6274785 w 12206068"/>
              <a:gd name="connsiteY4" fmla="*/ 1681114 h 3015787"/>
              <a:gd name="connsiteX5" fmla="*/ 2629434 w 12206068"/>
              <a:gd name="connsiteY5" fmla="*/ 1125723 h 3015787"/>
              <a:gd name="connsiteX6" fmla="*/ 6250881 w 12206068"/>
              <a:gd name="connsiteY6" fmla="*/ 1648444 h 3015787"/>
              <a:gd name="connsiteX7" fmla="*/ 6717008 w 12206068"/>
              <a:gd name="connsiteY7" fmla="*/ 1639110 h 3015787"/>
              <a:gd name="connsiteX8" fmla="*/ 12094040 w 12206068"/>
              <a:gd name="connsiteY8" fmla="*/ 1009445 h 3015787"/>
              <a:gd name="connsiteX9" fmla="*/ 12206068 w 12206068"/>
              <a:gd name="connsiteY9" fmla="*/ 952457 h 3015787"/>
              <a:gd name="connsiteX10" fmla="*/ 12206068 w 12206068"/>
              <a:gd name="connsiteY10" fmla="*/ 984781 h 3015787"/>
              <a:gd name="connsiteX11" fmla="*/ 12086197 w 12206068"/>
              <a:gd name="connsiteY11" fmla="*/ 990776 h 3015787"/>
              <a:gd name="connsiteX12" fmla="*/ 6717008 w 12206068"/>
              <a:gd name="connsiteY12" fmla="*/ 1620441 h 3015787"/>
              <a:gd name="connsiteX13" fmla="*/ 6250881 w 12206068"/>
              <a:gd name="connsiteY13" fmla="*/ 1629776 h 3015787"/>
              <a:gd name="connsiteX14" fmla="*/ 6238930 w 12206068"/>
              <a:gd name="connsiteY14" fmla="*/ 1629776 h 3015787"/>
              <a:gd name="connsiteX15" fmla="*/ 2617482 w 12206068"/>
              <a:gd name="connsiteY15" fmla="*/ 1102387 h 3015787"/>
              <a:gd name="connsiteX16" fmla="*/ 6215025 w 12206068"/>
              <a:gd name="connsiteY16" fmla="*/ 1597105 h 3015787"/>
              <a:gd name="connsiteX17" fmla="*/ 6728960 w 12206068"/>
              <a:gd name="connsiteY17" fmla="*/ 1587771 h 3015787"/>
              <a:gd name="connsiteX18" fmla="*/ 12094064 w 12206068"/>
              <a:gd name="connsiteY18" fmla="*/ 958106 h 3015787"/>
              <a:gd name="connsiteX19" fmla="*/ 0 w 12206068"/>
              <a:gd name="connsiteY19" fmla="*/ 0 h 3015787"/>
              <a:gd name="connsiteX20" fmla="*/ 29762 w 12206068"/>
              <a:gd name="connsiteY20" fmla="*/ 0 h 3015787"/>
              <a:gd name="connsiteX21" fmla="*/ 331904 w 12206068"/>
              <a:gd name="connsiteY21" fmla="*/ 179995 h 3015787"/>
              <a:gd name="connsiteX22" fmla="*/ 6274785 w 12206068"/>
              <a:gd name="connsiteY22" fmla="*/ 1699783 h 3015787"/>
              <a:gd name="connsiteX23" fmla="*/ 6717008 w 12206068"/>
              <a:gd name="connsiteY23" fmla="*/ 1690449 h 3015787"/>
              <a:gd name="connsiteX24" fmla="*/ 12094040 w 12206068"/>
              <a:gd name="connsiteY24" fmla="*/ 1060784 h 3015787"/>
              <a:gd name="connsiteX25" fmla="*/ 12206068 w 12206068"/>
              <a:gd name="connsiteY25" fmla="*/ 1055134 h 3015787"/>
              <a:gd name="connsiteX26" fmla="*/ 12206068 w 12206068"/>
              <a:gd name="connsiteY26" fmla="*/ 3015787 h 3015787"/>
              <a:gd name="connsiteX27" fmla="*/ 0 w 12206068"/>
              <a:gd name="connsiteY27" fmla="*/ 3015787 h 3015787"/>
              <a:gd name="connsiteX28" fmla="*/ 0 w 12206068"/>
              <a:gd name="connsiteY28" fmla="*/ 2996085 h 3015787"/>
              <a:gd name="connsiteX29" fmla="*/ 0 w 12206068"/>
              <a:gd name="connsiteY29" fmla="*/ 2950489 h 3015787"/>
              <a:gd name="connsiteX30" fmla="*/ 0 w 12206068"/>
              <a:gd name="connsiteY30" fmla="*/ 2882469 h 3015787"/>
              <a:gd name="connsiteX31" fmla="*/ 0 w 12206068"/>
              <a:gd name="connsiteY31" fmla="*/ 2838648 h 3015787"/>
              <a:gd name="connsiteX32" fmla="*/ 0 w 12206068"/>
              <a:gd name="connsiteY32" fmla="*/ 2787540 h 3015787"/>
              <a:gd name="connsiteX33" fmla="*/ 0 w 12206068"/>
              <a:gd name="connsiteY33" fmla="*/ 2728583 h 3015787"/>
              <a:gd name="connsiteX34" fmla="*/ 0 w 12206068"/>
              <a:gd name="connsiteY34" fmla="*/ 2661217 h 3015787"/>
              <a:gd name="connsiteX35" fmla="*/ 0 w 12206068"/>
              <a:gd name="connsiteY35" fmla="*/ 2584881 h 3015787"/>
              <a:gd name="connsiteX36" fmla="*/ 0 w 12206068"/>
              <a:gd name="connsiteY36" fmla="*/ 2499015 h 3015787"/>
              <a:gd name="connsiteX37" fmla="*/ 0 w 12206068"/>
              <a:gd name="connsiteY37" fmla="*/ 2403058 h 3015787"/>
              <a:gd name="connsiteX38" fmla="*/ 0 w 12206068"/>
              <a:gd name="connsiteY38" fmla="*/ 2296449 h 3015787"/>
              <a:gd name="connsiteX39" fmla="*/ 0 w 12206068"/>
              <a:gd name="connsiteY39" fmla="*/ 2178629 h 3015787"/>
              <a:gd name="connsiteX40" fmla="*/ 0 w 12206068"/>
              <a:gd name="connsiteY40" fmla="*/ 2049036 h 3015787"/>
              <a:gd name="connsiteX41" fmla="*/ 0 w 12206068"/>
              <a:gd name="connsiteY41" fmla="*/ 1907109 h 3015787"/>
              <a:gd name="connsiteX42" fmla="*/ 0 w 12206068"/>
              <a:gd name="connsiteY42" fmla="*/ 1752288 h 3015787"/>
              <a:gd name="connsiteX43" fmla="*/ 0 w 12206068"/>
              <a:gd name="connsiteY43" fmla="*/ 1584013 h 3015787"/>
              <a:gd name="connsiteX44" fmla="*/ 0 w 12206068"/>
              <a:gd name="connsiteY44" fmla="*/ 1401723 h 3015787"/>
              <a:gd name="connsiteX45" fmla="*/ 0 w 12206068"/>
              <a:gd name="connsiteY45" fmla="*/ 1204857 h 3015787"/>
              <a:gd name="connsiteX46" fmla="*/ 0 w 12206068"/>
              <a:gd name="connsiteY46" fmla="*/ 992855 h 3015787"/>
              <a:gd name="connsiteX47" fmla="*/ 0 w 12206068"/>
              <a:gd name="connsiteY47" fmla="*/ 765156 h 3015787"/>
              <a:gd name="connsiteX48" fmla="*/ 0 w 12206068"/>
              <a:gd name="connsiteY48" fmla="*/ 521199 h 3015787"/>
              <a:gd name="connsiteX49" fmla="*/ 0 w 12206068"/>
              <a:gd name="connsiteY49" fmla="*/ 260424 h 3015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206068" h="3015787">
                <a:moveTo>
                  <a:pt x="12206068" y="1003795"/>
                </a:moveTo>
                <a:lnTo>
                  <a:pt x="12206068" y="1036120"/>
                </a:lnTo>
                <a:lnTo>
                  <a:pt x="12086197" y="1042115"/>
                </a:lnTo>
                <a:cubicBezTo>
                  <a:pt x="10075324" y="1167436"/>
                  <a:pt x="8547153" y="1598272"/>
                  <a:pt x="6717008" y="1671780"/>
                </a:cubicBezTo>
                <a:cubicBezTo>
                  <a:pt x="6573585" y="1676447"/>
                  <a:pt x="6418209" y="1681114"/>
                  <a:pt x="6274785" y="1681114"/>
                </a:cubicBezTo>
                <a:cubicBezTo>
                  <a:pt x="5055684" y="1681114"/>
                  <a:pt x="3800727" y="1485094"/>
                  <a:pt x="2629434" y="1125723"/>
                </a:cubicBezTo>
                <a:cubicBezTo>
                  <a:pt x="3788775" y="1466425"/>
                  <a:pt x="5043732" y="1648444"/>
                  <a:pt x="6250881" y="1648444"/>
                </a:cubicBezTo>
                <a:cubicBezTo>
                  <a:pt x="6406257" y="1648444"/>
                  <a:pt x="6561633" y="1643777"/>
                  <a:pt x="6717008" y="1639110"/>
                </a:cubicBezTo>
                <a:cubicBezTo>
                  <a:pt x="8568069" y="1565602"/>
                  <a:pt x="10098855" y="1134766"/>
                  <a:pt x="12094040" y="1009445"/>
                </a:cubicBezTo>
                <a:close/>
                <a:moveTo>
                  <a:pt x="12206068" y="952457"/>
                </a:moveTo>
                <a:lnTo>
                  <a:pt x="12206068" y="984781"/>
                </a:lnTo>
                <a:lnTo>
                  <a:pt x="12086197" y="990776"/>
                </a:lnTo>
                <a:cubicBezTo>
                  <a:pt x="10075324" y="1116097"/>
                  <a:pt x="8547153" y="1546933"/>
                  <a:pt x="6717008" y="1620441"/>
                </a:cubicBezTo>
                <a:cubicBezTo>
                  <a:pt x="6561633" y="1625108"/>
                  <a:pt x="6406257" y="1629776"/>
                  <a:pt x="6250881" y="1629776"/>
                </a:cubicBezTo>
                <a:cubicBezTo>
                  <a:pt x="6250881" y="1629776"/>
                  <a:pt x="6238930" y="1629776"/>
                  <a:pt x="6238930" y="1629776"/>
                </a:cubicBezTo>
                <a:cubicBezTo>
                  <a:pt x="5031780" y="1629776"/>
                  <a:pt x="3788775" y="1447757"/>
                  <a:pt x="2617482" y="1102387"/>
                </a:cubicBezTo>
                <a:cubicBezTo>
                  <a:pt x="3776823" y="1429088"/>
                  <a:pt x="5007877" y="1597105"/>
                  <a:pt x="6215025" y="1597105"/>
                </a:cubicBezTo>
                <a:cubicBezTo>
                  <a:pt x="6382353" y="1597105"/>
                  <a:pt x="6549680" y="1592438"/>
                  <a:pt x="6728960" y="1587771"/>
                </a:cubicBezTo>
                <a:cubicBezTo>
                  <a:pt x="8569563" y="1514263"/>
                  <a:pt x="10099041" y="1083427"/>
                  <a:pt x="12094064" y="958106"/>
                </a:cubicBezTo>
                <a:close/>
                <a:moveTo>
                  <a:pt x="0" y="0"/>
                </a:moveTo>
                <a:lnTo>
                  <a:pt x="29762" y="0"/>
                </a:lnTo>
                <a:lnTo>
                  <a:pt x="331904" y="179995"/>
                </a:lnTo>
                <a:cubicBezTo>
                  <a:pt x="2025299" y="1141912"/>
                  <a:pt x="4213070" y="1699783"/>
                  <a:pt x="6274785" y="1699783"/>
                </a:cubicBezTo>
                <a:cubicBezTo>
                  <a:pt x="6418209" y="1699783"/>
                  <a:pt x="6573585" y="1695116"/>
                  <a:pt x="6717008" y="1690449"/>
                </a:cubicBezTo>
                <a:cubicBezTo>
                  <a:pt x="8568069" y="1616941"/>
                  <a:pt x="10098855" y="1186104"/>
                  <a:pt x="12094040" y="1060784"/>
                </a:cubicBezTo>
                <a:lnTo>
                  <a:pt x="12206068" y="1055134"/>
                </a:lnTo>
                <a:lnTo>
                  <a:pt x="12206068" y="3015787"/>
                </a:lnTo>
                <a:lnTo>
                  <a:pt x="0" y="3015787"/>
                </a:lnTo>
                <a:lnTo>
                  <a:pt x="0" y="2996085"/>
                </a:lnTo>
                <a:lnTo>
                  <a:pt x="0" y="2950489"/>
                </a:lnTo>
                <a:lnTo>
                  <a:pt x="0" y="2882469"/>
                </a:lnTo>
                <a:lnTo>
                  <a:pt x="0" y="2838648"/>
                </a:lnTo>
                <a:lnTo>
                  <a:pt x="0" y="2787540"/>
                </a:lnTo>
                <a:lnTo>
                  <a:pt x="0" y="2728583"/>
                </a:lnTo>
                <a:lnTo>
                  <a:pt x="0" y="2661217"/>
                </a:lnTo>
                <a:lnTo>
                  <a:pt x="0" y="2584881"/>
                </a:lnTo>
                <a:lnTo>
                  <a:pt x="0" y="2499015"/>
                </a:lnTo>
                <a:lnTo>
                  <a:pt x="0" y="2403058"/>
                </a:lnTo>
                <a:lnTo>
                  <a:pt x="0" y="2296449"/>
                </a:lnTo>
                <a:lnTo>
                  <a:pt x="0" y="2178629"/>
                </a:lnTo>
                <a:lnTo>
                  <a:pt x="0" y="2049036"/>
                </a:lnTo>
                <a:lnTo>
                  <a:pt x="0" y="1907109"/>
                </a:lnTo>
                <a:lnTo>
                  <a:pt x="0" y="1752288"/>
                </a:lnTo>
                <a:lnTo>
                  <a:pt x="0" y="1584013"/>
                </a:lnTo>
                <a:lnTo>
                  <a:pt x="0" y="1401723"/>
                </a:lnTo>
                <a:lnTo>
                  <a:pt x="0" y="1204857"/>
                </a:lnTo>
                <a:lnTo>
                  <a:pt x="0" y="992855"/>
                </a:lnTo>
                <a:lnTo>
                  <a:pt x="0" y="765156"/>
                </a:lnTo>
                <a:lnTo>
                  <a:pt x="0" y="521199"/>
                </a:lnTo>
                <a:lnTo>
                  <a:pt x="0" y="260424"/>
                </a:lnTo>
                <a:close/>
              </a:path>
            </a:pathLst>
          </a:custGeom>
          <a:solidFill>
            <a:schemeClr val="accent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382439" y="723588"/>
            <a:ext cx="8229600" cy="35511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A50021"/>
              </a:buClr>
              <a:buSzPct val="95000"/>
              <a:buNone/>
            </a:pPr>
            <a:r>
              <a:rPr lang="zh-TW" altLang="en-US" sz="1800" b="1" dirty="0" smtClean="0">
                <a:ea typeface="標楷體" panose="03000509000000000000" pitchFamily="65" charset="-120"/>
              </a:rPr>
              <a:t>點選想瀏覽</a:t>
            </a:r>
            <a:r>
              <a:rPr lang="zh-TW" altLang="en-US" sz="1800" b="1" dirty="0" smtClean="0">
                <a:ea typeface="標楷體" panose="03000509000000000000" pitchFamily="65" charset="-120"/>
              </a:rPr>
              <a:t>的議題→如</a:t>
            </a:r>
            <a:r>
              <a:rPr lang="zh-TW" altLang="en-US" sz="1800" b="1" dirty="0" smtClean="0">
                <a:ea typeface="標楷體" panose="03000509000000000000" pitchFamily="65" charset="-120"/>
              </a:rPr>
              <a:t>有回覆意見下方即可看到</a:t>
            </a:r>
            <a:endParaRPr lang="en-US" altLang="zh-TW" sz="1800" b="1" dirty="0" smtClean="0">
              <a:ea typeface="標楷體" panose="03000509000000000000" pitchFamily="65" charset="-12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2" t="12210" r="17898" b="5718"/>
          <a:stretch/>
        </p:blipFill>
        <p:spPr bwMode="auto">
          <a:xfrm>
            <a:off x="214661" y="1098820"/>
            <a:ext cx="8718599" cy="523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圓角矩形 15"/>
          <p:cNvSpPr/>
          <p:nvPr/>
        </p:nvSpPr>
        <p:spPr>
          <a:xfrm>
            <a:off x="214661" y="3020430"/>
            <a:ext cx="4282578" cy="208020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圓角矩形 13"/>
          <p:cNvSpPr/>
          <p:nvPr/>
        </p:nvSpPr>
        <p:spPr>
          <a:xfrm>
            <a:off x="6615113" y="2898483"/>
            <a:ext cx="607218" cy="3672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7497615" y="2835764"/>
            <a:ext cx="1664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僅會呈現意見反映人的帳號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91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6" descr="2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"/>
          <a:stretch>
            <a:fillRect/>
          </a:stretch>
        </p:blipFill>
        <p:spPr bwMode="ltGray">
          <a:xfrm>
            <a:off x="0" y="-1"/>
            <a:ext cx="4155440" cy="687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9"/>
          <p:cNvSpPr txBox="1">
            <a:spLocks noChangeArrowheads="1"/>
          </p:cNvSpPr>
          <p:nvPr/>
        </p:nvSpPr>
        <p:spPr>
          <a:xfrm>
            <a:off x="4572000" y="2576479"/>
            <a:ext cx="3600400" cy="1369600"/>
          </a:xfrm>
          <a:prstGeom prst="rect">
            <a:avLst/>
          </a:prstGeom>
        </p:spPr>
        <p:txBody>
          <a:bodyPr anchor="ctr"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zh-TW" altLang="en-US" sz="4000" b="1" dirty="0" smtClean="0">
                <a:solidFill>
                  <a:srgbClr val="002060"/>
                </a:solidFill>
                <a:latin typeface="+mj-ea"/>
                <a:ea typeface="+mj-ea"/>
                <a:cs typeface="Microsoft Himalaya" panose="01010100010101010101" pitchFamily="2" charset="0"/>
              </a:rPr>
              <a:t>簡 報 完 畢</a:t>
            </a:r>
            <a:br>
              <a:rPr lang="zh-TW" altLang="en-US" sz="4000" b="1" dirty="0" smtClean="0">
                <a:solidFill>
                  <a:srgbClr val="002060"/>
                </a:solidFill>
                <a:latin typeface="+mj-ea"/>
                <a:ea typeface="+mj-ea"/>
                <a:cs typeface="Microsoft Himalaya" panose="01010100010101010101" pitchFamily="2" charset="0"/>
              </a:rPr>
            </a:br>
            <a:r>
              <a:rPr lang="zh-TW" altLang="en-US" sz="4000" b="1" dirty="0" smtClean="0">
                <a:solidFill>
                  <a:srgbClr val="002060"/>
                </a:solidFill>
                <a:latin typeface="+mj-ea"/>
                <a:ea typeface="+mj-ea"/>
                <a:cs typeface="Microsoft Himalaya" panose="01010100010101010101" pitchFamily="2" charset="0"/>
              </a:rPr>
              <a:t>敬 請 指 教</a:t>
            </a:r>
          </a:p>
        </p:txBody>
      </p:sp>
    </p:spTree>
    <p:extLst>
      <p:ext uri="{BB962C8B-B14F-4D97-AF65-F5344CB8AC3E}">
        <p14:creationId xmlns:p14="http://schemas.microsoft.com/office/powerpoint/2010/main" val="388176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9C600"/>
      </a:accent1>
      <a:accent2>
        <a:srgbClr val="00B393"/>
      </a:accent2>
      <a:accent3>
        <a:srgbClr val="00BAF7"/>
      </a:accent3>
      <a:accent4>
        <a:srgbClr val="FFC000"/>
      </a:accent4>
      <a:accent5>
        <a:srgbClr val="F61A00"/>
      </a:accent5>
      <a:accent6>
        <a:srgbClr val="343E48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lends">
  <a:themeElements>
    <a:clrScheme name="綜合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Blends">
      <a:majorFont>
        <a:latin typeface="Tahoma"/>
        <a:ea typeface="新細明體"/>
        <a:cs typeface=""/>
      </a:majorFont>
      <a:minorFont>
        <a:latin typeface="Tahom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佈景主題1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新細明體"/>
        <a:cs typeface=""/>
      </a:majorFont>
      <a:minorFont>
        <a:latin typeface="Tahom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Office Theme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9C600"/>
      </a:accent1>
      <a:accent2>
        <a:srgbClr val="00B393"/>
      </a:accent2>
      <a:accent3>
        <a:srgbClr val="00BAF7"/>
      </a:accent3>
      <a:accent4>
        <a:srgbClr val="FFC000"/>
      </a:accent4>
      <a:accent5>
        <a:srgbClr val="F61A00"/>
      </a:accent5>
      <a:accent6>
        <a:srgbClr val="343E48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13200</TotalTime>
  <Words>333</Words>
  <Application>Microsoft Office PowerPoint</Application>
  <PresentationFormat>投影片</PresentationFormat>
  <Paragraphs>54</Paragraphs>
  <Slides>15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4</vt:i4>
      </vt:variant>
      <vt:variant>
        <vt:lpstr>投影片標題</vt:lpstr>
      </vt:variant>
      <vt:variant>
        <vt:i4>15</vt:i4>
      </vt:variant>
    </vt:vector>
  </HeadingPairs>
  <TitlesOfParts>
    <vt:vector size="19" baseType="lpstr">
      <vt:lpstr>Office Theme</vt:lpstr>
      <vt:lpstr>Blends</vt:lpstr>
      <vt:lpstr>1_佈景主題1</vt:lpstr>
      <vt:lpstr>5_Office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superuser</cp:lastModifiedBy>
  <cp:revision>1348</cp:revision>
  <cp:lastPrinted>2018-03-07T06:28:35Z</cp:lastPrinted>
  <dcterms:created xsi:type="dcterms:W3CDTF">2017-03-24T07:41:43Z</dcterms:created>
  <dcterms:modified xsi:type="dcterms:W3CDTF">2018-10-02T08:39:02Z</dcterms:modified>
</cp:coreProperties>
</file>