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9" r:id="rId3"/>
    <p:sldId id="260" r:id="rId4"/>
    <p:sldId id="270" r:id="rId5"/>
    <p:sldId id="267" r:id="rId6"/>
    <p:sldId id="264" r:id="rId7"/>
    <p:sldId id="265" r:id="rId8"/>
    <p:sldId id="262" r:id="rId9"/>
    <p:sldId id="257" r:id="rId10"/>
    <p:sldId id="258" r:id="rId11"/>
    <p:sldId id="272" r:id="rId12"/>
    <p:sldId id="266" r:id="rId13"/>
  </p:sldIdLst>
  <p:sldSz cx="12192000" cy="6858000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3BBAF"/>
    <a:srgbClr val="3366FF"/>
    <a:srgbClr val="FF3300"/>
    <a:srgbClr val="080808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69" autoAdjust="0"/>
    <p:restoredTop sz="97476" autoAdjust="0"/>
  </p:normalViewPr>
  <p:slideViewPr>
    <p:cSldViewPr snapToGrid="0">
      <p:cViewPr>
        <p:scale>
          <a:sx n="120" d="100"/>
          <a:sy n="120" d="100"/>
        </p:scale>
        <p:origin x="-372" y="-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E1E88611-9096-4D6A-8E6E-E6D71CA58F88}" type="datetimeFigureOut">
              <a:rPr lang="zh-TW" altLang="en-US" smtClean="0"/>
              <a:t>2018/9/17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1C631DA5-61E9-47FA-9557-1432E81710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28983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95FC7-9E72-41B9-B4B5-CA1F0942EBB8}" type="datetimeFigureOut">
              <a:rPr lang="zh-TW" altLang="en-US" smtClean="0"/>
              <a:t>2018/9/17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992B70-EBF6-4E25-9763-65FC7D6C90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810142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92B70-EBF6-4E25-9763-65FC7D6C903C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225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4" y="2514601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4" y="4777380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F0ED0-C386-47B9-BFA6-9EA9F80BA910}" type="datetime1">
              <a:rPr lang="en-US" altLang="zh-TW" smtClean="0"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1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4" y="4529541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8911687" cy="128089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3" y="2133600"/>
            <a:ext cx="8915401" cy="377762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F46F5-686E-4A92-B38C-10D7DA1EAF14}" type="datetime1">
              <a:rPr lang="en-US" altLang="zh-TW" smtClean="0"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8" y="714376"/>
            <a:ext cx="1588526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3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9584D-4493-4031-A762-69D459F2A2DE}" type="datetime1">
              <a:rPr lang="en-US" altLang="zh-TW" smtClean="0"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8" y="3178176"/>
            <a:ext cx="1588526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4" y="32441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3" y="2133600"/>
            <a:ext cx="4313865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8" y="2126222"/>
            <a:ext cx="4313865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A7AC6-4DB1-4E0D-BE72-4C8EF02353F8}" type="datetime1">
              <a:rPr lang="en-US" altLang="zh-TW" smtClean="0"/>
              <a:t>9/17/2018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8" y="714376"/>
            <a:ext cx="1588526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4" y="787783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4" y="2548966"/>
            <a:ext cx="4342892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6" y="2545739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DE339-2CF6-47B5-9C3E-F6D1E4F36648}" type="datetime1">
              <a:rPr lang="en-US" altLang="zh-TW" smtClean="0"/>
              <a:t>9/17/2018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8" y="714376"/>
            <a:ext cx="1588526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4" y="787783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250FB-31FE-4CEC-B366-185605BEA2B3}" type="datetime1">
              <a:rPr lang="en-US" altLang="zh-TW" smtClean="0"/>
              <a:t>9/17/2018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8" y="714376"/>
            <a:ext cx="1588526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1E5CC-6D9B-4E03-B1F5-58AB5D3A2157}" type="datetime1">
              <a:rPr lang="en-US" altLang="zh-TW" smtClean="0"/>
              <a:t>9/17/2018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8" y="714376"/>
            <a:ext cx="1588526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46088"/>
            <a:ext cx="3505198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9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1598613"/>
            <a:ext cx="3505198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6" indent="0">
              <a:buNone/>
              <a:defRPr sz="1200"/>
            </a:lvl2pPr>
            <a:lvl3pPr marL="914411" indent="0">
              <a:buNone/>
              <a:defRPr sz="1000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E4613-D248-437B-8168-58BDA61760D8}" type="datetime1">
              <a:rPr lang="en-US" altLang="zh-TW" smtClean="0"/>
              <a:t>9/17/2018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8" y="714376"/>
            <a:ext cx="1588526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1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3" y="634965"/>
            <a:ext cx="8915401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6" indent="0">
              <a:buNone/>
              <a:defRPr sz="1600"/>
            </a:lvl2pPr>
            <a:lvl3pPr marL="914411" indent="0">
              <a:buNone/>
              <a:defRPr sz="1600"/>
            </a:lvl3pPr>
            <a:lvl4pPr marL="1371617" indent="0">
              <a:buNone/>
              <a:defRPr sz="1600"/>
            </a:lvl4pPr>
            <a:lvl5pPr marL="1828823" indent="0">
              <a:buNone/>
              <a:defRPr sz="1600"/>
            </a:lvl5pPr>
            <a:lvl6pPr marL="2286029" indent="0">
              <a:buNone/>
              <a:defRPr sz="1600"/>
            </a:lvl6pPr>
            <a:lvl7pPr marL="2743234" indent="0">
              <a:buNone/>
              <a:defRPr sz="1600"/>
            </a:lvl7pPr>
            <a:lvl8pPr marL="3200440" indent="0">
              <a:buNone/>
              <a:defRPr sz="1600"/>
            </a:lvl8pPr>
            <a:lvl9pPr marL="3657646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1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6" indent="0">
              <a:buNone/>
              <a:defRPr sz="1200"/>
            </a:lvl2pPr>
            <a:lvl3pPr marL="914411" indent="0">
              <a:buNone/>
              <a:defRPr sz="1000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1F110-AD20-4734-A26A-71198DEA99AF}" type="datetime1">
              <a:rPr lang="en-US" altLang="zh-TW" smtClean="0"/>
              <a:t>9/17/2018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8" y="4911726"/>
            <a:ext cx="1588526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4" y="4983088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3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D6521-3BC6-4119-904C-D832FFDB981C}" type="datetime1">
              <a:rPr lang="en-US" altLang="zh-TW" smtClean="0"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8" y="3178176"/>
            <a:ext cx="1588526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4" y="32441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51" y="609601"/>
            <a:ext cx="839392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1" y="3505200"/>
            <a:ext cx="753655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6" indent="0">
              <a:buFontTx/>
              <a:buNone/>
              <a:defRPr/>
            </a:lvl2pPr>
            <a:lvl3pPr marL="914411" indent="0">
              <a:buFontTx/>
              <a:buNone/>
              <a:defRPr/>
            </a:lvl3pPr>
            <a:lvl4pPr marL="1371617" indent="0">
              <a:buFontTx/>
              <a:buNone/>
              <a:defRPr/>
            </a:lvl4pPr>
            <a:lvl5pPr marL="1828823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3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B15C7-8D9C-4E1A-98C7-95BCAD54556B}" type="datetime1">
              <a:rPr lang="en-US" altLang="zh-TW" smtClean="0"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8" y="3178176"/>
            <a:ext cx="1588526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4" y="32441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1"/>
            <a:ext cx="8915401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1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48CD-2C55-4332-B6DF-7C4723E86D41}" type="datetime1">
              <a:rPr lang="en-US" altLang="zh-TW" smtClean="0"/>
              <a:t>9/17/2018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8" y="4911726"/>
            <a:ext cx="1588526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4" y="4983088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51" y="609601"/>
            <a:ext cx="839392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3" y="4343400"/>
            <a:ext cx="8915401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6" indent="0">
              <a:buFontTx/>
              <a:buNone/>
              <a:defRPr/>
            </a:lvl2pPr>
            <a:lvl3pPr marL="914411" indent="0">
              <a:buFontTx/>
              <a:buNone/>
              <a:defRPr/>
            </a:lvl3pPr>
            <a:lvl4pPr marL="1371617" indent="0">
              <a:buFontTx/>
              <a:buNone/>
              <a:defRPr/>
            </a:lvl4pPr>
            <a:lvl5pPr marL="1828823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1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E58F-AA6B-4D34-88EC-A134E59551FB}" type="datetime1">
              <a:rPr lang="en-US" altLang="zh-TW" smtClean="0"/>
              <a:t>9/17/2018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8" y="4911726"/>
            <a:ext cx="1588526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4" y="4983088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3" y="4343400"/>
            <a:ext cx="8915401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6" indent="0">
              <a:buFontTx/>
              <a:buNone/>
              <a:defRPr/>
            </a:lvl2pPr>
            <a:lvl3pPr marL="914411" indent="0">
              <a:buFontTx/>
              <a:buNone/>
              <a:defRPr/>
            </a:lvl3pPr>
            <a:lvl4pPr marL="1371617" indent="0">
              <a:buFontTx/>
              <a:buNone/>
              <a:defRPr/>
            </a:lvl4pPr>
            <a:lvl5pPr marL="1828823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1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27E46-3386-4B5C-8C6C-0749A1A30CAC}" type="datetime1">
              <a:rPr lang="en-US" altLang="zh-TW" smtClean="0"/>
              <a:t>9/17/2018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8" y="4911726"/>
            <a:ext cx="1588526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4" y="4983088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D1159-B3C3-4D7F-A5F5-916D79793915}" type="datetime1">
              <a:rPr lang="en-US" altLang="zh-TW" smtClean="0"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8" y="714376"/>
            <a:ext cx="1588526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6"/>
            <a:ext cx="2207602" cy="5283817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3" y="627406"/>
            <a:ext cx="6477001" cy="528381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A772-31AE-41F7-98D6-4C1F65F41F70}" type="datetime1">
              <a:rPr lang="en-US" altLang="zh-TW" smtClean="0"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8" y="714376"/>
            <a:ext cx="1588526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2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3" y="2133600"/>
            <a:ext cx="8915401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93D68-1B26-43EB-B366-987B7312776C}" type="datetime1">
              <a:rPr lang="en-US" altLang="zh-TW" smtClean="0"/>
              <a:t>9/17/2018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809"/>
            <a:ext cx="76199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4" y="787783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sldNum="0" hdr="0" ftr="0" dt="0"/>
  <p:txStyles>
    <p:titleStyle>
      <a:lvl1pPr algn="l" defTabSz="457206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5" indent="-342905" algn="l" defTabSz="457206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60" indent="-285753" algn="l" defTabSz="457206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14" indent="-228603" algn="l" defTabSz="457206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20" indent="-228603" algn="l" defTabSz="457206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26" indent="-228603" algn="l" defTabSz="457206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32" indent="-228603" algn="l" defTabSz="457206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37" indent="-228603" algn="l" defTabSz="457206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43" indent="-228603" algn="l" defTabSz="457206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48" indent="-228603" algn="l" defTabSz="457206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457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457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457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457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457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457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457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4572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emf"/><Relationship Id="rId4" Type="http://schemas.openxmlformats.org/officeDocument/2006/relationships/oleObject" Target="../embeddings/Microsoft_Excel_97-2003_Worksheet1.xls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建工校區北中南棟、四橫</a:t>
            </a:r>
            <a:r>
              <a:rPr lang="zh-TW" altLang="en-US" dirty="0" smtClean="0"/>
              <a:t>棟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及東側自行車棚拆除計畫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endParaRPr lang="en-US" altLang="zh-TW" sz="3600" dirty="0" smtClean="0">
              <a:solidFill>
                <a:schemeClr val="tx1"/>
              </a:solidFill>
            </a:endParaRPr>
          </a:p>
          <a:p>
            <a:pPr algn="ctr"/>
            <a:r>
              <a:rPr lang="zh-TW" altLang="en-US" sz="3600" dirty="0" smtClean="0">
                <a:solidFill>
                  <a:schemeClr val="tx1"/>
                </a:solidFill>
              </a:rPr>
              <a:t>報告人：蔡總務長政</a:t>
            </a:r>
            <a:r>
              <a:rPr lang="zh-TW" altLang="en-US" sz="3600" dirty="0">
                <a:solidFill>
                  <a:schemeClr val="tx1"/>
                </a:solidFill>
              </a:rPr>
              <a:t>賢</a:t>
            </a:r>
          </a:p>
        </p:txBody>
      </p:sp>
    </p:spTree>
    <p:extLst>
      <p:ext uri="{BB962C8B-B14F-4D97-AF65-F5344CB8AC3E}">
        <p14:creationId xmlns:p14="http://schemas.microsoft.com/office/powerpoint/2010/main" val="37835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8911687" cy="671290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計畫緣起</a:t>
            </a:r>
            <a:endParaRPr lang="zh-TW" altLang="en-US" dirty="0"/>
          </a:p>
        </p:txBody>
      </p:sp>
      <p:cxnSp>
        <p:nvCxnSpPr>
          <p:cNvPr id="5" name="直線單箭頭接點 4"/>
          <p:cNvCxnSpPr/>
          <p:nvPr/>
        </p:nvCxnSpPr>
        <p:spPr>
          <a:xfrm>
            <a:off x="1327150" y="3981450"/>
            <a:ext cx="10433050" cy="0"/>
          </a:xfrm>
          <a:prstGeom prst="straightConnector1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方塊 7"/>
          <p:cNvSpPr txBox="1"/>
          <p:nvPr/>
        </p:nvSpPr>
        <p:spPr>
          <a:xfrm>
            <a:off x="1162050" y="2022368"/>
            <a:ext cx="1333500" cy="147732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zh-TW" altLang="en-US" dirty="0"/>
              <a:t>教育部來函調查各大專校院校舍建物取得使用執照</a:t>
            </a:r>
            <a:r>
              <a:rPr lang="zh-TW" altLang="en-US" dirty="0" smtClean="0"/>
              <a:t>情形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2489942" y="1745370"/>
            <a:ext cx="2177308" cy="175432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zh-TW" altLang="en-US" dirty="0" smtClean="0"/>
              <a:t>教育部函本校所報尚未</a:t>
            </a:r>
            <a:r>
              <a:rPr lang="zh-TW" altLang="en-US" dirty="0"/>
              <a:t>取得使用</a:t>
            </a:r>
            <a:r>
              <a:rPr lang="zh-TW" altLang="en-US" dirty="0" smtClean="0"/>
              <a:t>執照之建物請</a:t>
            </a:r>
            <a:r>
              <a:rPr lang="zh-TW" altLang="en-US" dirty="0"/>
              <a:t>於文到一個月內將辦理補照之可行性評估結果報部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2063750" y="4456855"/>
            <a:ext cx="24840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函覆教育部因評估</a:t>
            </a:r>
            <a:r>
              <a:rPr lang="zh-TW" altLang="en-US" dirty="0"/>
              <a:t>補照所需經費</a:t>
            </a:r>
            <a:r>
              <a:rPr lang="zh-TW" altLang="en-US" dirty="0" smtClean="0"/>
              <a:t>龐大且建物</a:t>
            </a:r>
            <a:r>
              <a:rPr lang="zh-TW" altLang="en-US" dirty="0"/>
              <a:t>已近使用年限，補照經費的投入不符效益</a:t>
            </a:r>
            <a:r>
              <a:rPr lang="zh-TW" altLang="en-US" dirty="0" smtClean="0"/>
              <a:t>，未來將</a:t>
            </a:r>
            <a:r>
              <a:rPr lang="zh-TW" altLang="en-US" dirty="0"/>
              <a:t>進行老舊校舍之拆除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4851400" y="4456855"/>
            <a:ext cx="28257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101</a:t>
            </a:r>
            <a:r>
              <a:rPr lang="zh-TW" altLang="en-US" dirty="0"/>
              <a:t>學年度第</a:t>
            </a:r>
            <a:r>
              <a:rPr lang="en-US" altLang="zh-TW" dirty="0"/>
              <a:t>9</a:t>
            </a:r>
            <a:r>
              <a:rPr lang="zh-TW" altLang="en-US" dirty="0"/>
              <a:t>次行政會議決議：朝不辦理補照方式作業，並配合本校校務發展逐步進行屆齡老舊校舍及毅志</a:t>
            </a:r>
            <a:r>
              <a:rPr lang="zh-TW" altLang="en-US" dirty="0" smtClean="0"/>
              <a:t>樓之</a:t>
            </a:r>
            <a:r>
              <a:rPr lang="zh-TW" altLang="en-US" dirty="0"/>
              <a:t>拆除作業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6089350" y="1745370"/>
            <a:ext cx="2765394" cy="175432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zh-TW" dirty="0"/>
              <a:t>105</a:t>
            </a:r>
            <a:r>
              <a:rPr lang="zh-TW" altLang="en-US" dirty="0"/>
              <a:t>學年度第</a:t>
            </a:r>
            <a:r>
              <a:rPr lang="en-US" altLang="zh-TW" dirty="0"/>
              <a:t>9</a:t>
            </a:r>
            <a:r>
              <a:rPr lang="zh-TW" altLang="en-US" dirty="0"/>
              <a:t>次主管業務</a:t>
            </a:r>
            <a:r>
              <a:rPr lang="zh-TW" altLang="en-US" dirty="0" smtClean="0"/>
              <a:t>會報：</a:t>
            </a:r>
            <a:r>
              <a:rPr lang="zh-TW" altLang="en-US" dirty="0"/>
              <a:t>教學區北</a:t>
            </a:r>
            <a:r>
              <a:rPr lang="zh-TW" altLang="en-US" dirty="0" smtClean="0"/>
              <a:t>棟、中棟南棟、四</a:t>
            </a:r>
            <a:r>
              <a:rPr lang="zh-TW" altLang="en-US" dirty="0"/>
              <a:t>橫棟及東側自行車棚拆除日程報部案</a:t>
            </a:r>
            <a:r>
              <a:rPr lang="zh-TW" altLang="en-US" dirty="0" smtClean="0"/>
              <a:t>，拆除完成日期修正為</a:t>
            </a:r>
            <a:r>
              <a:rPr lang="en-US" altLang="zh-TW" dirty="0"/>
              <a:t>108</a:t>
            </a:r>
            <a:r>
              <a:rPr lang="zh-TW" altLang="en-US" dirty="0"/>
              <a:t>年</a:t>
            </a:r>
            <a:r>
              <a:rPr lang="en-US" altLang="zh-TW" dirty="0"/>
              <a:t>12</a:t>
            </a:r>
            <a:r>
              <a:rPr lang="zh-TW" altLang="en-US" dirty="0"/>
              <a:t>月底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9051594" y="2576366"/>
            <a:ext cx="2029156" cy="92333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zh-TW" altLang="en-US" dirty="0"/>
              <a:t>教學區北棟、中</a:t>
            </a:r>
            <a:r>
              <a:rPr lang="zh-TW" altLang="en-US" dirty="0" smtClean="0"/>
              <a:t>棟南棟及四</a:t>
            </a:r>
            <a:r>
              <a:rPr lang="zh-TW" altLang="en-US" dirty="0"/>
              <a:t>橫</a:t>
            </a:r>
            <a:r>
              <a:rPr lang="zh-TW" altLang="en-US" dirty="0" smtClean="0"/>
              <a:t>棟停止使用</a:t>
            </a:r>
            <a:endParaRPr lang="zh-TW" alt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7756711" y="4456855"/>
            <a:ext cx="38973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教育部函覆有關本校說明教學區北</a:t>
            </a:r>
            <a:r>
              <a:rPr lang="zh-TW" altLang="en-US" dirty="0" smtClean="0"/>
              <a:t>棟中</a:t>
            </a:r>
            <a:r>
              <a:rPr lang="zh-TW" altLang="en-US" dirty="0"/>
              <a:t>棟、南棟及四橫棟等</a:t>
            </a:r>
            <a:r>
              <a:rPr lang="en-US" altLang="zh-TW" dirty="0"/>
              <a:t>4</a:t>
            </a:r>
            <a:r>
              <a:rPr lang="zh-TW" altLang="en-US" dirty="0"/>
              <a:t>棟建物預計於</a:t>
            </a:r>
            <a:r>
              <a:rPr lang="en-US" altLang="zh-TW" dirty="0"/>
              <a:t>106</a:t>
            </a:r>
            <a:r>
              <a:rPr lang="zh-TW" altLang="en-US" dirty="0"/>
              <a:t>年底停用，並於</a:t>
            </a:r>
            <a:r>
              <a:rPr lang="en-US" altLang="zh-TW" dirty="0"/>
              <a:t>108</a:t>
            </a:r>
            <a:r>
              <a:rPr lang="zh-TW" altLang="en-US" dirty="0"/>
              <a:t>年底拆除</a:t>
            </a:r>
            <a:r>
              <a:rPr lang="zh-TW" altLang="en-US" dirty="0" smtClean="0"/>
              <a:t>，以及「</a:t>
            </a:r>
            <a:r>
              <a:rPr lang="zh-TW" altLang="en-US" dirty="0"/>
              <a:t>自行車棚」因考量學生停車需求，預計使用至</a:t>
            </a:r>
            <a:r>
              <a:rPr lang="en-US" altLang="zh-TW" dirty="0"/>
              <a:t>108</a:t>
            </a:r>
            <a:r>
              <a:rPr lang="zh-TW" altLang="en-US" dirty="0"/>
              <a:t>年底後拆除，已專案列管；另建物停用或拆除等皆請報部備查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1473277" y="3589120"/>
            <a:ext cx="889987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101.06</a:t>
            </a:r>
            <a:endParaRPr lang="zh-TW" altLang="en-US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2628901" y="3573241"/>
            <a:ext cx="889987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dirty="0"/>
              <a:t>101.09</a:t>
            </a:r>
            <a:endParaRPr lang="zh-TW" altLang="en-US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3518888" y="4016379"/>
            <a:ext cx="889987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101.10</a:t>
            </a:r>
            <a:endParaRPr lang="zh-TW" altLang="en-US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4983463" y="4017149"/>
            <a:ext cx="889987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102.04</a:t>
            </a:r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7862529" y="3575413"/>
            <a:ext cx="889987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106.05</a:t>
            </a:r>
            <a:endParaRPr lang="zh-TW" altLang="en-US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9628052" y="3573357"/>
            <a:ext cx="889987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106.12</a:t>
            </a:r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7858179" y="4016912"/>
            <a:ext cx="889987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106.05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37899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建築物</a:t>
            </a:r>
            <a:r>
              <a:rPr lang="zh-TW" altLang="en-US" dirty="0"/>
              <a:t>現況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89212" y="5673334"/>
            <a:ext cx="8915401" cy="856622"/>
          </a:xfrm>
        </p:spPr>
        <p:txBody>
          <a:bodyPr>
            <a:noAutofit/>
          </a:bodyPr>
          <a:lstStyle/>
          <a:p>
            <a:r>
              <a:rPr lang="zh-TW" altLang="en-US" sz="2400" dirty="0" smtClean="0">
                <a:solidFill>
                  <a:schemeClr val="tx1"/>
                </a:solidFill>
              </a:rPr>
              <a:t>本計畫預計拆除教學區北棟、中棟、南棟、四橫棟及</a:t>
            </a:r>
            <a:r>
              <a:rPr lang="en-US" altLang="zh-TW" sz="2400" dirty="0" smtClean="0">
                <a:solidFill>
                  <a:schemeClr val="tx1"/>
                </a:solidFill>
              </a:rPr>
              <a:t/>
            </a:r>
            <a:br>
              <a:rPr lang="en-US" altLang="zh-TW" sz="2400" dirty="0" smtClean="0">
                <a:solidFill>
                  <a:schemeClr val="tx1"/>
                </a:solidFill>
              </a:rPr>
            </a:br>
            <a:r>
              <a:rPr lang="zh-TW" altLang="en-US" sz="2400" dirty="0" smtClean="0">
                <a:solidFill>
                  <a:schemeClr val="tx1"/>
                </a:solidFill>
              </a:rPr>
              <a:t>東側自行車棚（無使用執照）</a:t>
            </a:r>
            <a:endParaRPr lang="en-US" altLang="zh-TW" sz="2400" dirty="0" smtClean="0">
              <a:solidFill>
                <a:schemeClr val="tx1"/>
              </a:solidFill>
            </a:endParaRPr>
          </a:p>
        </p:txBody>
      </p:sp>
      <p:pic>
        <p:nvPicPr>
          <p:cNvPr id="4" name="內容版面配置區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1789" y="3511550"/>
            <a:ext cx="3387090" cy="2160000"/>
          </a:xfrm>
          <a:prstGeom prst="rect">
            <a:avLst/>
          </a:prstGeom>
        </p:spPr>
      </p:pic>
      <p:pic>
        <p:nvPicPr>
          <p:cNvPr id="5" name="Picture 2" descr="DSC_04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1788" y="1268412"/>
            <a:ext cx="3387090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IMG_96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3363" y="1268412"/>
            <a:ext cx="3387090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圖片 6" descr="C360_2015-02-03-09-56-01-95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3363" y="3511550"/>
            <a:ext cx="3387090" cy="21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417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計畫內容：</a:t>
            </a:r>
            <a:r>
              <a:rPr lang="zh-TW" altLang="en-US" dirty="0" smtClean="0"/>
              <a:t>拆除範圍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43200" y="1493155"/>
            <a:ext cx="5778501" cy="463809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438650" y="3613150"/>
            <a:ext cx="3524250" cy="272079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4438650" y="4188309"/>
            <a:ext cx="3524250" cy="193113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4438650" y="4705835"/>
            <a:ext cx="3524250" cy="193113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7232650" y="4902608"/>
            <a:ext cx="730250" cy="324413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8642350" y="5616341"/>
            <a:ext cx="1962150" cy="324413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0000FF"/>
                </a:solidFill>
              </a:rPr>
              <a:t>拆除建築物位置</a:t>
            </a:r>
            <a:endParaRPr lang="zh-TW" altLang="en-US" dirty="0">
              <a:solidFill>
                <a:srgbClr val="0000FF"/>
              </a:solidFill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7265770" y="4927515"/>
            <a:ext cx="646331" cy="276999"/>
          </a:xfrm>
          <a:prstGeom prst="rect">
            <a:avLst/>
          </a:prstGeom>
          <a:solidFill>
            <a:srgbClr val="93BBAF"/>
          </a:solidFill>
        </p:spPr>
        <p:txBody>
          <a:bodyPr wrap="none" rtlCol="0">
            <a:spAutoFit/>
          </a:bodyPr>
          <a:lstStyle/>
          <a:p>
            <a:r>
              <a:rPr lang="zh-TW" altLang="en-US" sz="1200" dirty="0" smtClean="0">
                <a:solidFill>
                  <a:schemeClr val="bg1"/>
                </a:solidFill>
                <a:latin typeface="華康正顏楷體W5" panose="03000509000000000000" pitchFamily="65" charset="-120"/>
                <a:ea typeface="華康正顏楷體W5" panose="03000509000000000000" pitchFamily="65" charset="-120"/>
              </a:rPr>
              <a:t>四橫棟</a:t>
            </a:r>
            <a:endParaRPr lang="zh-TW" altLang="en-US" sz="1200" dirty="0">
              <a:solidFill>
                <a:schemeClr val="bg1"/>
              </a:solidFill>
              <a:latin typeface="華康正顏楷體W5" panose="03000509000000000000" pitchFamily="65" charset="-120"/>
              <a:ea typeface="華康正顏楷體W5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0922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計畫內容：</a:t>
            </a:r>
            <a:r>
              <a:rPr lang="zh-TW" altLang="en-US" dirty="0" smtClean="0"/>
              <a:t>拆除面積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89212" y="5137150"/>
            <a:ext cx="8915401" cy="824872"/>
          </a:xfrm>
        </p:spPr>
        <p:txBody>
          <a:bodyPr>
            <a:normAutofit/>
          </a:bodyPr>
          <a:lstStyle/>
          <a:p>
            <a:r>
              <a:rPr lang="zh-TW" altLang="en-US" sz="2400" b="1" dirty="0" smtClean="0">
                <a:solidFill>
                  <a:schemeClr val="tx1"/>
                </a:solidFill>
              </a:rPr>
              <a:t>預計拆除總樓地板面積約 </a:t>
            </a:r>
            <a:r>
              <a:rPr lang="en-US" altLang="zh-TW" sz="2400" b="1" dirty="0" smtClean="0">
                <a:solidFill>
                  <a:schemeClr val="tx1"/>
                </a:solidFill>
              </a:rPr>
              <a:t>12,528.92 m</a:t>
            </a:r>
            <a:r>
              <a:rPr lang="en-US" altLang="zh-TW" sz="2400" b="1" baseline="30000" dirty="0" smtClean="0">
                <a:solidFill>
                  <a:schemeClr val="tx1"/>
                </a:solidFill>
              </a:rPr>
              <a:t>2</a:t>
            </a:r>
            <a:endParaRPr lang="zh-TW" altLang="en-US" sz="2400" b="1" baseline="30000" dirty="0">
              <a:solidFill>
                <a:schemeClr val="tx1"/>
              </a:solidFill>
            </a:endParaRPr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2589211" y="3238500"/>
            <a:ext cx="8915401" cy="824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5" indent="-342905" algn="l" defTabSz="457206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60" indent="-285753" algn="l" defTabSz="457206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14" indent="-228603" algn="l" defTabSz="457206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20" indent="-228603" algn="l" defTabSz="457206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26" indent="-228603" algn="l" defTabSz="457206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32" indent="-228603" algn="l" defTabSz="457206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37" indent="-228603" algn="l" defTabSz="457206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43" indent="-228603" algn="l" defTabSz="457206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48" indent="-228603" algn="l" defTabSz="457206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321691"/>
              </p:ext>
            </p:extLst>
          </p:nvPr>
        </p:nvGraphicFramePr>
        <p:xfrm>
          <a:off x="2589211" y="1536386"/>
          <a:ext cx="848106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580"/>
                <a:gridCol w="1617980"/>
                <a:gridCol w="1160780"/>
                <a:gridCol w="1389380"/>
                <a:gridCol w="1059180"/>
                <a:gridCol w="1389380"/>
                <a:gridCol w="11607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項次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建築物名稱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用途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結構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樓層數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樓地板面積</a:t>
                      </a:r>
                      <a:r>
                        <a:rPr lang="en-US" altLang="zh-TW" dirty="0" smtClean="0"/>
                        <a:t/>
                      </a:r>
                      <a:br>
                        <a:rPr lang="en-US" altLang="zh-TW" dirty="0" smtClean="0"/>
                      </a:br>
                      <a:r>
                        <a:rPr lang="zh-TW" altLang="en-US" dirty="0" smtClean="0"/>
                        <a:t>（</a:t>
                      </a:r>
                      <a:r>
                        <a:rPr lang="en-US" altLang="zh-TW" dirty="0" smtClean="0"/>
                        <a:t>m</a:t>
                      </a:r>
                      <a:r>
                        <a:rPr lang="en-US" altLang="zh-TW" baseline="30000" dirty="0" smtClean="0"/>
                        <a:t>2</a:t>
                      </a:r>
                      <a:r>
                        <a:rPr lang="zh-TW" altLang="en-US" dirty="0" smtClean="0"/>
                        <a:t>）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完工日期</a:t>
                      </a:r>
                      <a:endParaRPr lang="zh-TW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北棟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共同教室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鋼筋混凝土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地上</a:t>
                      </a:r>
                      <a:r>
                        <a:rPr lang="en-US" altLang="zh-TW" dirty="0" smtClean="0"/>
                        <a:t>3</a:t>
                      </a:r>
                      <a:r>
                        <a:rPr lang="zh-TW" altLang="en-US" dirty="0" smtClean="0"/>
                        <a:t>層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地下</a:t>
                      </a:r>
                      <a:r>
                        <a:rPr lang="en-US" altLang="zh-TW" dirty="0" smtClean="0"/>
                        <a:t>0</a:t>
                      </a:r>
                      <a:r>
                        <a:rPr lang="zh-TW" altLang="en-US" dirty="0" smtClean="0"/>
                        <a:t>層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0000" algn="r"/>
                      <a:r>
                        <a:rPr lang="en-US" altLang="zh-TW" dirty="0" smtClean="0"/>
                        <a:t>3,490.37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54</a:t>
                      </a:r>
                      <a:r>
                        <a:rPr lang="zh-TW" altLang="en-US" dirty="0" smtClean="0"/>
                        <a:t>年</a:t>
                      </a:r>
                      <a:r>
                        <a:rPr lang="en-US" altLang="zh-TW" dirty="0" smtClean="0"/>
                        <a:t>1</a:t>
                      </a:r>
                      <a:r>
                        <a:rPr lang="zh-TW" altLang="en-US" dirty="0" smtClean="0"/>
                        <a:t>月</a:t>
                      </a:r>
                      <a:endParaRPr lang="zh-TW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中棟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共同教室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商管科系</a:t>
                      </a:r>
                      <a:r>
                        <a:rPr lang="en-US" altLang="zh-TW" dirty="0" smtClean="0"/>
                        <a:t/>
                      </a:r>
                      <a:br>
                        <a:rPr lang="en-US" altLang="zh-TW" dirty="0" smtClean="0"/>
                      </a:br>
                      <a:r>
                        <a:rPr lang="zh-TW" altLang="en-US" dirty="0" smtClean="0"/>
                        <a:t>專業教室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/>
                        <a:t>鋼筋混凝土</a:t>
                      </a:r>
                    </a:p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地上</a:t>
                      </a:r>
                      <a:r>
                        <a:rPr lang="en-US" altLang="zh-TW" dirty="0" smtClean="0"/>
                        <a:t>3</a:t>
                      </a:r>
                      <a:r>
                        <a:rPr lang="zh-TW" altLang="en-US" dirty="0" smtClean="0"/>
                        <a:t>層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地下</a:t>
                      </a:r>
                      <a:r>
                        <a:rPr lang="en-US" altLang="zh-TW" dirty="0" smtClean="0"/>
                        <a:t>0</a:t>
                      </a:r>
                      <a:r>
                        <a:rPr lang="zh-TW" altLang="en-US" dirty="0" smtClean="0"/>
                        <a:t>層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0000" algn="r"/>
                      <a:r>
                        <a:rPr lang="en-US" altLang="zh-TW" dirty="0" smtClean="0"/>
                        <a:t>3,446.97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59</a:t>
                      </a:r>
                      <a:r>
                        <a:rPr lang="zh-TW" altLang="en-US" dirty="0" smtClean="0"/>
                        <a:t>年</a:t>
                      </a:r>
                      <a:r>
                        <a:rPr lang="en-US" altLang="zh-TW" dirty="0" smtClean="0"/>
                        <a:t>2</a:t>
                      </a:r>
                      <a:r>
                        <a:rPr lang="zh-TW" altLang="en-US" dirty="0" smtClean="0"/>
                        <a:t>月</a:t>
                      </a:r>
                      <a:endParaRPr lang="zh-TW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3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南棟及第四</a:t>
                      </a:r>
                      <a:r>
                        <a:rPr lang="en-US" altLang="zh-TW" dirty="0" smtClean="0"/>
                        <a:t/>
                      </a:r>
                      <a:br>
                        <a:rPr lang="en-US" altLang="zh-TW" dirty="0" smtClean="0"/>
                      </a:br>
                      <a:r>
                        <a:rPr lang="zh-TW" altLang="en-US" dirty="0" smtClean="0"/>
                        <a:t>橫棟教室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共同教室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工管系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/>
                        <a:t>鋼筋混凝土</a:t>
                      </a:r>
                    </a:p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地上</a:t>
                      </a:r>
                      <a:r>
                        <a:rPr lang="en-US" altLang="zh-TW" dirty="0" smtClean="0"/>
                        <a:t>3</a:t>
                      </a:r>
                      <a:r>
                        <a:rPr lang="zh-TW" altLang="en-US" dirty="0" smtClean="0"/>
                        <a:t>層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地下</a:t>
                      </a:r>
                      <a:r>
                        <a:rPr lang="en-US" altLang="zh-TW" dirty="0" smtClean="0"/>
                        <a:t>0</a:t>
                      </a:r>
                      <a:r>
                        <a:rPr lang="zh-TW" altLang="en-US" dirty="0" smtClean="0"/>
                        <a:t>層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0000" algn="r"/>
                      <a:r>
                        <a:rPr lang="en-US" altLang="zh-TW" dirty="0" smtClean="0"/>
                        <a:t>4,841.58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60</a:t>
                      </a:r>
                      <a:r>
                        <a:rPr lang="zh-TW" altLang="en-US" dirty="0" smtClean="0"/>
                        <a:t>年</a:t>
                      </a:r>
                      <a:r>
                        <a:rPr lang="en-US" altLang="zh-TW" dirty="0" smtClean="0"/>
                        <a:t>4</a:t>
                      </a:r>
                      <a:r>
                        <a:rPr lang="zh-TW" altLang="en-US" dirty="0" smtClean="0"/>
                        <a:t>月</a:t>
                      </a:r>
                      <a:endParaRPr lang="zh-TW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4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東側自行車棚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停車棚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鋼鐵</a:t>
                      </a:r>
                      <a:r>
                        <a:rPr lang="zh-TW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構</a:t>
                      </a:r>
                      <a:r>
                        <a:rPr lang="zh-TW" altLang="zh-TW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造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地上</a:t>
                      </a:r>
                      <a:r>
                        <a:rPr lang="en-US" altLang="zh-TW" dirty="0" smtClean="0"/>
                        <a:t>1</a:t>
                      </a:r>
                      <a:r>
                        <a:rPr lang="zh-TW" altLang="en-US" dirty="0" smtClean="0"/>
                        <a:t>層</a:t>
                      </a:r>
                      <a:endParaRPr lang="en-US" altLang="zh-TW" dirty="0" smtClean="0"/>
                    </a:p>
                    <a:p>
                      <a:pPr marL="0" marR="0" lvl="0" indent="0" algn="ctr" defTabSz="4572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/>
                        <a:t>地下</a:t>
                      </a:r>
                      <a:r>
                        <a:rPr lang="en-US" altLang="zh-TW" dirty="0" smtClean="0"/>
                        <a:t>0</a:t>
                      </a:r>
                      <a:r>
                        <a:rPr lang="zh-TW" altLang="en-US" dirty="0" smtClean="0"/>
                        <a:t>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0000" algn="r"/>
                      <a:r>
                        <a:rPr lang="en-US" altLang="zh-TW" dirty="0" smtClean="0"/>
                        <a:t>750.00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－</a:t>
                      </a:r>
                      <a:endParaRPr lang="zh-TW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562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計畫內容</a:t>
            </a:r>
            <a:r>
              <a:rPr lang="zh-TW" altLang="en-US" dirty="0" smtClean="0"/>
              <a:t>：建築物交界處修復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92926" y="5096612"/>
            <a:ext cx="8915401" cy="147563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zh-TW" altLang="en-US" sz="2200" dirty="0" smtClean="0">
                <a:solidFill>
                  <a:schemeClr val="tx1"/>
                </a:solidFill>
              </a:rPr>
              <a:t>無障礙坡道等部分設施，將於拆除後重新施作</a:t>
            </a:r>
            <a:endParaRPr lang="en-US" altLang="zh-TW" sz="2200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zh-TW" altLang="en-US" sz="2200" dirty="0" smtClean="0">
                <a:solidFill>
                  <a:schemeClr val="tx1"/>
                </a:solidFill>
              </a:rPr>
              <a:t>二樓以上走廊兩端將設置矮牆或扶手欄杆</a:t>
            </a:r>
            <a:endParaRPr lang="en-US" altLang="zh-TW" sz="2200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zh-TW" altLang="en-US" sz="2200" dirty="0" smtClean="0">
                <a:solidFill>
                  <a:schemeClr val="tx1"/>
                </a:solidFill>
              </a:rPr>
              <a:t>將請設計廠商考量現有樓梯是否足夠</a:t>
            </a:r>
            <a:endParaRPr lang="en-US" altLang="zh-TW" sz="2200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zh-TW" altLang="en-US" sz="2200" dirty="0" smtClean="0">
                <a:solidFill>
                  <a:schemeClr val="tx1"/>
                </a:solidFill>
              </a:rPr>
              <a:t>部分廁所與中棟連通，拆除後亦將重新整建</a:t>
            </a:r>
            <a:endParaRPr lang="zh-TW" altLang="en-US" sz="2200" dirty="0">
              <a:solidFill>
                <a:schemeClr val="tx1"/>
              </a:solidFill>
            </a:endParaRPr>
          </a:p>
        </p:txBody>
      </p:sp>
      <p:pic>
        <p:nvPicPr>
          <p:cNvPr id="6146" name="Picture 2" descr="DSC_04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1789" y="1207404"/>
            <a:ext cx="3387090" cy="191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DSC_04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3363" y="1207403"/>
            <a:ext cx="3387090" cy="191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 descr="DSC_045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1789" y="3179763"/>
            <a:ext cx="3387090" cy="191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 descr="DSC_046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3363" y="3179762"/>
            <a:ext cx="3387090" cy="189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135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81150" y="624110"/>
            <a:ext cx="10248900" cy="1280890"/>
          </a:xfrm>
        </p:spPr>
        <p:txBody>
          <a:bodyPr/>
          <a:lstStyle/>
          <a:p>
            <a:r>
              <a:rPr lang="zh-TW" altLang="en-US" dirty="0"/>
              <a:t>計畫內容：</a:t>
            </a:r>
            <a:r>
              <a:rPr lang="zh-TW" altLang="en-US" dirty="0" smtClean="0"/>
              <a:t>水電</a:t>
            </a:r>
            <a:r>
              <a:rPr lang="zh-TW" altLang="en-US" dirty="0"/>
              <a:t>、</a:t>
            </a:r>
            <a:r>
              <a:rPr lang="zh-TW" altLang="en-US" dirty="0" smtClean="0"/>
              <a:t>網路、電</a:t>
            </a:r>
            <a:r>
              <a:rPr lang="zh-TW" altLang="en-US" dirty="0"/>
              <a:t>信</a:t>
            </a:r>
            <a:r>
              <a:rPr lang="zh-TW" altLang="en-US" dirty="0" smtClean="0"/>
              <a:t>及</a:t>
            </a:r>
            <a:r>
              <a:rPr lang="zh-TW" altLang="en-US" dirty="0"/>
              <a:t>消防</a:t>
            </a:r>
            <a:r>
              <a:rPr lang="zh-TW" altLang="en-US" dirty="0" smtClean="0"/>
              <a:t>管線遷移佈設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92926" y="5096612"/>
            <a:ext cx="8915401" cy="147563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zh-TW" altLang="en-US" sz="2200" dirty="0" smtClean="0">
                <a:solidFill>
                  <a:schemeClr val="tx1"/>
                </a:solidFill>
              </a:rPr>
              <a:t>東西棟用水（水塔）、用電總盤皆設置於北中南棟屋頂</a:t>
            </a:r>
            <a:endParaRPr lang="en-US" altLang="zh-TW" sz="2200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zh-TW" altLang="en-US" sz="2200" dirty="0" smtClean="0">
                <a:solidFill>
                  <a:schemeClr val="tx1"/>
                </a:solidFill>
              </a:rPr>
              <a:t>水電、網路、電信及消防相關管線多有經過北中南棟</a:t>
            </a:r>
            <a:endParaRPr lang="en-US" altLang="zh-TW" sz="2200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zh-TW" altLang="en-US" sz="2200" dirty="0" smtClean="0">
                <a:solidFill>
                  <a:schemeClr val="tx1"/>
                </a:solidFill>
              </a:rPr>
              <a:t>為維持東西棟各單位行政、教學正常運作，將要求廠商</a:t>
            </a:r>
            <a:r>
              <a:rPr lang="en-US" altLang="zh-TW" sz="2200" dirty="0" smtClean="0">
                <a:solidFill>
                  <a:schemeClr val="tx1"/>
                </a:solidFill>
              </a:rPr>
              <a:t/>
            </a:r>
            <a:br>
              <a:rPr lang="en-US" altLang="zh-TW" sz="2200" dirty="0" smtClean="0">
                <a:solidFill>
                  <a:schemeClr val="tx1"/>
                </a:solidFill>
              </a:rPr>
            </a:br>
            <a:r>
              <a:rPr lang="zh-TW" altLang="en-US" sz="2200" dirty="0" smtClean="0">
                <a:solidFill>
                  <a:schemeClr val="tx1"/>
                </a:solidFill>
              </a:rPr>
              <a:t>於施工期間確保水電、網路、電話等供應無虞</a:t>
            </a:r>
            <a:endParaRPr lang="zh-TW" altLang="en-US" sz="2200" dirty="0">
              <a:solidFill>
                <a:schemeClr val="tx1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1789" y="1207403"/>
            <a:ext cx="3387090" cy="191001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3363" y="1207403"/>
            <a:ext cx="3387090" cy="191001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31789" y="3179762"/>
            <a:ext cx="3387090" cy="1895759"/>
          </a:xfrm>
          <a:prstGeom prst="rect">
            <a:avLst/>
          </a:prstGeom>
        </p:spPr>
      </p:pic>
      <p:pic>
        <p:nvPicPr>
          <p:cNvPr id="11" name="Picture 3" descr="DSC_047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3363" y="3179762"/>
            <a:ext cx="3387090" cy="189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64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計畫內容：建築物周邊綠美化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89212" y="4250934"/>
            <a:ext cx="8915401" cy="856622"/>
          </a:xfrm>
        </p:spPr>
        <p:txBody>
          <a:bodyPr>
            <a:noAutofit/>
          </a:bodyPr>
          <a:lstStyle/>
          <a:p>
            <a:r>
              <a:rPr lang="zh-TW" altLang="en-US" sz="2400" dirty="0" smtClean="0">
                <a:solidFill>
                  <a:schemeClr val="tx1"/>
                </a:solidFill>
              </a:rPr>
              <a:t>拆除完成後基地將進行綠美化工程，並適當規劃動線步道</a:t>
            </a:r>
            <a:endParaRPr lang="zh-TW" altLang="en-US" sz="2400" dirty="0">
              <a:solidFill>
                <a:schemeClr val="tx1"/>
              </a:solidFill>
            </a:endParaRPr>
          </a:p>
        </p:txBody>
      </p:sp>
      <p:pic>
        <p:nvPicPr>
          <p:cNvPr id="4098" name="Picture 2" descr="DSC_04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1789" y="1531254"/>
            <a:ext cx="4320000" cy="25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DSC_04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4613" y="1531255"/>
            <a:ext cx="4320000" cy="2564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673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經費預估</a:t>
            </a:r>
            <a:endParaRPr lang="zh-TW" altLang="en-US" dirty="0"/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6610102"/>
              </p:ext>
            </p:extLst>
          </p:nvPr>
        </p:nvGraphicFramePr>
        <p:xfrm>
          <a:off x="2006599" y="1238951"/>
          <a:ext cx="4358812" cy="5516704"/>
        </p:xfrm>
        <a:graphic>
          <a:graphicData uri="http://schemas.openxmlformats.org/drawingml/2006/table">
            <a:tbl>
              <a:tblPr/>
              <a:tblGrid>
                <a:gridCol w="435242"/>
                <a:gridCol w="1826304"/>
                <a:gridCol w="288029"/>
                <a:gridCol w="288029"/>
                <a:gridCol w="486445"/>
                <a:gridCol w="531250"/>
                <a:gridCol w="503513"/>
              </a:tblGrid>
              <a:tr h="14788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工程名稱</a:t>
                      </a:r>
                      <a:endParaRPr lang="zh-TW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建工校區北中南棟拆除統包工程</a:t>
                      </a: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會計科目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4788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施工地點</a:t>
                      </a:r>
                      <a:endParaRPr lang="zh-TW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本校建工校區</a:t>
                      </a:r>
                      <a:endParaRPr lang="zh-TW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工程編號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4788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項次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工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     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程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     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項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     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目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單位</a:t>
                      </a:r>
                      <a:endParaRPr lang="zh-TW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數量</a:t>
                      </a:r>
                      <a:endParaRPr lang="zh-TW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單</a:t>
                      </a:r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   </a:t>
                      </a:r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價</a:t>
                      </a:r>
                      <a:endParaRPr lang="zh-TW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複</a:t>
                      </a:r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   </a:t>
                      </a:r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價</a:t>
                      </a:r>
                      <a:endParaRPr lang="zh-TW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備</a:t>
                      </a:r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註</a:t>
                      </a:r>
                      <a:endParaRPr lang="zh-TW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1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甲</a:t>
                      </a:r>
                      <a:endParaRPr lang="zh-TW" altLang="en-US" sz="7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1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發包工程費</a:t>
                      </a:r>
                      <a:endParaRPr lang="zh-TW" altLang="en-US" sz="7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9662" marR="4972" marT="49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9662" marR="4972" marT="49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9662" marR="4972" marT="49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9662" marR="4972" marT="49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9662" marR="4972" marT="497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壹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規劃設計階段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9662" marR="4972" marT="49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9662" marR="4972" marT="49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9662" marR="4972" marT="49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9662" marR="4972" marT="49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9662" marR="4972" marT="497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13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壹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工程規劃設計費</a:t>
                      </a:r>
                      <a:b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【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（貳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一～貳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六）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× 8.0% × 55%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】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式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1.00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1,047,200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1,047,200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壹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建築師工程師專業責任保險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式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1.00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2,000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2,000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5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小計（壹）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5966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1,049,200</a:t>
                      </a:r>
                    </a:p>
                  </a:txBody>
                  <a:tcPr marL="4972" marR="4972" marT="497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5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貳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施工階段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9662" marR="4972" marT="49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9662" marR="4972" marT="49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9662" marR="4972" marT="49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9662" marR="4972" marT="49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9662" marR="4972" marT="497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假設工程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式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1.00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1,000,000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1,000,000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5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61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拆除及清運工程</a:t>
                      </a:r>
                      <a:b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（北中南棟、四橫棟及東側簡易車棚）</a:t>
                      </a: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式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1.00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6,200,000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6,200,000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鄰棟交界修復工程</a:t>
                      </a: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式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1.00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5,500,000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5,500,000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含動線改善等</a:t>
                      </a:r>
                      <a:endParaRPr lang="zh-TW" altLang="en-US" sz="5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東西棟廁所整修工程</a:t>
                      </a: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式</a:t>
                      </a:r>
                      <a:endParaRPr lang="zh-TW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1.00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3,000,000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3,000,000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5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五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基地植栽綠化工程</a:t>
                      </a: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式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1.00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2,000,000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2,000,000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61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六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水電消防工程</a:t>
                      </a:r>
                      <a:b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（恢復東西棟給排水、電力、消防正常使用）</a:t>
                      </a: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式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1.00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6,100,000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6,100,000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小計（貳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一～貳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六）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5966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23,800,000</a:t>
                      </a:r>
                    </a:p>
                  </a:txBody>
                  <a:tcPr marL="4972" marR="4972" marT="497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13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七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職業安全衛生管理費</a:t>
                      </a:r>
                      <a:b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【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（貳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一～貳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六）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× 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0.8%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】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式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1.00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190,400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190,400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13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八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工程品管管理作業費</a:t>
                      </a:r>
                      <a:b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en-US" altLang="zh-TW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【</a:t>
                      </a:r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（貳</a:t>
                      </a:r>
                      <a:r>
                        <a:rPr lang="en-US" altLang="zh-TW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一～貳</a:t>
                      </a:r>
                      <a:r>
                        <a:rPr lang="en-US" altLang="zh-TW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六）</a:t>
                      </a:r>
                      <a:r>
                        <a:rPr lang="en-US" altLang="zh-TW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× 1.2%</a:t>
                      </a:r>
                      <a:r>
                        <a:rPr lang="en-US" altLang="zh-TW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】</a:t>
                      </a:r>
                      <a:endParaRPr lang="zh-TW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式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1.00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285,600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285,600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13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九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廠商管理及利潤</a:t>
                      </a:r>
                      <a:b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en-US" altLang="zh-TW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【</a:t>
                      </a:r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（貳</a:t>
                      </a:r>
                      <a:r>
                        <a:rPr lang="en-US" altLang="zh-TW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一～貳</a:t>
                      </a:r>
                      <a:r>
                        <a:rPr lang="en-US" altLang="zh-TW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六）</a:t>
                      </a:r>
                      <a:r>
                        <a:rPr lang="en-US" altLang="zh-TW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× 8.0%</a:t>
                      </a:r>
                      <a:r>
                        <a:rPr lang="en-US" altLang="zh-TW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】</a:t>
                      </a:r>
                      <a:endParaRPr lang="zh-TW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式</a:t>
                      </a:r>
                      <a:endParaRPr lang="zh-TW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1.00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1,904,000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1,904,000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13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十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營造綜合保險費</a:t>
                      </a:r>
                      <a:b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【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（貳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一～貳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六）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× 0.4%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】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式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1.00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95,200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95,200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小計（貳）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5966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26,275,200</a:t>
                      </a:r>
                    </a:p>
                  </a:txBody>
                  <a:tcPr marL="4972" marR="4972" marT="497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5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13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參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營業稅</a:t>
                      </a:r>
                      <a:b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【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（壹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+ 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貳）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× 5.0%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】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式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1.00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1,366,220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1,366,220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合計（甲）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5966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28,690,620</a:t>
                      </a:r>
                    </a:p>
                  </a:txBody>
                  <a:tcPr marL="4972" marR="4972" marT="497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統包工程</a:t>
                      </a:r>
                      <a:b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發包預算金額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1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乙</a:t>
                      </a:r>
                      <a:endParaRPr lang="zh-TW" altLang="en-US" sz="7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1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設計審查及監造</a:t>
                      </a:r>
                      <a:endParaRPr lang="zh-TW" altLang="en-US" sz="7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13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壹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委託設計審查及監造技術服務費</a:t>
                      </a:r>
                      <a:b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【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（貳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一～貳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六）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× 8.0% × 45%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】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式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1.00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856,800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856,800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合計（乙）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5966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856,800</a:t>
                      </a:r>
                    </a:p>
                  </a:txBody>
                  <a:tcPr marL="4972" marR="4972" marT="497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1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丙</a:t>
                      </a:r>
                      <a:endParaRPr lang="zh-TW" altLang="en-US" sz="7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1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其他間接工程費</a:t>
                      </a:r>
                      <a:endParaRPr lang="zh-TW" altLang="en-US" sz="7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13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壹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空氣污染防制費</a:t>
                      </a:r>
                      <a:b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【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（貳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一～貳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六）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× 0.4%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】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式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1.00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95,200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95,200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覈實報銷</a:t>
                      </a:r>
                      <a:endParaRPr lang="zh-TW" altLang="en-US" sz="5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13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貳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工程管理費</a:t>
                      </a:r>
                      <a:b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【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（貳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一～貳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.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六）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× 1.0%</a:t>
                      </a:r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】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式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1.00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238,000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238,000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參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規費、審查費及工程抽驗費等預備金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 </a:t>
                      </a:r>
                    </a:p>
                  </a:txBody>
                  <a:tcPr marL="5966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式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1.00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119,380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119,380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合計（丙）</a:t>
                      </a:r>
                      <a:endParaRPr lang="zh-TW" altLang="en-US" sz="7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5966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452,580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884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總工程預算</a:t>
                      </a:r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總計（甲＋乙＋丙）</a:t>
                      </a:r>
                      <a:endParaRPr lang="zh-TW" altLang="en-US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4972" marR="59662" marT="49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7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30,000,000</a:t>
                      </a:r>
                    </a:p>
                  </a:txBody>
                  <a:tcPr marL="4972" marR="4972" marT="497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4972" marR="4972" marT="49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內容版面配置區 2"/>
          <p:cNvSpPr txBox="1">
            <a:spLocks/>
          </p:cNvSpPr>
          <p:nvPr/>
        </p:nvSpPr>
        <p:spPr>
          <a:xfrm>
            <a:off x="6502400" y="1404050"/>
            <a:ext cx="5537200" cy="4177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5" indent="-342905" algn="l" defTabSz="457206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60" indent="-285753" algn="l" defTabSz="457206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14" indent="-228603" algn="l" defTabSz="457206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20" indent="-228603" algn="l" defTabSz="457206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26" indent="-228603" algn="l" defTabSz="457206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32" indent="-228603" algn="l" defTabSz="457206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37" indent="-228603" algn="l" defTabSz="457206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43" indent="-228603" algn="l" defTabSz="457206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48" indent="-228603" algn="l" defTabSz="457206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400" dirty="0" smtClean="0">
                <a:solidFill>
                  <a:schemeClr val="tx1"/>
                </a:solidFill>
              </a:rPr>
              <a:t>本案</a:t>
            </a:r>
            <a:r>
              <a:rPr lang="zh-TW" altLang="en-US" sz="2400" dirty="0">
                <a:solidFill>
                  <a:schemeClr val="tx1"/>
                </a:solidFill>
              </a:rPr>
              <a:t>預計以統包方式辦理採購</a:t>
            </a:r>
            <a:endParaRPr lang="en-US" altLang="zh-TW" sz="2400" dirty="0">
              <a:solidFill>
                <a:schemeClr val="tx1"/>
              </a:solidFill>
            </a:endParaRPr>
          </a:p>
          <a:p>
            <a:r>
              <a:rPr lang="zh-TW" altLang="en-US" sz="2200" dirty="0" smtClean="0">
                <a:solidFill>
                  <a:schemeClr val="tx1"/>
                </a:solidFill>
              </a:rPr>
              <a:t>發包</a:t>
            </a:r>
            <a:r>
              <a:rPr lang="zh-TW" altLang="en-US" sz="2200" dirty="0">
                <a:solidFill>
                  <a:schemeClr val="tx1"/>
                </a:solidFill>
              </a:rPr>
              <a:t>工程費約</a:t>
            </a:r>
            <a:r>
              <a:rPr lang="en-US" altLang="zh-TW" sz="2200" dirty="0">
                <a:solidFill>
                  <a:schemeClr val="tx1"/>
                </a:solidFill>
              </a:rPr>
              <a:t>2,870</a:t>
            </a:r>
            <a:r>
              <a:rPr lang="zh-TW" altLang="en-US" sz="2200" dirty="0">
                <a:solidFill>
                  <a:schemeClr val="tx1"/>
                </a:solidFill>
              </a:rPr>
              <a:t>萬元</a:t>
            </a:r>
            <a:endParaRPr lang="en-US" altLang="zh-TW" sz="2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TW" altLang="en-US" sz="2200" dirty="0">
                <a:solidFill>
                  <a:schemeClr val="tx1"/>
                </a:solidFill>
              </a:rPr>
              <a:t>包含規劃設計、施工防護（假設工程）</a:t>
            </a:r>
            <a:r>
              <a:rPr lang="zh-TW" altLang="en-US" sz="2200" dirty="0" smtClean="0">
                <a:solidFill>
                  <a:schemeClr val="tx1"/>
                </a:solidFill>
              </a:rPr>
              <a:t>、</a:t>
            </a:r>
            <a:endParaRPr lang="en-US" altLang="zh-TW" sz="2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TW" altLang="en-US" sz="2200" dirty="0" smtClean="0">
                <a:solidFill>
                  <a:schemeClr val="tx1"/>
                </a:solidFill>
              </a:rPr>
              <a:t>拆除</a:t>
            </a:r>
            <a:r>
              <a:rPr lang="zh-TW" altLang="en-US" sz="2200" dirty="0">
                <a:solidFill>
                  <a:schemeClr val="tx1"/>
                </a:solidFill>
              </a:rPr>
              <a:t>清運、鄰棟交界修復</a:t>
            </a:r>
            <a:r>
              <a:rPr lang="zh-TW" altLang="en-US" sz="2200" dirty="0" smtClean="0">
                <a:solidFill>
                  <a:schemeClr val="tx1"/>
                </a:solidFill>
              </a:rPr>
              <a:t>、水電</a:t>
            </a:r>
            <a:r>
              <a:rPr lang="zh-TW" altLang="en-US" sz="2200" dirty="0">
                <a:solidFill>
                  <a:schemeClr val="tx1"/>
                </a:solidFill>
              </a:rPr>
              <a:t>消防</a:t>
            </a:r>
            <a:r>
              <a:rPr lang="zh-TW" altLang="en-US" sz="2200" dirty="0" smtClean="0">
                <a:solidFill>
                  <a:schemeClr val="tx1"/>
                </a:solidFill>
              </a:rPr>
              <a:t>、</a:t>
            </a:r>
            <a:endParaRPr lang="en-US" altLang="zh-TW" sz="2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TW" altLang="en-US" sz="2200" dirty="0" smtClean="0">
                <a:solidFill>
                  <a:schemeClr val="tx1"/>
                </a:solidFill>
              </a:rPr>
              <a:t>綠</a:t>
            </a:r>
            <a:r>
              <a:rPr lang="zh-TW" altLang="en-US" sz="2200" dirty="0">
                <a:solidFill>
                  <a:schemeClr val="tx1"/>
                </a:solidFill>
              </a:rPr>
              <a:t>美化等。</a:t>
            </a:r>
            <a:endParaRPr lang="en-US" altLang="zh-TW" sz="2200" dirty="0">
              <a:solidFill>
                <a:schemeClr val="tx1"/>
              </a:solidFill>
            </a:endParaRPr>
          </a:p>
          <a:p>
            <a:r>
              <a:rPr lang="zh-TW" altLang="en-US" sz="2200" dirty="0">
                <a:solidFill>
                  <a:schemeClr val="tx1"/>
                </a:solidFill>
              </a:rPr>
              <a:t>設計審查及監造委託技術服務約</a:t>
            </a:r>
            <a:r>
              <a:rPr lang="en-US" altLang="zh-TW" sz="2200" dirty="0">
                <a:solidFill>
                  <a:schemeClr val="tx1"/>
                </a:solidFill>
              </a:rPr>
              <a:t>85</a:t>
            </a:r>
            <a:r>
              <a:rPr lang="zh-TW" altLang="en-US" sz="2200" dirty="0">
                <a:solidFill>
                  <a:schemeClr val="tx1"/>
                </a:solidFill>
              </a:rPr>
              <a:t>萬元。</a:t>
            </a:r>
            <a:endParaRPr lang="en-US" altLang="zh-TW" sz="2200" dirty="0">
              <a:solidFill>
                <a:schemeClr val="tx1"/>
              </a:solidFill>
            </a:endParaRPr>
          </a:p>
          <a:p>
            <a:r>
              <a:rPr lang="zh-TW" altLang="en-US" sz="2200" dirty="0">
                <a:solidFill>
                  <a:schemeClr val="tx1"/>
                </a:solidFill>
              </a:rPr>
              <a:t>其它間接工程費、規費等約</a:t>
            </a:r>
            <a:r>
              <a:rPr lang="en-US" altLang="zh-TW" sz="2200" dirty="0">
                <a:solidFill>
                  <a:schemeClr val="tx1"/>
                </a:solidFill>
              </a:rPr>
              <a:t>45</a:t>
            </a:r>
            <a:r>
              <a:rPr lang="zh-TW" altLang="en-US" sz="2200" dirty="0">
                <a:solidFill>
                  <a:schemeClr val="tx1"/>
                </a:solidFill>
              </a:rPr>
              <a:t>萬元</a:t>
            </a:r>
            <a:r>
              <a:rPr lang="zh-TW" altLang="en-US" sz="2200" dirty="0" smtClean="0">
                <a:solidFill>
                  <a:schemeClr val="tx1"/>
                </a:solidFill>
              </a:rPr>
              <a:t>。</a:t>
            </a:r>
            <a:endParaRPr lang="en-US" altLang="zh-TW" sz="2200" dirty="0" smtClean="0">
              <a:solidFill>
                <a:schemeClr val="tx1"/>
              </a:solidFill>
            </a:endParaRPr>
          </a:p>
          <a:p>
            <a:endParaRPr lang="en-US" altLang="zh-TW" sz="2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TW" altLang="en-US" sz="2400" b="1" dirty="0">
                <a:solidFill>
                  <a:schemeClr val="tx1"/>
                </a:solidFill>
              </a:rPr>
              <a:t>總工程費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約新</a:t>
            </a:r>
            <a:r>
              <a:rPr lang="zh-TW" altLang="en-US" sz="2400" b="1" dirty="0">
                <a:solidFill>
                  <a:schemeClr val="tx1"/>
                </a:solidFill>
              </a:rPr>
              <a:t>臺幣</a:t>
            </a:r>
            <a:r>
              <a:rPr lang="en-US" altLang="zh-TW" sz="2400" b="1" dirty="0">
                <a:solidFill>
                  <a:schemeClr val="tx1"/>
                </a:solidFill>
              </a:rPr>
              <a:t>3,000</a:t>
            </a:r>
            <a:r>
              <a:rPr lang="zh-TW" altLang="en-US" sz="2400" b="1" dirty="0">
                <a:solidFill>
                  <a:schemeClr val="tx1"/>
                </a:solidFill>
              </a:rPr>
              <a:t>萬元</a:t>
            </a:r>
          </a:p>
        </p:txBody>
      </p:sp>
    </p:spTree>
    <p:extLst>
      <p:ext uri="{BB962C8B-B14F-4D97-AF65-F5344CB8AC3E}">
        <p14:creationId xmlns:p14="http://schemas.microsoft.com/office/powerpoint/2010/main" val="206286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工程進度</a:t>
            </a:r>
            <a:r>
              <a:rPr lang="en-US" altLang="zh-TW" dirty="0" smtClean="0"/>
              <a:t>【</a:t>
            </a:r>
            <a:r>
              <a:rPr lang="zh-TW" altLang="en-US" dirty="0" smtClean="0"/>
              <a:t>構想階段</a:t>
            </a:r>
            <a:r>
              <a:rPr lang="en-US" altLang="zh-TW" dirty="0" smtClean="0"/>
              <a:t>】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345570" y="4153070"/>
            <a:ext cx="9554118" cy="2533480"/>
          </a:xfrm>
        </p:spPr>
        <p:txBody>
          <a:bodyPr>
            <a:noAutofit/>
          </a:bodyPr>
          <a:lstStyle/>
          <a:p>
            <a:r>
              <a:rPr lang="en-US" altLang="zh-TW" sz="2200" dirty="0" smtClean="0">
                <a:solidFill>
                  <a:schemeClr val="tx1"/>
                </a:solidFill>
              </a:rPr>
              <a:t>107</a:t>
            </a:r>
            <a:r>
              <a:rPr lang="zh-TW" altLang="en-US" sz="2200" dirty="0" smtClean="0">
                <a:solidFill>
                  <a:schemeClr val="tx1"/>
                </a:solidFill>
              </a:rPr>
              <a:t>年</a:t>
            </a:r>
            <a:r>
              <a:rPr lang="en-US" altLang="zh-TW" sz="2200" dirty="0" smtClean="0">
                <a:solidFill>
                  <a:schemeClr val="tx1"/>
                </a:solidFill>
              </a:rPr>
              <a:t>12</a:t>
            </a:r>
            <a:r>
              <a:rPr lang="zh-TW" altLang="en-US" sz="2200" dirty="0" smtClean="0">
                <a:solidFill>
                  <a:schemeClr val="tx1"/>
                </a:solidFill>
              </a:rPr>
              <a:t>月中旬完成統包工程發包</a:t>
            </a:r>
            <a:endParaRPr lang="en-US" altLang="zh-TW" sz="2200" dirty="0" smtClean="0">
              <a:solidFill>
                <a:schemeClr val="tx1"/>
              </a:solidFill>
            </a:endParaRPr>
          </a:p>
          <a:p>
            <a:r>
              <a:rPr lang="en-US" altLang="zh-TW" sz="2200" dirty="0" smtClean="0">
                <a:solidFill>
                  <a:schemeClr val="tx1"/>
                </a:solidFill>
              </a:rPr>
              <a:t>108</a:t>
            </a:r>
            <a:r>
              <a:rPr lang="zh-TW" altLang="en-US" sz="2200" dirty="0" smtClean="0">
                <a:solidFill>
                  <a:schemeClr val="tx1"/>
                </a:solidFill>
              </a:rPr>
              <a:t>年</a:t>
            </a:r>
            <a:r>
              <a:rPr lang="en-US" altLang="zh-TW" sz="2200" dirty="0" smtClean="0">
                <a:solidFill>
                  <a:schemeClr val="tx1"/>
                </a:solidFill>
              </a:rPr>
              <a:t>3</a:t>
            </a:r>
            <a:r>
              <a:rPr lang="zh-TW" altLang="en-US" sz="2200" dirty="0" smtClean="0">
                <a:solidFill>
                  <a:schemeClr val="tx1"/>
                </a:solidFill>
              </a:rPr>
              <a:t>月完成設計（含審查修正），並辦理相關執照</a:t>
            </a:r>
            <a:r>
              <a:rPr lang="en-US" altLang="zh-TW" sz="2200" dirty="0" smtClean="0">
                <a:solidFill>
                  <a:schemeClr val="tx1"/>
                </a:solidFill>
              </a:rPr>
              <a:t>/</a:t>
            </a:r>
            <a:r>
              <a:rPr lang="zh-TW" altLang="en-US" sz="2200" dirty="0" smtClean="0">
                <a:solidFill>
                  <a:schemeClr val="tx1"/>
                </a:solidFill>
              </a:rPr>
              <a:t>許可申請</a:t>
            </a:r>
            <a:endParaRPr lang="en-US" altLang="zh-TW" sz="2200" dirty="0" smtClean="0">
              <a:solidFill>
                <a:schemeClr val="tx1"/>
              </a:solidFill>
            </a:endParaRPr>
          </a:p>
          <a:p>
            <a:r>
              <a:rPr lang="en-US" altLang="zh-TW" sz="2200" dirty="0" smtClean="0">
                <a:solidFill>
                  <a:schemeClr val="tx1"/>
                </a:solidFill>
              </a:rPr>
              <a:t>108</a:t>
            </a:r>
            <a:r>
              <a:rPr lang="zh-TW" altLang="en-US" sz="2200" dirty="0" smtClean="0">
                <a:solidFill>
                  <a:schemeClr val="tx1"/>
                </a:solidFill>
              </a:rPr>
              <a:t>年</a:t>
            </a:r>
            <a:r>
              <a:rPr lang="en-US" altLang="zh-TW" sz="2200" dirty="0" smtClean="0">
                <a:solidFill>
                  <a:schemeClr val="tx1"/>
                </a:solidFill>
              </a:rPr>
              <a:t>7</a:t>
            </a:r>
            <a:r>
              <a:rPr lang="zh-TW" altLang="en-US" sz="2200" dirty="0" smtClean="0">
                <a:solidFill>
                  <a:schemeClr val="tx1"/>
                </a:solidFill>
              </a:rPr>
              <a:t>月現場開始拆除</a:t>
            </a:r>
            <a:endParaRPr lang="en-US" altLang="zh-TW" sz="2200" dirty="0" smtClean="0">
              <a:solidFill>
                <a:schemeClr val="tx1"/>
              </a:solidFill>
            </a:endParaRPr>
          </a:p>
          <a:p>
            <a:r>
              <a:rPr lang="en-US" altLang="zh-TW" sz="2200" dirty="0" smtClean="0">
                <a:solidFill>
                  <a:schemeClr val="tx1"/>
                </a:solidFill>
              </a:rPr>
              <a:t>108</a:t>
            </a:r>
            <a:r>
              <a:rPr lang="zh-TW" altLang="en-US" sz="2200" dirty="0" smtClean="0">
                <a:solidFill>
                  <a:schemeClr val="tx1"/>
                </a:solidFill>
              </a:rPr>
              <a:t>年</a:t>
            </a:r>
            <a:r>
              <a:rPr lang="en-US" altLang="zh-TW" sz="2200" dirty="0" smtClean="0">
                <a:solidFill>
                  <a:schemeClr val="tx1"/>
                </a:solidFill>
              </a:rPr>
              <a:t>8</a:t>
            </a:r>
            <a:r>
              <a:rPr lang="zh-TW" altLang="en-US" sz="2200" dirty="0" smtClean="0">
                <a:solidFill>
                  <a:schemeClr val="tx1"/>
                </a:solidFill>
              </a:rPr>
              <a:t>月底拆除完成</a:t>
            </a:r>
            <a:endParaRPr lang="en-US" altLang="zh-TW" sz="2200" dirty="0" smtClean="0">
              <a:solidFill>
                <a:schemeClr val="tx1"/>
              </a:solidFill>
            </a:endParaRPr>
          </a:p>
          <a:p>
            <a:r>
              <a:rPr lang="en-US" altLang="zh-TW" sz="2200" dirty="0" smtClean="0">
                <a:solidFill>
                  <a:schemeClr val="tx1"/>
                </a:solidFill>
              </a:rPr>
              <a:t>108</a:t>
            </a:r>
            <a:r>
              <a:rPr lang="zh-TW" altLang="en-US" sz="2200" dirty="0" smtClean="0">
                <a:solidFill>
                  <a:schemeClr val="tx1"/>
                </a:solidFill>
              </a:rPr>
              <a:t>年</a:t>
            </a:r>
            <a:r>
              <a:rPr lang="en-US" altLang="zh-TW" sz="2200" dirty="0" smtClean="0">
                <a:solidFill>
                  <a:schemeClr val="tx1"/>
                </a:solidFill>
              </a:rPr>
              <a:t>11</a:t>
            </a:r>
            <a:r>
              <a:rPr lang="zh-TW" altLang="en-US" sz="2200" dirty="0" smtClean="0">
                <a:solidFill>
                  <a:schemeClr val="tx1"/>
                </a:solidFill>
              </a:rPr>
              <a:t>月底完成東西棟交界修復、水電消防及綠美化工程，全案竣工</a:t>
            </a:r>
            <a:endParaRPr lang="zh-TW" altLang="en-US" sz="2200" dirty="0">
              <a:solidFill>
                <a:schemeClr val="tx1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 flipV="1">
            <a:off x="2563387" y="802311"/>
            <a:ext cx="868651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6491418"/>
              </p:ext>
            </p:extLst>
          </p:nvPr>
        </p:nvGraphicFramePr>
        <p:xfrm>
          <a:off x="2346325" y="1444625"/>
          <a:ext cx="9553575" cy="2566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" name="工作表" r:id="rId4" imgW="25955593" imgH="6896070" progId="Excel.Sheet.8">
                  <p:embed/>
                </p:oleObj>
              </mc:Choice>
              <mc:Fallback>
                <p:oleObj name="工作表" r:id="rId4" imgW="25955593" imgH="6896070" progId="Excel.Sheet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6325" y="1444625"/>
                        <a:ext cx="9553575" cy="25669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936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本</a:t>
            </a:r>
            <a:r>
              <a:rPr lang="zh-TW" altLang="en-US" dirty="0" smtClean="0"/>
              <a:t>案後續將提請「校務</a:t>
            </a:r>
            <a:r>
              <a:rPr lang="zh-TW" altLang="en-US" dirty="0"/>
              <a:t>基金管理</a:t>
            </a:r>
            <a:r>
              <a:rPr lang="zh-TW" altLang="en-US" dirty="0" smtClean="0"/>
              <a:t>委員會」審議經費相關事宜。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67802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簡報結束，敬請指教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2129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絲縷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443</TotalTime>
  <Words>1025</Words>
  <Application>Microsoft Office PowerPoint</Application>
  <PresentationFormat>自訂</PresentationFormat>
  <Paragraphs>314</Paragraphs>
  <Slides>12</Slides>
  <Notes>1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4" baseType="lpstr">
      <vt:lpstr>絲縷</vt:lpstr>
      <vt:lpstr>工作表</vt:lpstr>
      <vt:lpstr>建工校區北中南棟、四橫棟 及東側自行車棚拆除計畫 </vt:lpstr>
      <vt:lpstr>計畫緣起</vt:lpstr>
      <vt:lpstr>建築物現況</vt:lpstr>
      <vt:lpstr>計畫內容：拆除範圍</vt:lpstr>
      <vt:lpstr>計畫內容：拆除面積</vt:lpstr>
      <vt:lpstr>計畫內容：建築物交界處修復</vt:lpstr>
      <vt:lpstr>計畫內容：水電、網路、電信及消防管線遷移佈設</vt:lpstr>
      <vt:lpstr>計畫內容：建築物周邊綠美化</vt:lpstr>
      <vt:lpstr>經費預估</vt:lpstr>
      <vt:lpstr>工程進度【構想階段】</vt:lpstr>
      <vt:lpstr>本案後續將提請「校務基金管理委員會」審議經費相關事宜。 </vt:lpstr>
      <vt:lpstr>簡報結束，敬請指教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建工校區北中南棟、四橫棟及東側簡易車棚拆除計畫</dc:title>
  <dc:creator>user</dc:creator>
  <cp:lastModifiedBy>mercy</cp:lastModifiedBy>
  <cp:revision>65</cp:revision>
  <cp:lastPrinted>2018-09-14T07:41:29Z</cp:lastPrinted>
  <dcterms:created xsi:type="dcterms:W3CDTF">2018-09-14T00:30:21Z</dcterms:created>
  <dcterms:modified xsi:type="dcterms:W3CDTF">2018-09-17T03:52:01Z</dcterms:modified>
</cp:coreProperties>
</file>