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charts/chart1.xml" ContentType="application/vnd.openxmlformats-officedocument.drawingml.chart+xml"/>
  <Override PartName="/ppt/theme/themeOverride1.xml" ContentType="application/vnd.openxmlformats-officedocument.themeOverride+xml"/>
  <Override PartName="/ppt/drawings/drawing1.xml" ContentType="application/vnd.openxmlformats-officedocument.drawingml.chartshapes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charts/chart2.xml" ContentType="application/vnd.openxmlformats-officedocument.drawingml.chart+xml"/>
  <Override PartName="/ppt/drawings/drawing2.xml" ContentType="application/vnd.openxmlformats-officedocument.drawingml.chartshapes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charts/chart3.xml" ContentType="application/vnd.openxmlformats-officedocument.drawingml.chart+xml"/>
  <Override PartName="/ppt/theme/themeOverride2.xml" ContentType="application/vnd.openxmlformats-officedocument.themeOverride+xml"/>
  <Override PartName="/ppt/drawings/drawing3.xml" ContentType="application/vnd.openxmlformats-officedocument.drawingml.chartshapes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notesSlides/notesSlide154.xml" ContentType="application/vnd.openxmlformats-officedocument.presentationml.notesSlide+xml"/>
  <Override PartName="/ppt/notesSlides/notesSlide155.xml" ContentType="application/vnd.openxmlformats-officedocument.presentationml.notesSlide+xml"/>
  <Override PartName="/ppt/notesSlides/notesSlide156.xml" ContentType="application/vnd.openxmlformats-officedocument.presentationml.notesSlide+xml"/>
  <Override PartName="/ppt/notesSlides/notesSlide157.xml" ContentType="application/vnd.openxmlformats-officedocument.presentationml.notesSlide+xml"/>
  <Override PartName="/ppt/notesSlides/notesSlide158.xml" ContentType="application/vnd.openxmlformats-officedocument.presentationml.notesSlide+xml"/>
  <Override PartName="/ppt/notesSlides/notesSlide159.xml" ContentType="application/vnd.openxmlformats-officedocument.presentationml.notesSlide+xml"/>
  <Override PartName="/ppt/notesSlides/notesSlide160.xml" ContentType="application/vnd.openxmlformats-officedocument.presentationml.notesSlide+xml"/>
  <Override PartName="/ppt/notesSlides/notesSlide161.xml" ContentType="application/vnd.openxmlformats-officedocument.presentationml.notesSlide+xml"/>
  <Override PartName="/ppt/notesSlides/notesSlide162.xml" ContentType="application/vnd.openxmlformats-officedocument.presentationml.notesSlide+xml"/>
  <Override PartName="/ppt/notesSlides/notesSlide163.xml" ContentType="application/vnd.openxmlformats-officedocument.presentationml.notesSlide+xml"/>
  <Override PartName="/ppt/notesSlides/notesSlide164.xml" ContentType="application/vnd.openxmlformats-officedocument.presentationml.notesSlide+xml"/>
  <Override PartName="/ppt/notesSlides/notesSlide16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ppt/charts/colors1.xml" ContentType="application/vnd.ms-office.chartcolorstyle+xml"/>
  <Override PartName="/ppt/charts/style1.xml" ContentType="application/vnd.ms-office.chartstyle+xml"/>
  <Override PartName="/ppt/charts/colors2.xml" ContentType="application/vnd.ms-office.chartcolorstyle+xml"/>
  <Override PartName="/ppt/charts/style2.xml" ContentType="application/vnd.ms-office.chartstyle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57" r:id="rId1"/>
  </p:sldMasterIdLst>
  <p:notesMasterIdLst>
    <p:notesMasterId r:id="rId339"/>
  </p:notesMasterIdLst>
  <p:handoutMasterIdLst>
    <p:handoutMasterId r:id="rId340"/>
  </p:handoutMasterIdLst>
  <p:sldIdLst>
    <p:sldId id="1015" r:id="rId2"/>
    <p:sldId id="1424" r:id="rId3"/>
    <p:sldId id="1185" r:id="rId4"/>
    <p:sldId id="1188" r:id="rId5"/>
    <p:sldId id="668" r:id="rId6"/>
    <p:sldId id="1123" r:id="rId7"/>
    <p:sldId id="1187" r:id="rId8"/>
    <p:sldId id="1189" r:id="rId9"/>
    <p:sldId id="1193" r:id="rId10"/>
    <p:sldId id="1194" r:id="rId11"/>
    <p:sldId id="1195" r:id="rId12"/>
    <p:sldId id="1196" r:id="rId13"/>
    <p:sldId id="1197" r:id="rId14"/>
    <p:sldId id="1198" r:id="rId15"/>
    <p:sldId id="1199" r:id="rId16"/>
    <p:sldId id="1200" r:id="rId17"/>
    <p:sldId id="1425" r:id="rId18"/>
    <p:sldId id="1426" r:id="rId19"/>
    <p:sldId id="1427" r:id="rId20"/>
    <p:sldId id="1428" r:id="rId21"/>
    <p:sldId id="1429" r:id="rId22"/>
    <p:sldId id="1430" r:id="rId23"/>
    <p:sldId id="1438" r:id="rId24"/>
    <p:sldId id="1432" r:id="rId25"/>
    <p:sldId id="1433" r:id="rId26"/>
    <p:sldId id="1434" r:id="rId27"/>
    <p:sldId id="1435" r:id="rId28"/>
    <p:sldId id="1436" r:id="rId29"/>
    <p:sldId id="1437" r:id="rId30"/>
    <p:sldId id="1190" r:id="rId31"/>
    <p:sldId id="1201" r:id="rId32"/>
    <p:sldId id="1202" r:id="rId33"/>
    <p:sldId id="1204" r:id="rId34"/>
    <p:sldId id="1205" r:id="rId35"/>
    <p:sldId id="1206" r:id="rId36"/>
    <p:sldId id="1208" r:id="rId37"/>
    <p:sldId id="1209" r:id="rId38"/>
    <p:sldId id="1210" r:id="rId39"/>
    <p:sldId id="1212" r:id="rId40"/>
    <p:sldId id="1213" r:id="rId41"/>
    <p:sldId id="1214" r:id="rId42"/>
    <p:sldId id="1215" r:id="rId43"/>
    <p:sldId id="1216" r:id="rId44"/>
    <p:sldId id="1217" r:id="rId45"/>
    <p:sldId id="1218" r:id="rId46"/>
    <p:sldId id="1219" r:id="rId47"/>
    <p:sldId id="1220" r:id="rId48"/>
    <p:sldId id="1221" r:id="rId49"/>
    <p:sldId id="1222" r:id="rId50"/>
    <p:sldId id="1223" r:id="rId51"/>
    <p:sldId id="1224" r:id="rId52"/>
    <p:sldId id="1225" r:id="rId53"/>
    <p:sldId id="1226" r:id="rId54"/>
    <p:sldId id="1227" r:id="rId55"/>
    <p:sldId id="1228" r:id="rId56"/>
    <p:sldId id="1229" r:id="rId57"/>
    <p:sldId id="1230" r:id="rId58"/>
    <p:sldId id="1231" r:id="rId59"/>
    <p:sldId id="1232" r:id="rId60"/>
    <p:sldId id="1233" r:id="rId61"/>
    <p:sldId id="1234" r:id="rId62"/>
    <p:sldId id="1235" r:id="rId63"/>
    <p:sldId id="1236" r:id="rId64"/>
    <p:sldId id="1237" r:id="rId65"/>
    <p:sldId id="1238" r:id="rId66"/>
    <p:sldId id="1239" r:id="rId67"/>
    <p:sldId id="1240" r:id="rId68"/>
    <p:sldId id="1241" r:id="rId69"/>
    <p:sldId id="1242" r:id="rId70"/>
    <p:sldId id="1243" r:id="rId71"/>
    <p:sldId id="1439" r:id="rId72"/>
    <p:sldId id="1245" r:id="rId73"/>
    <p:sldId id="1246" r:id="rId74"/>
    <p:sldId id="1247" r:id="rId75"/>
    <p:sldId id="1248" r:id="rId76"/>
    <p:sldId id="1249" r:id="rId77"/>
    <p:sldId id="1250" r:id="rId78"/>
    <p:sldId id="1251" r:id="rId79"/>
    <p:sldId id="1252" r:id="rId80"/>
    <p:sldId id="1253" r:id="rId81"/>
    <p:sldId id="1254" r:id="rId82"/>
    <p:sldId id="1255" r:id="rId83"/>
    <p:sldId id="1256" r:id="rId84"/>
    <p:sldId id="1257" r:id="rId85"/>
    <p:sldId id="1258" r:id="rId86"/>
    <p:sldId id="1259" r:id="rId87"/>
    <p:sldId id="1260" r:id="rId88"/>
    <p:sldId id="1261" r:id="rId89"/>
    <p:sldId id="1262" r:id="rId90"/>
    <p:sldId id="1263" r:id="rId91"/>
    <p:sldId id="1264" r:id="rId92"/>
    <p:sldId id="1265" r:id="rId93"/>
    <p:sldId id="1266" r:id="rId94"/>
    <p:sldId id="1267" r:id="rId95"/>
    <p:sldId id="1268" r:id="rId96"/>
    <p:sldId id="1269" r:id="rId97"/>
    <p:sldId id="1270" r:id="rId98"/>
    <p:sldId id="1271" r:id="rId99"/>
    <p:sldId id="1272" r:id="rId100"/>
    <p:sldId id="1273" r:id="rId101"/>
    <p:sldId id="1274" r:id="rId102"/>
    <p:sldId id="1275" r:id="rId103"/>
    <p:sldId id="1276" r:id="rId104"/>
    <p:sldId id="1277" r:id="rId105"/>
    <p:sldId id="1278" r:id="rId106"/>
    <p:sldId id="1279" r:id="rId107"/>
    <p:sldId id="1280" r:id="rId108"/>
    <p:sldId id="1281" r:id="rId109"/>
    <p:sldId id="1282" r:id="rId110"/>
    <p:sldId id="1283" r:id="rId111"/>
    <p:sldId id="1284" r:id="rId112"/>
    <p:sldId id="1285" r:id="rId113"/>
    <p:sldId id="1286" r:id="rId114"/>
    <p:sldId id="1287" r:id="rId115"/>
    <p:sldId id="1288" r:id="rId116"/>
    <p:sldId id="1289" r:id="rId117"/>
    <p:sldId id="1290" r:id="rId118"/>
    <p:sldId id="1291" r:id="rId119"/>
    <p:sldId id="1292" r:id="rId120"/>
    <p:sldId id="1293" r:id="rId121"/>
    <p:sldId id="1294" r:id="rId122"/>
    <p:sldId id="1295" r:id="rId123"/>
    <p:sldId id="1296" r:id="rId124"/>
    <p:sldId id="1297" r:id="rId125"/>
    <p:sldId id="1298" r:id="rId126"/>
    <p:sldId id="1299" r:id="rId127"/>
    <p:sldId id="1300" r:id="rId128"/>
    <p:sldId id="1301" r:id="rId129"/>
    <p:sldId id="1302" r:id="rId130"/>
    <p:sldId id="1303" r:id="rId131"/>
    <p:sldId id="1304" r:id="rId132"/>
    <p:sldId id="1305" r:id="rId133"/>
    <p:sldId id="1306" r:id="rId134"/>
    <p:sldId id="1307" r:id="rId135"/>
    <p:sldId id="1308" r:id="rId136"/>
    <p:sldId id="1309" r:id="rId137"/>
    <p:sldId id="1310" r:id="rId138"/>
    <p:sldId id="1311" r:id="rId139"/>
    <p:sldId id="1312" r:id="rId140"/>
    <p:sldId id="1313" r:id="rId141"/>
    <p:sldId id="1314" r:id="rId142"/>
    <p:sldId id="1315" r:id="rId143"/>
    <p:sldId id="1316" r:id="rId144"/>
    <p:sldId id="1317" r:id="rId145"/>
    <p:sldId id="1192" r:id="rId146"/>
    <p:sldId id="1027" r:id="rId147"/>
    <p:sldId id="1044" r:id="rId148"/>
    <p:sldId id="1045" r:id="rId149"/>
    <p:sldId id="1046" r:id="rId150"/>
    <p:sldId id="1047" r:id="rId151"/>
    <p:sldId id="1048" r:id="rId152"/>
    <p:sldId id="1028" r:id="rId153"/>
    <p:sldId id="1049" r:id="rId154"/>
    <p:sldId id="1050" r:id="rId155"/>
    <p:sldId id="1051" r:id="rId156"/>
    <p:sldId id="1052" r:id="rId157"/>
    <p:sldId id="1029" r:id="rId158"/>
    <p:sldId id="1053" r:id="rId159"/>
    <p:sldId id="1054" r:id="rId160"/>
    <p:sldId id="1030" r:id="rId161"/>
    <p:sldId id="1055" r:id="rId162"/>
    <p:sldId id="1056" r:id="rId163"/>
    <p:sldId id="1057" r:id="rId164"/>
    <p:sldId id="1031" r:id="rId165"/>
    <p:sldId id="1058" r:id="rId166"/>
    <p:sldId id="1059" r:id="rId167"/>
    <p:sldId id="1060" r:id="rId168"/>
    <p:sldId id="1061" r:id="rId169"/>
    <p:sldId id="1062" r:id="rId170"/>
    <p:sldId id="1032" r:id="rId171"/>
    <p:sldId id="1103" r:id="rId172"/>
    <p:sldId id="1104" r:id="rId173"/>
    <p:sldId id="1105" r:id="rId174"/>
    <p:sldId id="1106" r:id="rId175"/>
    <p:sldId id="1033" r:id="rId176"/>
    <p:sldId id="1107" r:id="rId177"/>
    <p:sldId id="1124" r:id="rId178"/>
    <p:sldId id="1125" r:id="rId179"/>
    <p:sldId id="1126" r:id="rId180"/>
    <p:sldId id="1127" r:id="rId181"/>
    <p:sldId id="1128" r:id="rId182"/>
    <p:sldId id="1129" r:id="rId183"/>
    <p:sldId id="1130" r:id="rId184"/>
    <p:sldId id="1131" r:id="rId185"/>
    <p:sldId id="1132" r:id="rId186"/>
    <p:sldId id="1133" r:id="rId187"/>
    <p:sldId id="1134" r:id="rId188"/>
    <p:sldId id="1135" r:id="rId189"/>
    <p:sldId id="1136" r:id="rId190"/>
    <p:sldId id="1137" r:id="rId191"/>
    <p:sldId id="1138" r:id="rId192"/>
    <p:sldId id="1139" r:id="rId193"/>
    <p:sldId id="1140" r:id="rId194"/>
    <p:sldId id="1141" r:id="rId195"/>
    <p:sldId id="1142" r:id="rId196"/>
    <p:sldId id="1143" r:id="rId197"/>
    <p:sldId id="1144" r:id="rId198"/>
    <p:sldId id="1145" r:id="rId199"/>
    <p:sldId id="1146" r:id="rId200"/>
    <p:sldId id="1147" r:id="rId201"/>
    <p:sldId id="1148" r:id="rId202"/>
    <p:sldId id="1149" r:id="rId203"/>
    <p:sldId id="1150" r:id="rId204"/>
    <p:sldId id="1151" r:id="rId205"/>
    <p:sldId id="1152" r:id="rId206"/>
    <p:sldId id="1153" r:id="rId207"/>
    <p:sldId id="1154" r:id="rId208"/>
    <p:sldId id="1155" r:id="rId209"/>
    <p:sldId id="1156" r:id="rId210"/>
    <p:sldId id="1157" r:id="rId211"/>
    <p:sldId id="1158" r:id="rId212"/>
    <p:sldId id="1159" r:id="rId213"/>
    <p:sldId id="1160" r:id="rId214"/>
    <p:sldId id="1161" r:id="rId215"/>
    <p:sldId id="1162" r:id="rId216"/>
    <p:sldId id="1163" r:id="rId217"/>
    <p:sldId id="1164" r:id="rId218"/>
    <p:sldId id="1165" r:id="rId219"/>
    <p:sldId id="1166" r:id="rId220"/>
    <p:sldId id="1167" r:id="rId221"/>
    <p:sldId id="1168" r:id="rId222"/>
    <p:sldId id="1169" r:id="rId223"/>
    <p:sldId id="1170" r:id="rId224"/>
    <p:sldId id="1171" r:id="rId225"/>
    <p:sldId id="1172" r:id="rId226"/>
    <p:sldId id="1173" r:id="rId227"/>
    <p:sldId id="1174" r:id="rId228"/>
    <p:sldId id="1175" r:id="rId229"/>
    <p:sldId id="1176" r:id="rId230"/>
    <p:sldId id="1177" r:id="rId231"/>
    <p:sldId id="1178" r:id="rId232"/>
    <p:sldId id="1179" r:id="rId233"/>
    <p:sldId id="1180" r:id="rId234"/>
    <p:sldId id="1181" r:id="rId235"/>
    <p:sldId id="1182" r:id="rId236"/>
    <p:sldId id="1183" r:id="rId237"/>
    <p:sldId id="1184" r:id="rId238"/>
    <p:sldId id="1191" r:id="rId239"/>
    <p:sldId id="1325" r:id="rId240"/>
    <p:sldId id="1326" r:id="rId241"/>
    <p:sldId id="1327" r:id="rId242"/>
    <p:sldId id="1328" r:id="rId243"/>
    <p:sldId id="1329" r:id="rId244"/>
    <p:sldId id="1330" r:id="rId245"/>
    <p:sldId id="1331" r:id="rId246"/>
    <p:sldId id="1332" r:id="rId247"/>
    <p:sldId id="1333" r:id="rId248"/>
    <p:sldId id="1334" r:id="rId249"/>
    <p:sldId id="1335" r:id="rId250"/>
    <p:sldId id="1336" r:id="rId251"/>
    <p:sldId id="1337" r:id="rId252"/>
    <p:sldId id="1338" r:id="rId253"/>
    <p:sldId id="1339" r:id="rId254"/>
    <p:sldId id="1340" r:id="rId255"/>
    <p:sldId id="1341" r:id="rId256"/>
    <p:sldId id="1342" r:id="rId257"/>
    <p:sldId id="1343" r:id="rId258"/>
    <p:sldId id="1344" r:id="rId259"/>
    <p:sldId id="1345" r:id="rId260"/>
    <p:sldId id="1346" r:id="rId261"/>
    <p:sldId id="1347" r:id="rId262"/>
    <p:sldId id="1348" r:id="rId263"/>
    <p:sldId id="1349" r:id="rId264"/>
    <p:sldId id="1350" r:id="rId265"/>
    <p:sldId id="1351" r:id="rId266"/>
    <p:sldId id="1352" r:id="rId267"/>
    <p:sldId id="1353" r:id="rId268"/>
    <p:sldId id="1354" r:id="rId269"/>
    <p:sldId id="1355" r:id="rId270"/>
    <p:sldId id="1356" r:id="rId271"/>
    <p:sldId id="1357" r:id="rId272"/>
    <p:sldId id="1358" r:id="rId273"/>
    <p:sldId id="1359" r:id="rId274"/>
    <p:sldId id="1360" r:id="rId275"/>
    <p:sldId id="1361" r:id="rId276"/>
    <p:sldId id="1362" r:id="rId277"/>
    <p:sldId id="1363" r:id="rId278"/>
    <p:sldId id="1364" r:id="rId279"/>
    <p:sldId id="1365" r:id="rId280"/>
    <p:sldId id="1366" r:id="rId281"/>
    <p:sldId id="1367" r:id="rId282"/>
    <p:sldId id="1368" r:id="rId283"/>
    <p:sldId id="1369" r:id="rId284"/>
    <p:sldId id="1370" r:id="rId285"/>
    <p:sldId id="1371" r:id="rId286"/>
    <p:sldId id="1372" r:id="rId287"/>
    <p:sldId id="1373" r:id="rId288"/>
    <p:sldId id="1374" r:id="rId289"/>
    <p:sldId id="1375" r:id="rId290"/>
    <p:sldId id="1376" r:id="rId291"/>
    <p:sldId id="1377" r:id="rId292"/>
    <p:sldId id="1378" r:id="rId293"/>
    <p:sldId id="1379" r:id="rId294"/>
    <p:sldId id="1380" r:id="rId295"/>
    <p:sldId id="1381" r:id="rId296"/>
    <p:sldId id="1382" r:id="rId297"/>
    <p:sldId id="1383" r:id="rId298"/>
    <p:sldId id="1384" r:id="rId299"/>
    <p:sldId id="1385" r:id="rId300"/>
    <p:sldId id="1386" r:id="rId301"/>
    <p:sldId id="1387" r:id="rId302"/>
    <p:sldId id="1388" r:id="rId303"/>
    <p:sldId id="1389" r:id="rId304"/>
    <p:sldId id="1390" r:id="rId305"/>
    <p:sldId id="1391" r:id="rId306"/>
    <p:sldId id="1392" r:id="rId307"/>
    <p:sldId id="1393" r:id="rId308"/>
    <p:sldId id="1394" r:id="rId309"/>
    <p:sldId id="1395" r:id="rId310"/>
    <p:sldId id="1396" r:id="rId311"/>
    <p:sldId id="1397" r:id="rId312"/>
    <p:sldId id="1398" r:id="rId313"/>
    <p:sldId id="1399" r:id="rId314"/>
    <p:sldId id="1400" r:id="rId315"/>
    <p:sldId id="1401" r:id="rId316"/>
    <p:sldId id="1402" r:id="rId317"/>
    <p:sldId id="1403" r:id="rId318"/>
    <p:sldId id="1404" r:id="rId319"/>
    <p:sldId id="1405" r:id="rId320"/>
    <p:sldId id="1406" r:id="rId321"/>
    <p:sldId id="1407" r:id="rId322"/>
    <p:sldId id="1408" r:id="rId323"/>
    <p:sldId id="1409" r:id="rId324"/>
    <p:sldId id="1410" r:id="rId325"/>
    <p:sldId id="1411" r:id="rId326"/>
    <p:sldId id="1412" r:id="rId327"/>
    <p:sldId id="1413" r:id="rId328"/>
    <p:sldId id="1414" r:id="rId329"/>
    <p:sldId id="1415" r:id="rId330"/>
    <p:sldId id="1416" r:id="rId331"/>
    <p:sldId id="1417" r:id="rId332"/>
    <p:sldId id="1418" r:id="rId333"/>
    <p:sldId id="1419" r:id="rId334"/>
    <p:sldId id="1420" r:id="rId335"/>
    <p:sldId id="1421" r:id="rId336"/>
    <p:sldId id="1422" r:id="rId337"/>
    <p:sldId id="1423" r:id="rId338"/>
  </p:sldIdLst>
  <p:sldSz cx="9144000" cy="6858000" type="screen4x3"/>
  <p:notesSz cx="9874250" cy="6797675"/>
  <p:defaultTextStyle>
    <a:defPPr>
      <a:defRPr lang="zh-TW"/>
    </a:defPPr>
    <a:lvl1pPr algn="l" rtl="0" eaLnBrk="0" fontAlgn="base" hangingPunct="0">
      <a:spcBef>
        <a:spcPct val="0"/>
      </a:spcBef>
      <a:spcAft>
        <a:spcPct val="0"/>
      </a:spcAft>
      <a:defRPr kumimoji="1" sz="2000" kern="1200">
        <a:solidFill>
          <a:schemeClr val="tx1"/>
        </a:solidFill>
        <a:latin typeface="Arial Narrow" pitchFamily="34" charset="0"/>
        <a:ea typeface="標楷體" pitchFamily="65" charset="-120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umimoji="1" sz="2000" kern="1200">
        <a:solidFill>
          <a:schemeClr val="tx1"/>
        </a:solidFill>
        <a:latin typeface="Arial Narrow" pitchFamily="34" charset="0"/>
        <a:ea typeface="標楷體" pitchFamily="65" charset="-120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umimoji="1" sz="2000" kern="1200">
        <a:solidFill>
          <a:schemeClr val="tx1"/>
        </a:solidFill>
        <a:latin typeface="Arial Narrow" pitchFamily="34" charset="0"/>
        <a:ea typeface="標楷體" pitchFamily="65" charset="-120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umimoji="1" sz="2000" kern="1200">
        <a:solidFill>
          <a:schemeClr val="tx1"/>
        </a:solidFill>
        <a:latin typeface="Arial Narrow" pitchFamily="34" charset="0"/>
        <a:ea typeface="標楷體" pitchFamily="65" charset="-120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umimoji="1" sz="2000" kern="1200">
        <a:solidFill>
          <a:schemeClr val="tx1"/>
        </a:solidFill>
        <a:latin typeface="Arial Narrow" pitchFamily="34" charset="0"/>
        <a:ea typeface="標楷體" pitchFamily="65" charset="-120"/>
        <a:cs typeface="+mn-cs"/>
      </a:defRPr>
    </a:lvl5pPr>
    <a:lvl6pPr marL="2286000" algn="l" defTabSz="914400" rtl="0" eaLnBrk="1" latinLnBrk="0" hangingPunct="1">
      <a:defRPr kumimoji="1" sz="2000" kern="1200">
        <a:solidFill>
          <a:schemeClr val="tx1"/>
        </a:solidFill>
        <a:latin typeface="Arial Narrow" pitchFamily="34" charset="0"/>
        <a:ea typeface="標楷體" pitchFamily="65" charset="-120"/>
        <a:cs typeface="+mn-cs"/>
      </a:defRPr>
    </a:lvl6pPr>
    <a:lvl7pPr marL="2743200" algn="l" defTabSz="914400" rtl="0" eaLnBrk="1" latinLnBrk="0" hangingPunct="1">
      <a:defRPr kumimoji="1" sz="2000" kern="1200">
        <a:solidFill>
          <a:schemeClr val="tx1"/>
        </a:solidFill>
        <a:latin typeface="Arial Narrow" pitchFamily="34" charset="0"/>
        <a:ea typeface="標楷體" pitchFamily="65" charset="-120"/>
        <a:cs typeface="+mn-cs"/>
      </a:defRPr>
    </a:lvl7pPr>
    <a:lvl8pPr marL="3200400" algn="l" defTabSz="914400" rtl="0" eaLnBrk="1" latinLnBrk="0" hangingPunct="1">
      <a:defRPr kumimoji="1" sz="2000" kern="1200">
        <a:solidFill>
          <a:schemeClr val="tx1"/>
        </a:solidFill>
        <a:latin typeface="Arial Narrow" pitchFamily="34" charset="0"/>
        <a:ea typeface="標楷體" pitchFamily="65" charset="-120"/>
        <a:cs typeface="+mn-cs"/>
      </a:defRPr>
    </a:lvl8pPr>
    <a:lvl9pPr marL="3657600" algn="l" defTabSz="914400" rtl="0" eaLnBrk="1" latinLnBrk="0" hangingPunct="1">
      <a:defRPr kumimoji="1" sz="2000" kern="1200">
        <a:solidFill>
          <a:schemeClr val="tx1"/>
        </a:solidFill>
        <a:latin typeface="Arial Narrow" pitchFamily="34" charset="0"/>
        <a:ea typeface="標楷體" pitchFamily="65" charset="-120"/>
        <a:cs typeface="+mn-cs"/>
      </a:defRPr>
    </a:lvl9pPr>
  </p:defaultTextStyle>
  <p:extLst>
    <p:ext uri="{EFAFB233-063F-42B5-8137-9DF3F51BA10A}">
      <p15:sldGuideLst xmlns:p15="http://schemas.microsoft.com/office/powerpoint/2012/main" xmlns="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 xmlns="">
        <p15:guide id="1" orient="horz" pos="2141">
          <p15:clr>
            <a:srgbClr val="A4A3A4"/>
          </p15:clr>
        </p15:guide>
        <p15:guide id="2" pos="3128">
          <p15:clr>
            <a:srgbClr val="A4A3A4"/>
          </p15:clr>
        </p15:guide>
        <p15:guide id="3" pos="311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C9FFC9"/>
    <a:srgbClr val="FF9933"/>
    <a:srgbClr val="FF6600"/>
    <a:srgbClr val="0000FF"/>
    <a:srgbClr val="0099CC"/>
    <a:srgbClr val="336699"/>
    <a:srgbClr val="6699FF"/>
    <a:srgbClr val="009900"/>
    <a:srgbClr val="0066FF"/>
    <a:srgbClr val="99663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xmlns="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等深淺樣式 2 - 輔色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0A15C55-8517-42AA-B614-E9B94910E393}" styleName="中等深淺樣式 2 - 輔色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1745" autoAdjust="0"/>
    <p:restoredTop sz="95113" autoAdjust="0"/>
  </p:normalViewPr>
  <p:slideViewPr>
    <p:cSldViewPr>
      <p:cViewPr>
        <p:scale>
          <a:sx n="117" d="100"/>
          <a:sy n="117" d="100"/>
        </p:scale>
        <p:origin x="-1656" y="-60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-10728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50" d="100"/>
        <a:sy n="150" d="100"/>
      </p:scale>
      <p:origin x="0" y="-101928"/>
    </p:cViewPr>
  </p:sorterViewPr>
  <p:notesViewPr>
    <p:cSldViewPr>
      <p:cViewPr>
        <p:scale>
          <a:sx n="75" d="100"/>
          <a:sy n="75" d="100"/>
        </p:scale>
        <p:origin x="-918" y="72"/>
      </p:cViewPr>
      <p:guideLst>
        <p:guide orient="horz" pos="2141"/>
        <p:guide pos="3128"/>
        <p:guide pos="3111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303" Type="http://schemas.openxmlformats.org/officeDocument/2006/relationships/slide" Target="slides/slide302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324" Type="http://schemas.openxmlformats.org/officeDocument/2006/relationships/slide" Target="slides/slide323.xml"/><Relationship Id="rId170" Type="http://schemas.openxmlformats.org/officeDocument/2006/relationships/slide" Target="slides/slide169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26" Type="http://schemas.openxmlformats.org/officeDocument/2006/relationships/slide" Target="slides/slide225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68" Type="http://schemas.openxmlformats.org/officeDocument/2006/relationships/slide" Target="slides/slide267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335" Type="http://schemas.openxmlformats.org/officeDocument/2006/relationships/slide" Target="slides/slide334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slide" Target="slides/slide180.xml"/><Relationship Id="rId216" Type="http://schemas.openxmlformats.org/officeDocument/2006/relationships/slide" Target="slides/slide215.xml"/><Relationship Id="rId237" Type="http://schemas.openxmlformats.org/officeDocument/2006/relationships/slide" Target="slides/slide236.xml"/><Relationship Id="rId258" Type="http://schemas.openxmlformats.org/officeDocument/2006/relationships/slide" Target="slides/slide257.xml"/><Relationship Id="rId279" Type="http://schemas.openxmlformats.org/officeDocument/2006/relationships/slide" Target="slides/slide278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325" Type="http://schemas.openxmlformats.org/officeDocument/2006/relationships/slide" Target="slides/slide324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slide" Target="slides/slide170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27" Type="http://schemas.openxmlformats.org/officeDocument/2006/relationships/slide" Target="slides/slide226.xml"/><Relationship Id="rId248" Type="http://schemas.openxmlformats.org/officeDocument/2006/relationships/slide" Target="slides/slide247.xml"/><Relationship Id="rId269" Type="http://schemas.openxmlformats.org/officeDocument/2006/relationships/slide" Target="slides/slide268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315" Type="http://schemas.openxmlformats.org/officeDocument/2006/relationships/slide" Target="slides/slide314.xml"/><Relationship Id="rId336" Type="http://schemas.openxmlformats.org/officeDocument/2006/relationships/slide" Target="slides/slide335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slide" Target="slides/slide181.xml"/><Relationship Id="rId217" Type="http://schemas.openxmlformats.org/officeDocument/2006/relationships/slide" Target="slides/slide216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326" Type="http://schemas.openxmlformats.org/officeDocument/2006/relationships/slide" Target="slides/slide325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28" Type="http://schemas.openxmlformats.org/officeDocument/2006/relationships/slide" Target="slides/slide227.xml"/><Relationship Id="rId249" Type="http://schemas.openxmlformats.org/officeDocument/2006/relationships/slide" Target="slides/slide248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281" Type="http://schemas.openxmlformats.org/officeDocument/2006/relationships/slide" Target="slides/slide280.xml"/><Relationship Id="rId316" Type="http://schemas.openxmlformats.org/officeDocument/2006/relationships/slide" Target="slides/slide315.xml"/><Relationship Id="rId337" Type="http://schemas.openxmlformats.org/officeDocument/2006/relationships/slide" Target="slides/slide336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8" Type="http://schemas.openxmlformats.org/officeDocument/2006/relationships/slide" Target="slides/slide217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71" Type="http://schemas.openxmlformats.org/officeDocument/2006/relationships/slide" Target="slides/slide270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327" Type="http://schemas.openxmlformats.org/officeDocument/2006/relationships/slide" Target="slides/slide326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29" Type="http://schemas.openxmlformats.org/officeDocument/2006/relationships/slide" Target="slides/slide228.xml"/><Relationship Id="rId240" Type="http://schemas.openxmlformats.org/officeDocument/2006/relationships/slide" Target="slides/slide239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17" Type="http://schemas.openxmlformats.org/officeDocument/2006/relationships/slide" Target="slides/slide316.xml"/><Relationship Id="rId338" Type="http://schemas.openxmlformats.org/officeDocument/2006/relationships/slide" Target="slides/slide337.xml"/><Relationship Id="rId8" Type="http://schemas.openxmlformats.org/officeDocument/2006/relationships/slide" Target="slides/slide7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219" Type="http://schemas.openxmlformats.org/officeDocument/2006/relationships/slide" Target="slides/slide218.xml"/><Relationship Id="rId230" Type="http://schemas.openxmlformats.org/officeDocument/2006/relationships/slide" Target="slides/slide229.xml"/><Relationship Id="rId251" Type="http://schemas.openxmlformats.org/officeDocument/2006/relationships/slide" Target="slides/slide250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72" Type="http://schemas.openxmlformats.org/officeDocument/2006/relationships/slide" Target="slides/slide271.xml"/><Relationship Id="rId293" Type="http://schemas.openxmlformats.org/officeDocument/2006/relationships/slide" Target="slides/slide292.xml"/><Relationship Id="rId302" Type="http://schemas.openxmlformats.org/officeDocument/2006/relationships/slide" Target="slides/slide301.xml"/><Relationship Id="rId307" Type="http://schemas.openxmlformats.org/officeDocument/2006/relationships/slide" Target="slides/slide306.xml"/><Relationship Id="rId323" Type="http://schemas.openxmlformats.org/officeDocument/2006/relationships/slide" Target="slides/slide322.xml"/><Relationship Id="rId328" Type="http://schemas.openxmlformats.org/officeDocument/2006/relationships/slide" Target="slides/slide327.xml"/><Relationship Id="rId344" Type="http://schemas.openxmlformats.org/officeDocument/2006/relationships/tableStyles" Target="tableStyle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79" Type="http://schemas.openxmlformats.org/officeDocument/2006/relationships/slide" Target="slides/slide178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0" Type="http://schemas.openxmlformats.org/officeDocument/2006/relationships/slide" Target="slides/slide219.xml"/><Relationship Id="rId225" Type="http://schemas.openxmlformats.org/officeDocument/2006/relationships/slide" Target="slides/slide224.xml"/><Relationship Id="rId241" Type="http://schemas.openxmlformats.org/officeDocument/2006/relationships/slide" Target="slides/slide240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262" Type="http://schemas.openxmlformats.org/officeDocument/2006/relationships/slide" Target="slides/slide261.xml"/><Relationship Id="rId283" Type="http://schemas.openxmlformats.org/officeDocument/2006/relationships/slide" Target="slides/slide282.xml"/><Relationship Id="rId313" Type="http://schemas.openxmlformats.org/officeDocument/2006/relationships/slide" Target="slides/slide312.xml"/><Relationship Id="rId318" Type="http://schemas.openxmlformats.org/officeDocument/2006/relationships/slide" Target="slides/slide317.xml"/><Relationship Id="rId339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slide" Target="slides/slide184.xml"/><Relationship Id="rId334" Type="http://schemas.openxmlformats.org/officeDocument/2006/relationships/slide" Target="slides/slide333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Relationship Id="rId210" Type="http://schemas.openxmlformats.org/officeDocument/2006/relationships/slide" Target="slides/slide20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273" Type="http://schemas.openxmlformats.org/officeDocument/2006/relationships/slide" Target="slides/slide272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329" Type="http://schemas.openxmlformats.org/officeDocument/2006/relationships/slide" Target="slides/slide328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340" Type="http://schemas.openxmlformats.org/officeDocument/2006/relationships/handoutMaster" Target="handoutMasters/handoutMaster1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19" Type="http://schemas.openxmlformats.org/officeDocument/2006/relationships/slide" Target="slides/slide318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330" Type="http://schemas.openxmlformats.org/officeDocument/2006/relationships/slide" Target="slides/slide329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slide" Target="slides/slide319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341" Type="http://schemas.openxmlformats.org/officeDocument/2006/relationships/presProps" Target="presProps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331" Type="http://schemas.openxmlformats.org/officeDocument/2006/relationships/slide" Target="slides/slide330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342" Type="http://schemas.openxmlformats.org/officeDocument/2006/relationships/viewProps" Target="viewProps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332" Type="http://schemas.openxmlformats.org/officeDocument/2006/relationships/slide" Target="slides/slide331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322" Type="http://schemas.openxmlformats.org/officeDocument/2006/relationships/slide" Target="slides/slide321.xml"/><Relationship Id="rId343" Type="http://schemas.openxmlformats.org/officeDocument/2006/relationships/theme" Target="theme/theme1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333" Type="http://schemas.openxmlformats.org/officeDocument/2006/relationships/slide" Target="slides/slide332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chartUserShapes" Target="../drawings/drawing1.xml"/><Relationship Id="rId2" Type="http://schemas.openxmlformats.org/officeDocument/2006/relationships/package" Target="../embeddings/Microsoft_Excel_Worksheet1.xlsx"/><Relationship Id="rId1" Type="http://schemas.openxmlformats.org/officeDocument/2006/relationships/themeOverride" Target="../theme/themeOverride1.xml"/><Relationship Id="rId5" Type="http://schemas.microsoft.com/office/2011/relationships/chartStyle" Target="style1.xml"/><Relationship Id="rId4" Type="http://schemas.microsoft.com/office/2011/relationships/chartColorStyle" Target="colors1.xml"/></Relationships>
</file>

<file path=ppt/charts/_rels/chart2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.xml"/><Relationship Id="rId1" Type="http://schemas.openxmlformats.org/officeDocument/2006/relationships/package" Target="../embeddings/Microsoft_Excel_Worksheet2.xlsx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chartUserShapes" Target="../drawings/drawing3.xml"/><Relationship Id="rId2" Type="http://schemas.openxmlformats.org/officeDocument/2006/relationships/package" Target="../embeddings/Microsoft_Excel_Worksheet3.xlsx"/><Relationship Id="rId1" Type="http://schemas.openxmlformats.org/officeDocument/2006/relationships/themeOverride" Target="../theme/themeOverride2.xml"/><Relationship Id="rId5" Type="http://schemas.microsoft.com/office/2011/relationships/chartStyle" Target="style2.xml"/><Relationship Id="rId4" Type="http://schemas.microsoft.com/office/2011/relationships/chartColorStyle" Target="colors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TW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建工校區!$B$12</c:f>
              <c:strCache>
                <c:ptCount val="1"/>
                <c:pt idx="0">
                  <c:v>105</c:v>
                </c:pt>
              </c:strCache>
            </c:strRef>
          </c:tx>
          <c:spPr>
            <a:solidFill>
              <a:schemeClr val="accent6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zh-TW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建工校區!$C$11:$E$11</c:f>
              <c:strCache>
                <c:ptCount val="3"/>
                <c:pt idx="0">
                  <c:v>上升</c:v>
                </c:pt>
                <c:pt idx="1">
                  <c:v>下滑</c:v>
                </c:pt>
                <c:pt idx="2">
                  <c:v>持平</c:v>
                </c:pt>
              </c:strCache>
            </c:strRef>
          </c:cat>
          <c:val>
            <c:numRef>
              <c:f>建工校區!$C$12:$E$12</c:f>
              <c:numCache>
                <c:formatCode>General</c:formatCode>
                <c:ptCount val="3"/>
                <c:pt idx="0">
                  <c:v>13</c:v>
                </c:pt>
                <c:pt idx="1">
                  <c:v>23</c:v>
                </c:pt>
                <c:pt idx="2">
                  <c:v>10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65A1-4317-B8F3-9E50343D63E2}"/>
            </c:ext>
          </c:extLst>
        </c:ser>
        <c:ser>
          <c:idx val="1"/>
          <c:order val="1"/>
          <c:tx>
            <c:strRef>
              <c:f>建工校區!$B$13</c:f>
              <c:strCache>
                <c:ptCount val="1"/>
                <c:pt idx="0">
                  <c:v>106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zh-TW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建工校區!$C$11:$E$11</c:f>
              <c:strCache>
                <c:ptCount val="3"/>
                <c:pt idx="0">
                  <c:v>上升</c:v>
                </c:pt>
                <c:pt idx="1">
                  <c:v>下滑</c:v>
                </c:pt>
                <c:pt idx="2">
                  <c:v>持平</c:v>
                </c:pt>
              </c:strCache>
            </c:strRef>
          </c:cat>
          <c:val>
            <c:numRef>
              <c:f>建工校區!$C$13:$E$13</c:f>
              <c:numCache>
                <c:formatCode>General</c:formatCode>
                <c:ptCount val="3"/>
                <c:pt idx="0">
                  <c:v>15</c:v>
                </c:pt>
                <c:pt idx="1">
                  <c:v>19</c:v>
                </c:pt>
                <c:pt idx="2">
                  <c:v>12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65A1-4317-B8F3-9E50343D63E2}"/>
            </c:ext>
          </c:extLst>
        </c:ser>
        <c:ser>
          <c:idx val="2"/>
          <c:order val="2"/>
          <c:tx>
            <c:strRef>
              <c:f>建工校區!$B$14</c:f>
              <c:strCache>
                <c:ptCount val="1"/>
                <c:pt idx="0">
                  <c:v>107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zh-TW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建工校區!$C$11:$E$11</c:f>
              <c:strCache>
                <c:ptCount val="3"/>
                <c:pt idx="0">
                  <c:v>上升</c:v>
                </c:pt>
                <c:pt idx="1">
                  <c:v>下滑</c:v>
                </c:pt>
                <c:pt idx="2">
                  <c:v>持平</c:v>
                </c:pt>
              </c:strCache>
            </c:strRef>
          </c:cat>
          <c:val>
            <c:numRef>
              <c:f>建工校區!$C$14:$E$14</c:f>
              <c:numCache>
                <c:formatCode>General</c:formatCode>
                <c:ptCount val="3"/>
                <c:pt idx="0">
                  <c:v>15</c:v>
                </c:pt>
                <c:pt idx="1">
                  <c:v>23</c:v>
                </c:pt>
                <c:pt idx="2">
                  <c:v>9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65A1-4317-B8F3-9E50343D63E2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77"/>
        <c:axId val="38689792"/>
        <c:axId val="38712064"/>
      </c:barChart>
      <c:catAx>
        <c:axId val="386897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zh-TW"/>
          </a:p>
        </c:txPr>
        <c:crossAx val="38712064"/>
        <c:crosses val="autoZero"/>
        <c:auto val="1"/>
        <c:lblAlgn val="ctr"/>
        <c:lblOffset val="100"/>
        <c:noMultiLvlLbl val="0"/>
      </c:catAx>
      <c:valAx>
        <c:axId val="38712064"/>
        <c:scaling>
          <c:orientation val="minMax"/>
          <c:max val="30"/>
          <c:min val="5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zh-TW"/>
          </a:p>
        </c:txPr>
        <c:crossAx val="3868979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1780562035242377"/>
          <c:y val="0.91453836342746309"/>
          <c:w val="0.33900759913669271"/>
          <c:h val="6.3824009950563407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zh-TW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zh-TW"/>
    </a:p>
  </c:txPr>
  <c:externalData r:id="rId2">
    <c:autoUpdate val="0"/>
  </c:externalData>
  <c:userShapes r:id="rId3"/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TW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9.0019680379506611E-2"/>
          <c:y val="6.0230939761085803E-2"/>
          <c:w val="0.76935149566714811"/>
          <c:h val="0.7624029077872933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工作表1!$B$1</c:f>
              <c:strCache>
                <c:ptCount val="1"/>
                <c:pt idx="0">
                  <c:v>105</c:v>
                </c:pt>
              </c:strCache>
            </c:strRef>
          </c:tx>
          <c:spPr>
            <a:solidFill>
              <a:srgbClr val="0099CC"/>
            </a:solidFill>
            <a:scene3d>
              <a:camera prst="orthographicFront"/>
              <a:lightRig rig="threePt" dir="t"/>
            </a:scene3d>
            <a:sp3d>
              <a:bevelT/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工作表1!$A$2:$A$4</c:f>
              <c:strCache>
                <c:ptCount val="3"/>
                <c:pt idx="0">
                  <c:v>上升</c:v>
                </c:pt>
                <c:pt idx="1">
                  <c:v>下滑</c:v>
                </c:pt>
                <c:pt idx="2">
                  <c:v>持平</c:v>
                </c:pt>
              </c:strCache>
            </c:strRef>
          </c:cat>
          <c:val>
            <c:numRef>
              <c:f>工作表1!$B$2:$B$4</c:f>
              <c:numCache>
                <c:formatCode>General</c:formatCode>
                <c:ptCount val="3"/>
                <c:pt idx="0">
                  <c:v>14</c:v>
                </c:pt>
                <c:pt idx="1">
                  <c:v>20</c:v>
                </c:pt>
                <c:pt idx="2">
                  <c:v>12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CAF7-4D77-B8B3-5E32F2ADAAD7}"/>
            </c:ext>
          </c:extLst>
        </c:ser>
        <c:ser>
          <c:idx val="1"/>
          <c:order val="1"/>
          <c:tx>
            <c:strRef>
              <c:f>工作表1!$C$1</c:f>
              <c:strCache>
                <c:ptCount val="1"/>
                <c:pt idx="0">
                  <c:v>106</c:v>
                </c:pt>
              </c:strCache>
            </c:strRef>
          </c:tx>
          <c:spPr>
            <a:scene3d>
              <a:camera prst="orthographicFront"/>
              <a:lightRig rig="threePt" dir="t"/>
            </a:scene3d>
            <a:sp3d>
              <a:bevelT/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工作表1!$A$2:$A$4</c:f>
              <c:strCache>
                <c:ptCount val="3"/>
                <c:pt idx="0">
                  <c:v>上升</c:v>
                </c:pt>
                <c:pt idx="1">
                  <c:v>下滑</c:v>
                </c:pt>
                <c:pt idx="2">
                  <c:v>持平</c:v>
                </c:pt>
              </c:strCache>
            </c:strRef>
          </c:cat>
          <c:val>
            <c:numRef>
              <c:f>工作表1!$C$2:$C$4</c:f>
              <c:numCache>
                <c:formatCode>General</c:formatCode>
                <c:ptCount val="3"/>
                <c:pt idx="0">
                  <c:v>24</c:v>
                </c:pt>
                <c:pt idx="1">
                  <c:v>12</c:v>
                </c:pt>
                <c:pt idx="2">
                  <c:v>10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CAF7-4D77-B8B3-5E32F2ADAAD7}"/>
            </c:ext>
          </c:extLst>
        </c:ser>
        <c:ser>
          <c:idx val="2"/>
          <c:order val="2"/>
          <c:tx>
            <c:strRef>
              <c:f>工作表1!$D$1</c:f>
              <c:strCache>
                <c:ptCount val="1"/>
                <c:pt idx="0">
                  <c:v>107</c:v>
                </c:pt>
              </c:strCache>
            </c:strRef>
          </c:tx>
          <c:spPr>
            <a:solidFill>
              <a:srgbClr val="00B050"/>
            </a:solidFill>
            <a:ln w="15875"/>
            <a:scene3d>
              <a:camera prst="orthographicFront"/>
              <a:lightRig rig="threePt" dir="t"/>
            </a:scene3d>
            <a:sp3d>
              <a:bevelT/>
            </a:sp3d>
          </c:spPr>
          <c:invertIfNegative val="0"/>
          <c:dLbls>
            <c:spPr>
              <a:noFill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工作表1!$A$2:$A$4</c:f>
              <c:strCache>
                <c:ptCount val="3"/>
                <c:pt idx="0">
                  <c:v>上升</c:v>
                </c:pt>
                <c:pt idx="1">
                  <c:v>下滑</c:v>
                </c:pt>
                <c:pt idx="2">
                  <c:v>持平</c:v>
                </c:pt>
              </c:strCache>
            </c:strRef>
          </c:cat>
          <c:val>
            <c:numRef>
              <c:f>工作表1!$D$2:$D$4</c:f>
              <c:numCache>
                <c:formatCode>General</c:formatCode>
                <c:ptCount val="3"/>
                <c:pt idx="0">
                  <c:v>14</c:v>
                </c:pt>
                <c:pt idx="1">
                  <c:v>21</c:v>
                </c:pt>
                <c:pt idx="2">
                  <c:v>9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CAF7-4D77-B8B3-5E32F2ADAAD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37875712"/>
        <c:axId val="37877248"/>
      </c:barChart>
      <c:catAx>
        <c:axId val="3787571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baseline="0">
                <a:ea typeface="微軟正黑體" panose="020B0604030504040204" pitchFamily="34" charset="-120"/>
              </a:defRPr>
            </a:pPr>
            <a:endParaRPr lang="zh-TW"/>
          </a:p>
        </c:txPr>
        <c:crossAx val="37877248"/>
        <c:crosses val="autoZero"/>
        <c:auto val="1"/>
        <c:lblAlgn val="ctr"/>
        <c:lblOffset val="100"/>
        <c:noMultiLvlLbl val="0"/>
      </c:catAx>
      <c:valAx>
        <c:axId val="37877248"/>
        <c:scaling>
          <c:orientation val="minMax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crossAx val="37875712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84784757553574719"/>
          <c:y val="0.4580731971809896"/>
          <c:w val="0.14732038905874995"/>
          <c:h val="0.33433151147457046"/>
        </c:manualLayout>
      </c:layout>
      <c:overlay val="0"/>
      <c:spPr>
        <a:noFill/>
      </c:spPr>
    </c:legend>
    <c:plotVisOnly val="1"/>
    <c:dispBlanksAs val="gap"/>
    <c:showDLblsOverMax val="0"/>
  </c:chart>
  <c:txPr>
    <a:bodyPr/>
    <a:lstStyle/>
    <a:p>
      <a:pPr>
        <a:defRPr sz="1800"/>
      </a:pPr>
      <a:endParaRPr lang="zh-TW"/>
    </a:p>
  </c:txPr>
  <c:externalData r:id="rId1">
    <c:autoUpdate val="0"/>
  </c:externalData>
  <c:userShapes r:id="rId2"/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TW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楠梓校區!$B$12</c:f>
              <c:strCache>
                <c:ptCount val="1"/>
                <c:pt idx="0">
                  <c:v>105</c:v>
                </c:pt>
              </c:strCache>
            </c:strRef>
          </c:tx>
          <c:spPr>
            <a:solidFill>
              <a:schemeClr val="accent6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zh-TW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楠梓校區!$C$11:$E$11</c:f>
              <c:strCache>
                <c:ptCount val="3"/>
                <c:pt idx="0">
                  <c:v>上升</c:v>
                </c:pt>
                <c:pt idx="1">
                  <c:v>下滑</c:v>
                </c:pt>
                <c:pt idx="2">
                  <c:v>持平</c:v>
                </c:pt>
              </c:strCache>
            </c:strRef>
          </c:cat>
          <c:val>
            <c:numRef>
              <c:f>楠梓校區!$C$12:$E$12</c:f>
              <c:numCache>
                <c:formatCode>General</c:formatCode>
                <c:ptCount val="3"/>
                <c:pt idx="0">
                  <c:v>17</c:v>
                </c:pt>
                <c:pt idx="1">
                  <c:v>14</c:v>
                </c:pt>
                <c:pt idx="2">
                  <c:v>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06BF-4B1B-A3EF-FD928C75FD9C}"/>
            </c:ext>
          </c:extLst>
        </c:ser>
        <c:ser>
          <c:idx val="1"/>
          <c:order val="1"/>
          <c:tx>
            <c:strRef>
              <c:f>楠梓校區!$B$13</c:f>
              <c:strCache>
                <c:ptCount val="1"/>
                <c:pt idx="0">
                  <c:v>106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zh-TW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楠梓校區!$C$11:$E$11</c:f>
              <c:strCache>
                <c:ptCount val="3"/>
                <c:pt idx="0">
                  <c:v>上升</c:v>
                </c:pt>
                <c:pt idx="1">
                  <c:v>下滑</c:v>
                </c:pt>
                <c:pt idx="2">
                  <c:v>持平</c:v>
                </c:pt>
              </c:strCache>
            </c:strRef>
          </c:cat>
          <c:val>
            <c:numRef>
              <c:f>楠梓校區!$C$13:$E$13</c:f>
              <c:numCache>
                <c:formatCode>General</c:formatCode>
                <c:ptCount val="3"/>
                <c:pt idx="0">
                  <c:v>8</c:v>
                </c:pt>
                <c:pt idx="1">
                  <c:v>20</c:v>
                </c:pt>
                <c:pt idx="2">
                  <c:v>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06BF-4B1B-A3EF-FD928C75FD9C}"/>
            </c:ext>
          </c:extLst>
        </c:ser>
        <c:ser>
          <c:idx val="2"/>
          <c:order val="2"/>
          <c:tx>
            <c:strRef>
              <c:f>楠梓校區!$B$14</c:f>
              <c:strCache>
                <c:ptCount val="1"/>
                <c:pt idx="0">
                  <c:v>107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zh-TW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楠梓校區!$C$11:$E$11</c:f>
              <c:strCache>
                <c:ptCount val="3"/>
                <c:pt idx="0">
                  <c:v>上升</c:v>
                </c:pt>
                <c:pt idx="1">
                  <c:v>下滑</c:v>
                </c:pt>
                <c:pt idx="2">
                  <c:v>持平</c:v>
                </c:pt>
              </c:strCache>
            </c:strRef>
          </c:cat>
          <c:val>
            <c:numRef>
              <c:f>楠梓校區!$C$14:$E$14</c:f>
              <c:numCache>
                <c:formatCode>General</c:formatCode>
                <c:ptCount val="3"/>
                <c:pt idx="0">
                  <c:v>13</c:v>
                </c:pt>
                <c:pt idx="1">
                  <c:v>18</c:v>
                </c:pt>
                <c:pt idx="2">
                  <c:v>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06BF-4B1B-A3EF-FD928C75FD9C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77"/>
        <c:axId val="129602688"/>
        <c:axId val="129604224"/>
      </c:barChart>
      <c:catAx>
        <c:axId val="12960268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zh-TW"/>
          </a:p>
        </c:txPr>
        <c:crossAx val="129604224"/>
        <c:crosses val="autoZero"/>
        <c:auto val="1"/>
        <c:lblAlgn val="ctr"/>
        <c:lblOffset val="100"/>
        <c:noMultiLvlLbl val="0"/>
      </c:catAx>
      <c:valAx>
        <c:axId val="129604224"/>
        <c:scaling>
          <c:orientation val="minMax"/>
          <c:max val="30"/>
          <c:min val="1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zh-TW"/>
          </a:p>
        </c:txPr>
        <c:crossAx val="12960268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1780562035242377"/>
          <c:y val="0.91453836342746309"/>
          <c:w val="0.33900759913669271"/>
          <c:h val="6.3824009950563407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zh-TW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zh-TW"/>
    </a:p>
  </c:txPr>
  <c:externalData r:id="rId2">
    <c:autoUpdate val="0"/>
  </c:externalData>
  <c:userShapes r:id="rId3"/>
</c:chartSpace>
</file>

<file path=ppt/charts/colors1.xml><?xml version="1.0" encoding="utf-8"?>
<cs:colorStyle xmlns:cs="http://schemas.microsoft.com/office/drawing/2012/chartStyle" xmlns:a="http://schemas.openxmlformats.org/drawingml/2006/main" meth="cycle" id="13">
  <a:schemeClr val="accent6"/>
  <a:schemeClr val="accent5"/>
  <a:schemeClr val="accent4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3">
  <a:schemeClr val="accent6"/>
  <a:schemeClr val="accent5"/>
  <a:schemeClr val="accent4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0.18899</cdr:x>
      <cdr:y>0.89555</cdr:y>
    </cdr:from>
    <cdr:to>
      <cdr:x>0.37233</cdr:x>
      <cdr:y>1</cdr:y>
    </cdr:to>
    <cdr:sp macro="" textlink="">
      <cdr:nvSpPr>
        <cdr:cNvPr id="2" name="文字方塊 1"/>
        <cdr:cNvSpPr txBox="1"/>
      </cdr:nvSpPr>
      <cdr:spPr>
        <a:xfrm xmlns:a="http://schemas.openxmlformats.org/drawingml/2006/main">
          <a:off x="911773" y="2592287"/>
          <a:ext cx="884567" cy="302351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zh-TW" altLang="en-US" sz="1200" b="1" dirty="0" smtClean="0">
              <a:latin typeface="微軟正黑體" panose="020B0604030504040204" pitchFamily="34" charset="-120"/>
              <a:ea typeface="微軟正黑體" panose="020B0604030504040204" pitchFamily="34" charset="-120"/>
            </a:rPr>
            <a:t>學年度</a:t>
          </a:r>
          <a:endParaRPr lang="zh-TW" altLang="en-US" sz="1200" b="1" dirty="0">
            <a:latin typeface="微軟正黑體" panose="020B0604030504040204" pitchFamily="34" charset="-120"/>
            <a:ea typeface="微軟正黑體" panose="020B0604030504040204" pitchFamily="34" charset="-120"/>
          </a:endParaRP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0.87567</cdr:x>
      <cdr:y>0.34783</cdr:y>
    </cdr:from>
    <cdr:to>
      <cdr:x>1</cdr:x>
      <cdr:y>0.45652</cdr:y>
    </cdr:to>
    <cdr:sp macro="" textlink="">
      <cdr:nvSpPr>
        <cdr:cNvPr id="2" name="文字方塊 1"/>
        <cdr:cNvSpPr txBox="1"/>
      </cdr:nvSpPr>
      <cdr:spPr>
        <a:xfrm xmlns:a="http://schemas.openxmlformats.org/drawingml/2006/main">
          <a:off x="4981375" y="1152128"/>
          <a:ext cx="707257" cy="36004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zh-TW" altLang="en-US" sz="1200" b="1" dirty="0" smtClean="0">
              <a:latin typeface="微軟正黑體" panose="020B0604030504040204" pitchFamily="34" charset="-120"/>
              <a:ea typeface="微軟正黑體" panose="020B0604030504040204" pitchFamily="34" charset="-120"/>
            </a:rPr>
            <a:t>學年度</a:t>
          </a:r>
          <a:endParaRPr lang="zh-TW" altLang="en-US" sz="1200" b="1" dirty="0">
            <a:latin typeface="微軟正黑體" panose="020B0604030504040204" pitchFamily="34" charset="-120"/>
            <a:ea typeface="微軟正黑體" panose="020B0604030504040204" pitchFamily="34" charset="-120"/>
          </a:endParaRPr>
        </a:p>
      </cdr:txBody>
    </cdr: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0.20789</cdr:x>
      <cdr:y>0.91292</cdr:y>
    </cdr:from>
    <cdr:to>
      <cdr:x>0.38592</cdr:x>
      <cdr:y>1</cdr:y>
    </cdr:to>
    <cdr:sp macro="" textlink="">
      <cdr:nvSpPr>
        <cdr:cNvPr id="2" name="文字方塊 1"/>
        <cdr:cNvSpPr txBox="1"/>
      </cdr:nvSpPr>
      <cdr:spPr>
        <a:xfrm xmlns:a="http://schemas.openxmlformats.org/drawingml/2006/main">
          <a:off x="1032903" y="3169947"/>
          <a:ext cx="884567" cy="302351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squar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zh-TW" altLang="en-US" sz="1200" b="1" dirty="0" smtClean="0">
              <a:latin typeface="微軟正黑體" panose="020B0604030504040204" pitchFamily="34" charset="-120"/>
              <a:ea typeface="微軟正黑體" panose="020B0604030504040204" pitchFamily="34" charset="-120"/>
            </a:rPr>
            <a:t>學年度</a:t>
          </a:r>
          <a:endParaRPr lang="zh-TW" altLang="en-US" sz="1200" b="1" dirty="0">
            <a:latin typeface="微軟正黑體" panose="020B0604030504040204" pitchFamily="34" charset="-120"/>
            <a:ea typeface="微軟正黑體" panose="020B0604030504040204" pitchFamily="34" charset="-120"/>
          </a:endParaRPr>
        </a:p>
      </cdr:txBody>
    </cdr: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2" y="3"/>
            <a:ext cx="4277822" cy="34021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773" tIns="45888" rIns="91773" bIns="45888" numCol="1" anchor="t" anchorCtr="0" compatLnSpc="1">
            <a:prstTxWarp prst="textNoShape">
              <a:avLst/>
            </a:prstTxWarp>
          </a:bodyPr>
          <a:lstStyle>
            <a:lvl1pPr defTabSz="917005" eaLnBrk="1" hangingPunct="1">
              <a:lnSpc>
                <a:spcPct val="100000"/>
              </a:lnSpc>
              <a:spcBef>
                <a:spcPct val="0"/>
              </a:spcBef>
              <a:defRPr sz="1200">
                <a:effectLst/>
                <a:latin typeface="Times New Roman" pitchFamily="18" charset="0"/>
                <a:ea typeface="新細明體" charset="-120"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13315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5596428" y="3"/>
            <a:ext cx="4277822" cy="34021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773" tIns="45888" rIns="91773" bIns="45888" numCol="1" anchor="t" anchorCtr="0" compatLnSpc="1">
            <a:prstTxWarp prst="textNoShape">
              <a:avLst/>
            </a:prstTxWarp>
          </a:bodyPr>
          <a:lstStyle>
            <a:lvl1pPr algn="r" defTabSz="917005" eaLnBrk="1" hangingPunct="1">
              <a:lnSpc>
                <a:spcPct val="100000"/>
              </a:lnSpc>
              <a:spcBef>
                <a:spcPct val="0"/>
              </a:spcBef>
              <a:defRPr sz="1200">
                <a:effectLst/>
                <a:latin typeface="Times New Roman" pitchFamily="18" charset="0"/>
                <a:ea typeface="新細明體" charset="-120"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13316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2" y="6457469"/>
            <a:ext cx="4277822" cy="340209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773" tIns="45888" rIns="91773" bIns="45888" numCol="1" anchor="b" anchorCtr="0" compatLnSpc="1">
            <a:prstTxWarp prst="textNoShape">
              <a:avLst/>
            </a:prstTxWarp>
          </a:bodyPr>
          <a:lstStyle>
            <a:lvl1pPr defTabSz="917005" eaLnBrk="1" hangingPunct="1">
              <a:lnSpc>
                <a:spcPct val="100000"/>
              </a:lnSpc>
              <a:spcBef>
                <a:spcPct val="0"/>
              </a:spcBef>
              <a:defRPr sz="1200">
                <a:effectLst/>
                <a:latin typeface="Times New Roman" pitchFamily="18" charset="0"/>
                <a:ea typeface="新細明體" charset="-120"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13317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5596428" y="6457469"/>
            <a:ext cx="4277822" cy="340209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773" tIns="45888" rIns="91773" bIns="45888" numCol="1" anchor="b" anchorCtr="0" compatLnSpc="1">
            <a:prstTxWarp prst="textNoShape">
              <a:avLst/>
            </a:prstTxWarp>
          </a:bodyPr>
          <a:lstStyle>
            <a:lvl1pPr algn="r" defTabSz="915577" eaLnBrk="1" hangingPunct="1">
              <a:defRPr sz="1200">
                <a:latin typeface="Times New Roman" pitchFamily="18" charset="0"/>
                <a:ea typeface="新細明體" charset="-120"/>
              </a:defRPr>
            </a:lvl1pPr>
          </a:lstStyle>
          <a:p>
            <a:pPr>
              <a:defRPr/>
            </a:pPr>
            <a:fld id="{73EFEE70-1BD5-40D9-A021-602E5474B440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37093864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Rectangle 1026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1" y="1"/>
            <a:ext cx="4280174" cy="319558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773" tIns="45888" rIns="91773" bIns="45888" numCol="1" anchor="t" anchorCtr="0" compatLnSpc="1">
            <a:prstTxWarp prst="textNoShape">
              <a:avLst/>
            </a:prstTxWarp>
          </a:bodyPr>
          <a:lstStyle>
            <a:lvl1pPr defTabSz="917005" eaLnBrk="1" hangingPunct="1">
              <a:lnSpc>
                <a:spcPct val="120000"/>
              </a:lnSpc>
              <a:spcBef>
                <a:spcPct val="20000"/>
              </a:spcBef>
              <a:defRPr sz="1200">
                <a:effectLst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73731" name="Rectangle 1027"/>
          <p:cNvSpPr>
            <a:spLocks noGrp="1" noChangeArrowheads="1"/>
          </p:cNvSpPr>
          <p:nvPr>
            <p:ph type="dt" idx="1"/>
          </p:nvPr>
        </p:nvSpPr>
        <p:spPr bwMode="auto">
          <a:xfrm>
            <a:off x="5601131" y="1"/>
            <a:ext cx="4282524" cy="319558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773" tIns="45888" rIns="91773" bIns="45888" numCol="1" anchor="t" anchorCtr="0" compatLnSpc="1">
            <a:prstTxWarp prst="textNoShape">
              <a:avLst/>
            </a:prstTxWarp>
          </a:bodyPr>
          <a:lstStyle>
            <a:lvl1pPr algn="r" defTabSz="917005" eaLnBrk="1" hangingPunct="1">
              <a:lnSpc>
                <a:spcPct val="120000"/>
              </a:lnSpc>
              <a:spcBef>
                <a:spcPct val="20000"/>
              </a:spcBef>
              <a:defRPr sz="1200">
                <a:effectLst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103428" name="Rectangle 1028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3243263" y="531813"/>
            <a:ext cx="3398837" cy="254952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3733" name="Rectangle 1029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1316254" y="3243410"/>
            <a:ext cx="7251147" cy="3027107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773" tIns="45888" rIns="91773" bIns="45888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TW" altLang="en-US" noProof="0" smtClean="0"/>
              <a:t>按一下以編輯母片</a:t>
            </a:r>
          </a:p>
          <a:p>
            <a:pPr lvl="1"/>
            <a:r>
              <a:rPr lang="zh-TW" altLang="en-US" noProof="0" smtClean="0"/>
              <a:t>第二層</a:t>
            </a:r>
          </a:p>
          <a:p>
            <a:pPr lvl="2"/>
            <a:r>
              <a:rPr lang="zh-TW" altLang="en-US" noProof="0" smtClean="0"/>
              <a:t>第三層</a:t>
            </a:r>
          </a:p>
          <a:p>
            <a:pPr lvl="3"/>
            <a:r>
              <a:rPr lang="zh-TW" altLang="en-US" noProof="0" smtClean="0"/>
              <a:t>第四層</a:t>
            </a:r>
          </a:p>
          <a:p>
            <a:pPr lvl="4"/>
            <a:r>
              <a:rPr lang="zh-TW" altLang="en-US" noProof="0" smtClean="0"/>
              <a:t>第五層</a:t>
            </a:r>
          </a:p>
        </p:txBody>
      </p:sp>
      <p:sp>
        <p:nvSpPr>
          <p:cNvPr id="73734" name="Rectangle 1030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1" y="6482466"/>
            <a:ext cx="4280174" cy="319558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773" tIns="45888" rIns="91773" bIns="45888" numCol="1" anchor="b" anchorCtr="0" compatLnSpc="1">
            <a:prstTxWarp prst="textNoShape">
              <a:avLst/>
            </a:prstTxWarp>
          </a:bodyPr>
          <a:lstStyle>
            <a:lvl1pPr defTabSz="917005" eaLnBrk="1" hangingPunct="1">
              <a:lnSpc>
                <a:spcPct val="120000"/>
              </a:lnSpc>
              <a:spcBef>
                <a:spcPct val="20000"/>
              </a:spcBef>
              <a:defRPr sz="1200">
                <a:effectLst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73735" name="Rectangle 1031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5601131" y="6482466"/>
            <a:ext cx="4282524" cy="319558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773" tIns="45888" rIns="91773" bIns="45888" numCol="1" anchor="b" anchorCtr="0" compatLnSpc="1">
            <a:prstTxWarp prst="textNoShape">
              <a:avLst/>
            </a:prstTxWarp>
          </a:bodyPr>
          <a:lstStyle>
            <a:lvl1pPr algn="r" defTabSz="915577" eaLnBrk="1" hangingPunct="1">
              <a:lnSpc>
                <a:spcPct val="120000"/>
              </a:lnSpc>
              <a:spcBef>
                <a:spcPct val="20000"/>
              </a:spcBef>
              <a:defRPr sz="1200"/>
            </a:lvl1pPr>
          </a:lstStyle>
          <a:p>
            <a:pPr>
              <a:defRPr/>
            </a:pPr>
            <a:fld id="{023B3F93-43AC-407E-9F79-5217863B5E20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135009043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新細明體" pitchFamily="18" charset="-120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5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6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8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9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0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1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2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7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8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9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9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1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3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4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5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6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7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8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6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7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0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3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9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0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2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4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5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8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9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2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3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5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3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4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5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7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8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2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3.xml"/><Relationship Id="rId1" Type="http://schemas.openxmlformats.org/officeDocument/2006/relationships/notesMaster" Target="../notesMasters/notesMaster1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4.xml"/><Relationship Id="rId1" Type="http://schemas.openxmlformats.org/officeDocument/2006/relationships/notesMaster" Target="../notesMasters/notesMaster1.xml"/></Relationships>
</file>

<file path=ppt/notesSlides/_rels/notesSlide1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5.xml"/><Relationship Id="rId1" Type="http://schemas.openxmlformats.org/officeDocument/2006/relationships/notesMaster" Target="../notesMasters/notesMaster1.xml"/></Relationships>
</file>

<file path=ppt/notesSlides/_rels/notesSlide1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7.xml"/><Relationship Id="rId1" Type="http://schemas.openxmlformats.org/officeDocument/2006/relationships/notesMaster" Target="../notesMasters/notesMaster1.xml"/></Relationships>
</file>

<file path=ppt/notesSlides/_rels/notesSlide1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9.xml"/><Relationship Id="rId1" Type="http://schemas.openxmlformats.org/officeDocument/2006/relationships/notesMaster" Target="../notesMasters/notesMaster1.xml"/></Relationships>
</file>

<file path=ppt/notesSlides/_rels/notesSlide1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1.xml"/><Relationship Id="rId1" Type="http://schemas.openxmlformats.org/officeDocument/2006/relationships/notesMaster" Target="../notesMasters/notesMaster1.xml"/></Relationships>
</file>

<file path=ppt/notesSlides/_rels/notesSlide1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2.xml"/><Relationship Id="rId1" Type="http://schemas.openxmlformats.org/officeDocument/2006/relationships/notesMaster" Target="../notesMasters/notesMaster1.xml"/></Relationships>
</file>

<file path=ppt/notesSlides/_rels/notesSlide1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3.xml"/><Relationship Id="rId1" Type="http://schemas.openxmlformats.org/officeDocument/2006/relationships/notesMaster" Target="../notesMasters/notesMaster1.xml"/></Relationships>
</file>

<file path=ppt/notesSlides/_rels/notesSlide1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5.xml"/><Relationship Id="rId1" Type="http://schemas.openxmlformats.org/officeDocument/2006/relationships/notesMaster" Target="../notesMasters/notesMaster1.xml"/></Relationships>
</file>

<file path=ppt/notesSlides/_rels/notesSlide1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6.xml"/><Relationship Id="rId1" Type="http://schemas.openxmlformats.org/officeDocument/2006/relationships/notesMaster" Target="../notesMasters/notesMaster1.xml"/></Relationships>
</file>

<file path=ppt/notesSlides/_rels/notesSlide1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7.xml"/><Relationship Id="rId1" Type="http://schemas.openxmlformats.org/officeDocument/2006/relationships/notesMaster" Target="../notesMasters/notesMaster1.xml"/></Relationships>
</file>

<file path=ppt/notesSlides/_rels/notesSlide1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8.xml"/><Relationship Id="rId1" Type="http://schemas.openxmlformats.org/officeDocument/2006/relationships/notesMaster" Target="../notesMasters/notesMaster1.xml"/></Relationships>
</file>

<file path=ppt/notesSlides/_rels/notesSlide1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4.xml"/><Relationship Id="rId1" Type="http://schemas.openxmlformats.org/officeDocument/2006/relationships/notesMaster" Target="../notesMasters/notesMaster1.xml"/></Relationships>
</file>

<file path=ppt/notesSlides/_rels/notesSlide1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8.xml"/><Relationship Id="rId1" Type="http://schemas.openxmlformats.org/officeDocument/2006/relationships/notesMaster" Target="../notesMasters/notesMaster1.xml"/></Relationships>
</file>

<file path=ppt/notesSlides/_rels/notesSlide1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0.xml"/><Relationship Id="rId1" Type="http://schemas.openxmlformats.org/officeDocument/2006/relationships/notesMaster" Target="../notesMasters/notesMaster1.xml"/></Relationships>
</file>

<file path=ppt/notesSlides/_rels/notesSlide1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1.xml"/><Relationship Id="rId1" Type="http://schemas.openxmlformats.org/officeDocument/2006/relationships/notesMaster" Target="../notesMasters/notesMaster1.xml"/></Relationships>
</file>

<file path=ppt/notesSlides/_rels/notesSlide1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2.xml"/><Relationship Id="rId1" Type="http://schemas.openxmlformats.org/officeDocument/2006/relationships/notesMaster" Target="../notesMasters/notesMaster1.xml"/></Relationships>
</file>

<file path=ppt/notesSlides/_rels/notesSlide1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3.xml"/><Relationship Id="rId1" Type="http://schemas.openxmlformats.org/officeDocument/2006/relationships/notesMaster" Target="../notesMasters/notesMaster1.xml"/></Relationships>
</file>

<file path=ppt/notesSlides/_rels/notesSlide1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4.xml"/><Relationship Id="rId1" Type="http://schemas.openxmlformats.org/officeDocument/2006/relationships/notesMaster" Target="../notesMasters/notesMaster1.xml"/></Relationships>
</file>

<file path=ppt/notesSlides/_rels/notesSlide1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6.xml"/><Relationship Id="rId1" Type="http://schemas.openxmlformats.org/officeDocument/2006/relationships/notesMaster" Target="../notesMasters/notesMaster1.xml"/></Relationships>
</file>

<file path=ppt/notesSlides/_rels/notesSlide1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9.xml"/><Relationship Id="rId1" Type="http://schemas.openxmlformats.org/officeDocument/2006/relationships/notesMaster" Target="../notesMasters/notesMaster1.xml"/></Relationships>
</file>

<file path=ppt/notesSlides/_rels/notesSlide1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3.xml"/><Relationship Id="rId1" Type="http://schemas.openxmlformats.org/officeDocument/2006/relationships/notesMaster" Target="../notesMasters/notesMaster1.xml"/></Relationships>
</file>

<file path=ppt/notesSlides/_rels/notesSlide1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4.xml"/><Relationship Id="rId1" Type="http://schemas.openxmlformats.org/officeDocument/2006/relationships/notesMaster" Target="../notesMasters/notesMaster1.xml"/></Relationships>
</file>

<file path=ppt/notesSlides/_rels/notesSlide1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5.xml"/><Relationship Id="rId1" Type="http://schemas.openxmlformats.org/officeDocument/2006/relationships/notesMaster" Target="../notesMasters/notesMaster1.xml"/></Relationships>
</file>

<file path=ppt/notesSlides/_rels/notesSlide1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0.xml"/><Relationship Id="rId1" Type="http://schemas.openxmlformats.org/officeDocument/2006/relationships/notesMaster" Target="../notesMasters/notesMaster1.xml"/></Relationships>
</file>

<file path=ppt/notesSlides/_rels/notesSlide1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1.xml"/><Relationship Id="rId1" Type="http://schemas.openxmlformats.org/officeDocument/2006/relationships/notesMaster" Target="../notesMasters/notesMaster1.xml"/></Relationships>
</file>

<file path=ppt/notesSlides/_rels/notesSlide1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2.xml"/><Relationship Id="rId1" Type="http://schemas.openxmlformats.org/officeDocument/2006/relationships/notesMaster" Target="../notesMasters/notesMaster1.xml"/></Relationships>
</file>

<file path=ppt/notesSlides/_rels/notesSlide1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3.xml"/><Relationship Id="rId1" Type="http://schemas.openxmlformats.org/officeDocument/2006/relationships/notesMaster" Target="../notesMasters/notesMaster1.xml"/></Relationships>
</file>

<file path=ppt/notesSlides/_rels/notesSlide1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5.xml"/><Relationship Id="rId1" Type="http://schemas.openxmlformats.org/officeDocument/2006/relationships/notesMaster" Target="../notesMasters/notesMaster1.xml"/></Relationships>
</file>

<file path=ppt/notesSlides/_rels/notesSlide1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7.xml"/><Relationship Id="rId1" Type="http://schemas.openxmlformats.org/officeDocument/2006/relationships/notesMaster" Target="../notesMasters/notesMaster1.xml"/></Relationships>
</file>

<file path=ppt/notesSlides/_rels/notesSlide1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5.xml"/><Relationship Id="rId1" Type="http://schemas.openxmlformats.org/officeDocument/2006/relationships/notesMaster" Target="../notesMasters/notesMaster1.xml"/></Relationships>
</file>

<file path=ppt/notesSlides/_rels/notesSlide1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6.xml"/><Relationship Id="rId1" Type="http://schemas.openxmlformats.org/officeDocument/2006/relationships/notesMaster" Target="../notesMasters/notesMaster1.xml"/></Relationships>
</file>

<file path=ppt/notesSlides/_rels/notesSlide1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投影片圖像版面配置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3315" name="備忘稿版面配置區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zh-TW" altLang="en-US" smtClean="0"/>
          </a:p>
        </p:txBody>
      </p:sp>
      <p:sp>
        <p:nvSpPr>
          <p:cNvPr id="13316" name="投影片編號版面配置區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 defTabSz="89943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1pPr>
            <a:lvl2pPr marL="733334" indent="-282051" defTabSz="89943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2pPr>
            <a:lvl3pPr marL="1128206" indent="-225641" defTabSz="89943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3pPr>
            <a:lvl4pPr marL="1579487" indent="-225641" defTabSz="89943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4pPr>
            <a:lvl5pPr marL="2030769" indent="-225641" defTabSz="89943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5pPr>
            <a:lvl6pPr marL="2482051" indent="-225641" defTabSz="89943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6pPr>
            <a:lvl7pPr marL="2933333" indent="-225641" defTabSz="89943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7pPr>
            <a:lvl8pPr marL="3384616" indent="-225641" defTabSz="89943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8pPr>
            <a:lvl9pPr marL="3835897" indent="-225641" defTabSz="89943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fld id="{E0FDFA6A-43ED-4FFC-8437-4813E50747E5}" type="slidenum">
              <a:rPr lang="zh-TW" altLang="en-US" smtClean="0">
                <a:latin typeface="Arial" charset="0"/>
                <a:ea typeface="標楷體" pitchFamily="65" charset="-120"/>
              </a:rPr>
              <a:pPr eaLnBrk="1" hangingPunct="1">
                <a:spcBef>
                  <a:spcPct val="0"/>
                </a:spcBef>
              </a:pPr>
              <a:t>1</a:t>
            </a:fld>
            <a:endParaRPr lang="zh-TW" altLang="en-US" smtClean="0">
              <a:latin typeface="Arial" charset="0"/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3950099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8568" indent="-287911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51643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12301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72958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33616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94272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54930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915588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8E34D194-1D4F-4D3A-8633-23B9913F40CE}" type="slidenum">
              <a:rPr lang="en-US" altLang="zh-TW" sz="1200"/>
              <a:pPr/>
              <a:t>2</a:t>
            </a:fld>
            <a:endParaRPr lang="en-US" altLang="zh-TW" sz="1200"/>
          </a:p>
        </p:txBody>
      </p:sp>
      <p:sp>
        <p:nvSpPr>
          <p:cNvPr id="104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4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32170986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2"/>
          <p:cNvSpPr>
            <a:spLocks noGrp="1" noRot="1" noChangeAspect="1" noTextEdit="1"/>
          </p:cNvSpPr>
          <p:nvPr>
            <p:ph type="sldImg"/>
          </p:nvPr>
        </p:nvSpPr>
        <p:spPr>
          <a:xfrm>
            <a:off x="3241675" y="511175"/>
            <a:ext cx="3395663" cy="2547938"/>
          </a:xfrm>
          <a:ln/>
        </p:spPr>
      </p:sp>
      <p:sp>
        <p:nvSpPr>
          <p:cNvPr id="106499" name="Rectangle 3"/>
          <p:cNvSpPr>
            <a:spLocks noGrp="1"/>
          </p:cNvSpPr>
          <p:nvPr>
            <p:ph type="body" idx="1"/>
          </p:nvPr>
        </p:nvSpPr>
        <p:spPr>
          <a:xfrm>
            <a:off x="987192" y="3230365"/>
            <a:ext cx="7899869" cy="3057541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92060112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投影片圖像版面配置區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05475" name="備忘稿版面配置區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zh-TW" altLang="en-US" dirty="0" smtClean="0">
                <a:ea typeface="新細明體" charset="-120"/>
              </a:rPr>
              <a:t>外語群</a:t>
            </a:r>
            <a:r>
              <a:rPr lang="en-US" altLang="zh-TW" dirty="0" smtClean="0">
                <a:ea typeface="新細明體" charset="-120"/>
              </a:rPr>
              <a:t>:50%</a:t>
            </a:r>
            <a:r>
              <a:rPr lang="zh-TW" altLang="en-US" dirty="0" smtClean="0">
                <a:ea typeface="新細明體" charset="-120"/>
              </a:rPr>
              <a:t>類組上升</a:t>
            </a:r>
            <a:r>
              <a:rPr lang="en-US" altLang="zh-TW" dirty="0" smtClean="0">
                <a:ea typeface="新細明體" charset="-120"/>
                <a:sym typeface="Wingdings" pitchFamily="2" charset="2"/>
              </a:rPr>
              <a:t></a:t>
            </a:r>
            <a:r>
              <a:rPr lang="zh-TW" altLang="en-US" dirty="0" smtClean="0">
                <a:ea typeface="新細明體" charset="-120"/>
                <a:sym typeface="Wingdings" pitchFamily="2" charset="2"/>
              </a:rPr>
              <a:t> 本類組，上升的有</a:t>
            </a:r>
            <a:r>
              <a:rPr lang="en-US" altLang="zh-TW" dirty="0" smtClean="0">
                <a:ea typeface="新細明體" charset="-120"/>
                <a:sym typeface="Wingdings" pitchFamily="2" charset="2"/>
              </a:rPr>
              <a:t>5</a:t>
            </a:r>
            <a:r>
              <a:rPr lang="zh-TW" altLang="en-US" dirty="0" smtClean="0">
                <a:ea typeface="新細明體" charset="-120"/>
                <a:sym typeface="Wingdings" pitchFamily="2" charset="2"/>
              </a:rPr>
              <a:t>個類組，下降的有</a:t>
            </a:r>
            <a:r>
              <a:rPr lang="en-US" altLang="zh-TW" dirty="0" smtClean="0">
                <a:ea typeface="新細明體" charset="-120"/>
                <a:sym typeface="Wingdings" pitchFamily="2" charset="2"/>
              </a:rPr>
              <a:t>5</a:t>
            </a:r>
            <a:r>
              <a:rPr lang="zh-TW" altLang="en-US" dirty="0" smtClean="0">
                <a:ea typeface="新細明體" charset="-120"/>
                <a:sym typeface="Wingdings" pitchFamily="2" charset="2"/>
              </a:rPr>
              <a:t>個類組，所以是</a:t>
            </a:r>
            <a:r>
              <a:rPr lang="en-US" altLang="zh-TW" dirty="0" smtClean="0">
                <a:ea typeface="新細明體" charset="-120"/>
                <a:sym typeface="Wingdings" pitchFamily="2" charset="2"/>
              </a:rPr>
              <a:t>50%</a:t>
            </a:r>
            <a:r>
              <a:rPr lang="zh-TW" altLang="en-US" dirty="0" smtClean="0">
                <a:ea typeface="新細明體" charset="-120"/>
                <a:sym typeface="Wingdings" pitchFamily="2" charset="2"/>
              </a:rPr>
              <a:t>類組上升</a:t>
            </a:r>
            <a:endParaRPr lang="zh-TW" altLang="en-US" dirty="0" smtClean="0">
              <a:ea typeface="新細明體" charset="-120"/>
            </a:endParaRPr>
          </a:p>
        </p:txBody>
      </p:sp>
      <p:sp>
        <p:nvSpPr>
          <p:cNvPr id="105476" name="投影片編號版面配置區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557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99" indent="-286615" defTabSz="91557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61" indent="-229292" defTabSz="91557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5046" indent="-229292" defTabSz="91557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630" indent="-229292" defTabSz="91557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215" indent="-229292" defTabSz="91557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798" indent="-229292" defTabSz="91557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383" indent="-229292" defTabSz="91557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968" indent="-229292" defTabSz="91557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60F10994-AAD3-4406-866E-AE129A724CD1}" type="slidenum">
              <a:rPr lang="en-US" altLang="zh-TW" sz="1200"/>
              <a:pPr/>
              <a:t>4</a:t>
            </a:fld>
            <a:endParaRPr lang="en-US" altLang="zh-TW" sz="1200"/>
          </a:p>
        </p:txBody>
      </p:sp>
    </p:spTree>
    <p:extLst>
      <p:ext uri="{BB962C8B-B14F-4D97-AF65-F5344CB8AC3E}">
        <p14:creationId xmlns:p14="http://schemas.microsoft.com/office/powerpoint/2010/main" val="91779203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2"/>
          <p:cNvSpPr>
            <a:spLocks noGrp="1" noRot="1" noChangeAspect="1" noTextEdit="1"/>
          </p:cNvSpPr>
          <p:nvPr>
            <p:ph type="sldImg"/>
          </p:nvPr>
        </p:nvSpPr>
        <p:spPr>
          <a:xfrm>
            <a:off x="3241675" y="511175"/>
            <a:ext cx="3395663" cy="2547938"/>
          </a:xfrm>
          <a:ln/>
        </p:spPr>
      </p:sp>
      <p:sp>
        <p:nvSpPr>
          <p:cNvPr id="106499" name="Rectangle 3"/>
          <p:cNvSpPr>
            <a:spLocks noGrp="1"/>
          </p:cNvSpPr>
          <p:nvPr>
            <p:ph type="body" idx="1"/>
          </p:nvPr>
        </p:nvSpPr>
        <p:spPr>
          <a:xfrm>
            <a:off x="987192" y="3230365"/>
            <a:ext cx="7899869" cy="3057541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409628202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投影片圖像版面配置區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05475" name="備忘稿版面配置區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zh-TW" altLang="en-US" dirty="0" smtClean="0">
                <a:ea typeface="新細明體" charset="-120"/>
              </a:rPr>
              <a:t>外語群</a:t>
            </a:r>
            <a:r>
              <a:rPr lang="en-US" altLang="zh-TW" dirty="0" smtClean="0">
                <a:ea typeface="新細明體" charset="-120"/>
              </a:rPr>
              <a:t>:50%</a:t>
            </a:r>
            <a:r>
              <a:rPr lang="zh-TW" altLang="en-US" dirty="0" smtClean="0">
                <a:ea typeface="新細明體" charset="-120"/>
              </a:rPr>
              <a:t>類組上升</a:t>
            </a:r>
            <a:r>
              <a:rPr lang="en-US" altLang="zh-TW" dirty="0" smtClean="0">
                <a:ea typeface="新細明體" charset="-120"/>
                <a:sym typeface="Wingdings" pitchFamily="2" charset="2"/>
              </a:rPr>
              <a:t></a:t>
            </a:r>
            <a:r>
              <a:rPr lang="zh-TW" altLang="en-US" dirty="0" smtClean="0">
                <a:ea typeface="新細明體" charset="-120"/>
                <a:sym typeface="Wingdings" pitchFamily="2" charset="2"/>
              </a:rPr>
              <a:t> 本類組，上升的有</a:t>
            </a:r>
            <a:r>
              <a:rPr lang="en-US" altLang="zh-TW" dirty="0" smtClean="0">
                <a:ea typeface="新細明體" charset="-120"/>
                <a:sym typeface="Wingdings" pitchFamily="2" charset="2"/>
              </a:rPr>
              <a:t>5</a:t>
            </a:r>
            <a:r>
              <a:rPr lang="zh-TW" altLang="en-US" dirty="0" smtClean="0">
                <a:ea typeface="新細明體" charset="-120"/>
                <a:sym typeface="Wingdings" pitchFamily="2" charset="2"/>
              </a:rPr>
              <a:t>個類組，下降的有</a:t>
            </a:r>
            <a:r>
              <a:rPr lang="en-US" altLang="zh-TW" dirty="0" smtClean="0">
                <a:ea typeface="新細明體" charset="-120"/>
                <a:sym typeface="Wingdings" pitchFamily="2" charset="2"/>
              </a:rPr>
              <a:t>5</a:t>
            </a:r>
            <a:r>
              <a:rPr lang="zh-TW" altLang="en-US" dirty="0" smtClean="0">
                <a:ea typeface="新細明體" charset="-120"/>
                <a:sym typeface="Wingdings" pitchFamily="2" charset="2"/>
              </a:rPr>
              <a:t>個類組，所以是</a:t>
            </a:r>
            <a:r>
              <a:rPr lang="en-US" altLang="zh-TW" dirty="0" smtClean="0">
                <a:ea typeface="新細明體" charset="-120"/>
                <a:sym typeface="Wingdings" pitchFamily="2" charset="2"/>
              </a:rPr>
              <a:t>50%</a:t>
            </a:r>
            <a:r>
              <a:rPr lang="zh-TW" altLang="en-US" dirty="0" smtClean="0">
                <a:ea typeface="新細明體" charset="-120"/>
                <a:sym typeface="Wingdings" pitchFamily="2" charset="2"/>
              </a:rPr>
              <a:t>類組上升</a:t>
            </a:r>
            <a:endParaRPr lang="zh-TW" altLang="en-US" dirty="0" smtClean="0">
              <a:ea typeface="新細明體" charset="-120"/>
            </a:endParaRPr>
          </a:p>
        </p:txBody>
      </p:sp>
      <p:sp>
        <p:nvSpPr>
          <p:cNvPr id="105476" name="投影片編號版面配置區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557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99" indent="-286615" defTabSz="91557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61" indent="-229292" defTabSz="91557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5046" indent="-229292" defTabSz="91557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630" indent="-229292" defTabSz="91557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215" indent="-229292" defTabSz="91557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798" indent="-229292" defTabSz="91557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383" indent="-229292" defTabSz="91557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968" indent="-229292" defTabSz="91557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60F10994-AAD3-4406-866E-AE129A724CD1}" type="slidenum">
              <a:rPr lang="en-US" altLang="zh-TW" sz="1200"/>
              <a:pPr/>
              <a:t>6</a:t>
            </a:fld>
            <a:endParaRPr lang="en-US" altLang="zh-TW" sz="1200"/>
          </a:p>
        </p:txBody>
      </p:sp>
    </p:spTree>
    <p:extLst>
      <p:ext uri="{BB962C8B-B14F-4D97-AF65-F5344CB8AC3E}">
        <p14:creationId xmlns:p14="http://schemas.microsoft.com/office/powerpoint/2010/main" val="152481606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2"/>
          <p:cNvSpPr>
            <a:spLocks noGrp="1" noRot="1" noChangeAspect="1" noTextEdit="1"/>
          </p:cNvSpPr>
          <p:nvPr>
            <p:ph type="sldImg"/>
          </p:nvPr>
        </p:nvSpPr>
        <p:spPr>
          <a:xfrm>
            <a:off x="3241675" y="511175"/>
            <a:ext cx="3395663" cy="2547938"/>
          </a:xfrm>
          <a:ln/>
        </p:spPr>
      </p:sp>
      <p:sp>
        <p:nvSpPr>
          <p:cNvPr id="106499" name="Rectangle 3"/>
          <p:cNvSpPr>
            <a:spLocks noGrp="1"/>
          </p:cNvSpPr>
          <p:nvPr>
            <p:ph type="body" idx="1"/>
          </p:nvPr>
        </p:nvSpPr>
        <p:spPr>
          <a:xfrm>
            <a:off x="987192" y="3230365"/>
            <a:ext cx="7899869" cy="3057541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402216924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投影片圖像版面配置區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05475" name="備忘稿版面配置區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zh-TW" altLang="en-US" dirty="0" smtClean="0">
                <a:ea typeface="新細明體" charset="-120"/>
              </a:rPr>
              <a:t>外語群</a:t>
            </a:r>
            <a:r>
              <a:rPr lang="en-US" altLang="zh-TW" dirty="0" smtClean="0">
                <a:ea typeface="新細明體" charset="-120"/>
              </a:rPr>
              <a:t>:50%</a:t>
            </a:r>
            <a:r>
              <a:rPr lang="zh-TW" altLang="en-US" dirty="0" smtClean="0">
                <a:ea typeface="新細明體" charset="-120"/>
              </a:rPr>
              <a:t>類組上升</a:t>
            </a:r>
            <a:r>
              <a:rPr lang="en-US" altLang="zh-TW" dirty="0" smtClean="0">
                <a:ea typeface="新細明體" charset="-120"/>
                <a:sym typeface="Wingdings" pitchFamily="2" charset="2"/>
              </a:rPr>
              <a:t></a:t>
            </a:r>
            <a:r>
              <a:rPr lang="zh-TW" altLang="en-US" dirty="0" smtClean="0">
                <a:ea typeface="新細明體" charset="-120"/>
                <a:sym typeface="Wingdings" pitchFamily="2" charset="2"/>
              </a:rPr>
              <a:t> 本類組，上升的有</a:t>
            </a:r>
            <a:r>
              <a:rPr lang="en-US" altLang="zh-TW" dirty="0" smtClean="0">
                <a:ea typeface="新細明體" charset="-120"/>
                <a:sym typeface="Wingdings" pitchFamily="2" charset="2"/>
              </a:rPr>
              <a:t>5</a:t>
            </a:r>
            <a:r>
              <a:rPr lang="zh-TW" altLang="en-US" dirty="0" smtClean="0">
                <a:ea typeface="新細明體" charset="-120"/>
                <a:sym typeface="Wingdings" pitchFamily="2" charset="2"/>
              </a:rPr>
              <a:t>個類組，下降的有</a:t>
            </a:r>
            <a:r>
              <a:rPr lang="en-US" altLang="zh-TW" dirty="0" smtClean="0">
                <a:ea typeface="新細明體" charset="-120"/>
                <a:sym typeface="Wingdings" pitchFamily="2" charset="2"/>
              </a:rPr>
              <a:t>5</a:t>
            </a:r>
            <a:r>
              <a:rPr lang="zh-TW" altLang="en-US" dirty="0" smtClean="0">
                <a:ea typeface="新細明體" charset="-120"/>
                <a:sym typeface="Wingdings" pitchFamily="2" charset="2"/>
              </a:rPr>
              <a:t>個類組，所以是</a:t>
            </a:r>
            <a:r>
              <a:rPr lang="en-US" altLang="zh-TW" dirty="0" smtClean="0">
                <a:ea typeface="新細明體" charset="-120"/>
                <a:sym typeface="Wingdings" pitchFamily="2" charset="2"/>
              </a:rPr>
              <a:t>50%</a:t>
            </a:r>
            <a:r>
              <a:rPr lang="zh-TW" altLang="en-US" dirty="0" smtClean="0">
                <a:ea typeface="新細明體" charset="-120"/>
                <a:sym typeface="Wingdings" pitchFamily="2" charset="2"/>
              </a:rPr>
              <a:t>類組上升</a:t>
            </a:r>
            <a:endParaRPr lang="zh-TW" altLang="en-US" dirty="0" smtClean="0">
              <a:ea typeface="新細明體" charset="-120"/>
            </a:endParaRPr>
          </a:p>
        </p:txBody>
      </p:sp>
      <p:sp>
        <p:nvSpPr>
          <p:cNvPr id="105476" name="投影片編號版面配置區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557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99" indent="-286615" defTabSz="91557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61" indent="-229292" defTabSz="91557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5046" indent="-229292" defTabSz="91557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630" indent="-229292" defTabSz="91557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215" indent="-229292" defTabSz="91557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798" indent="-229292" defTabSz="91557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383" indent="-229292" defTabSz="91557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968" indent="-229292" defTabSz="91557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60F10994-AAD3-4406-866E-AE129A724CD1}" type="slidenum">
              <a:rPr lang="en-US" altLang="zh-TW" sz="1200"/>
              <a:pPr/>
              <a:t>8</a:t>
            </a:fld>
            <a:endParaRPr lang="en-US" altLang="zh-TW" sz="1200"/>
          </a:p>
        </p:txBody>
      </p:sp>
    </p:spTree>
    <p:extLst>
      <p:ext uri="{BB962C8B-B14F-4D97-AF65-F5344CB8AC3E}">
        <p14:creationId xmlns:p14="http://schemas.microsoft.com/office/powerpoint/2010/main" val="140600600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8568" indent="-287911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51643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12301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72958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33616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94272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54930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915588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F9CA35CE-7C7E-4944-A035-F8D7B814DE36}" type="slidenum">
              <a:rPr lang="en-US" altLang="zh-TW" sz="1200"/>
              <a:pPr/>
              <a:t>9</a:t>
            </a:fld>
            <a:endParaRPr lang="en-US" altLang="zh-TW" sz="1200"/>
          </a:p>
        </p:txBody>
      </p:sp>
      <p:sp>
        <p:nvSpPr>
          <p:cNvPr id="1075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752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414163259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8568" indent="-287911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51643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12301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72958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33616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94272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54930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915588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CB2289E8-09BD-4C0F-BD29-43561396522A}" type="slidenum">
              <a:rPr lang="en-US" altLang="zh-TW" sz="1200"/>
              <a:pPr/>
              <a:t>10</a:t>
            </a:fld>
            <a:endParaRPr lang="en-US" altLang="zh-TW" sz="1200"/>
          </a:p>
        </p:txBody>
      </p:sp>
      <p:sp>
        <p:nvSpPr>
          <p:cNvPr id="1085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854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dirty="0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47818018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Rectangle 1031"/>
          <p:cNvSpPr txBox="1">
            <a:spLocks noGrp="1" noChangeArrowheads="1"/>
          </p:cNvSpPr>
          <p:nvPr/>
        </p:nvSpPr>
        <p:spPr bwMode="auto">
          <a:xfrm>
            <a:off x="5638051" y="6491549"/>
            <a:ext cx="4310753" cy="320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188" tIns="46095" rIns="92188" bIns="46095" anchor="b"/>
          <a:lstStyle>
            <a:lvl1pPr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2950" indent="-28575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30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02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74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46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718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90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62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pPr algn="r" eaLnBrk="1" hangingPunct="1">
              <a:lnSpc>
                <a:spcPct val="120000"/>
              </a:lnSpc>
              <a:spcBef>
                <a:spcPct val="20000"/>
              </a:spcBef>
            </a:pPr>
            <a:fld id="{635C8657-202D-4952-875D-53415A9CE8D9}" type="slidenum">
              <a:rPr lang="en-US" altLang="zh-TW" sz="1200"/>
              <a:pPr algn="r" eaLnBrk="1" hangingPunct="1">
                <a:lnSpc>
                  <a:spcPct val="120000"/>
                </a:lnSpc>
                <a:spcBef>
                  <a:spcPct val="20000"/>
                </a:spcBef>
              </a:pPr>
              <a:t>11</a:t>
            </a:fld>
            <a:endParaRPr lang="en-US" altLang="zh-TW" sz="1200"/>
          </a:p>
        </p:txBody>
      </p:sp>
      <p:sp>
        <p:nvSpPr>
          <p:cNvPr id="1095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95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303247286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Rectangle 1031"/>
          <p:cNvSpPr txBox="1">
            <a:spLocks noGrp="1" noChangeArrowheads="1"/>
          </p:cNvSpPr>
          <p:nvPr/>
        </p:nvSpPr>
        <p:spPr bwMode="auto">
          <a:xfrm>
            <a:off x="5638051" y="6491549"/>
            <a:ext cx="4310753" cy="320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188" tIns="46095" rIns="92188" bIns="46095" anchor="b"/>
          <a:lstStyle>
            <a:lvl1pPr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2950" indent="-28575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30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02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74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46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718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90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62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pPr algn="r" eaLnBrk="1" hangingPunct="1">
              <a:lnSpc>
                <a:spcPct val="120000"/>
              </a:lnSpc>
              <a:spcBef>
                <a:spcPct val="20000"/>
              </a:spcBef>
            </a:pPr>
            <a:fld id="{635C8657-202D-4952-875D-53415A9CE8D9}" type="slidenum">
              <a:rPr lang="en-US" altLang="zh-TW" sz="1200"/>
              <a:pPr algn="r" eaLnBrk="1" hangingPunct="1">
                <a:lnSpc>
                  <a:spcPct val="120000"/>
                </a:lnSpc>
                <a:spcBef>
                  <a:spcPct val="20000"/>
                </a:spcBef>
              </a:pPr>
              <a:t>12</a:t>
            </a:fld>
            <a:endParaRPr lang="en-US" altLang="zh-TW" sz="1200"/>
          </a:p>
        </p:txBody>
      </p:sp>
      <p:sp>
        <p:nvSpPr>
          <p:cNvPr id="1095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95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41542553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8568" indent="-287911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51643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12301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72958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33616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94272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54930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915588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3079A32E-CCE4-4B27-82A2-0C6436C41BBA}" type="slidenum">
              <a:rPr lang="en-US" altLang="zh-TW" sz="1200"/>
              <a:pPr/>
              <a:t>13</a:t>
            </a:fld>
            <a:endParaRPr lang="en-US" altLang="zh-TW" sz="1200"/>
          </a:p>
        </p:txBody>
      </p:sp>
      <p:sp>
        <p:nvSpPr>
          <p:cNvPr id="110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059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8325656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8568" indent="-287911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51643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12301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72958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33616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94272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54930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915588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3079A32E-CCE4-4B27-82A2-0C6436C41BBA}" type="slidenum">
              <a:rPr lang="en-US" altLang="zh-TW" sz="1200"/>
              <a:pPr/>
              <a:t>14</a:t>
            </a:fld>
            <a:endParaRPr lang="en-US" altLang="zh-TW" sz="1200"/>
          </a:p>
        </p:txBody>
      </p:sp>
      <p:sp>
        <p:nvSpPr>
          <p:cNvPr id="110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059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97757157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8568" indent="-287911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51643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12301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72958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33616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94272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54930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915588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3079A32E-CCE4-4B27-82A2-0C6436C41BBA}" type="slidenum">
              <a:rPr lang="en-US" altLang="zh-TW" sz="1200"/>
              <a:pPr/>
              <a:t>15</a:t>
            </a:fld>
            <a:endParaRPr lang="en-US" altLang="zh-TW" sz="1200"/>
          </a:p>
        </p:txBody>
      </p:sp>
      <p:sp>
        <p:nvSpPr>
          <p:cNvPr id="110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059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83666071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8568" indent="-287911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51643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12301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72958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33616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94272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54930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915588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B2DF883D-264B-490F-AAB4-1F4F19B799B3}" type="slidenum">
              <a:rPr lang="en-US" altLang="zh-TW" sz="1200"/>
              <a:pPr/>
              <a:t>16</a:t>
            </a:fld>
            <a:endParaRPr lang="en-US" altLang="zh-TW" sz="1200"/>
          </a:p>
        </p:txBody>
      </p:sp>
      <p:sp>
        <p:nvSpPr>
          <p:cNvPr id="1126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264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50414779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39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99" indent="-286615" defTabSz="91239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61" indent="-229292" defTabSz="91239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5046" indent="-229292" defTabSz="91239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630" indent="-229292" defTabSz="91239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215" indent="-229292" defTabSz="91239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798" indent="-229292" defTabSz="91239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383" indent="-229292" defTabSz="91239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968" indent="-229292" defTabSz="91239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F9CA35CE-7C7E-4944-A035-F8D7B814DE36}" type="slidenum">
              <a:rPr lang="en-US" altLang="zh-TW" sz="1200"/>
              <a:pPr/>
              <a:t>17</a:t>
            </a:fld>
            <a:endParaRPr lang="en-US" altLang="zh-TW" sz="1200"/>
          </a:p>
        </p:txBody>
      </p:sp>
      <p:sp>
        <p:nvSpPr>
          <p:cNvPr id="1075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752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65747904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39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99" indent="-286615" defTabSz="91239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61" indent="-229292" defTabSz="91239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5046" indent="-229292" defTabSz="91239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630" indent="-229292" defTabSz="91239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215" indent="-229292" defTabSz="91239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798" indent="-229292" defTabSz="91239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383" indent="-229292" defTabSz="91239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968" indent="-229292" defTabSz="91239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CB2289E8-09BD-4C0F-BD29-43561396522A}" type="slidenum">
              <a:rPr lang="en-US" altLang="zh-TW" sz="1200"/>
              <a:pPr/>
              <a:t>18</a:t>
            </a:fld>
            <a:endParaRPr lang="en-US" altLang="zh-TW" sz="1200"/>
          </a:p>
        </p:txBody>
      </p:sp>
      <p:sp>
        <p:nvSpPr>
          <p:cNvPr id="1085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854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dirty="0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522349412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Rectangle 1031"/>
          <p:cNvSpPr txBox="1">
            <a:spLocks noGrp="1" noChangeArrowheads="1"/>
          </p:cNvSpPr>
          <p:nvPr/>
        </p:nvSpPr>
        <p:spPr bwMode="auto">
          <a:xfrm>
            <a:off x="5601131" y="6482466"/>
            <a:ext cx="4282524" cy="3195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773" tIns="45888" rIns="91773" bIns="45888" anchor="b"/>
          <a:lstStyle>
            <a:lvl1pPr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2950" indent="-28575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30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02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74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46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718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90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62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pPr algn="r" eaLnBrk="1" hangingPunct="1">
              <a:lnSpc>
                <a:spcPct val="120000"/>
              </a:lnSpc>
              <a:spcBef>
                <a:spcPct val="20000"/>
              </a:spcBef>
            </a:pPr>
            <a:fld id="{635C8657-202D-4952-875D-53415A9CE8D9}" type="slidenum">
              <a:rPr lang="en-US" altLang="zh-TW" sz="1200"/>
              <a:pPr algn="r" eaLnBrk="1" hangingPunct="1">
                <a:lnSpc>
                  <a:spcPct val="120000"/>
                </a:lnSpc>
                <a:spcBef>
                  <a:spcPct val="20000"/>
                </a:spcBef>
              </a:pPr>
              <a:t>19</a:t>
            </a:fld>
            <a:endParaRPr lang="en-US" altLang="zh-TW" sz="1200"/>
          </a:p>
        </p:txBody>
      </p:sp>
      <p:sp>
        <p:nvSpPr>
          <p:cNvPr id="1095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95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27617381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39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99" indent="-286615" defTabSz="91239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61" indent="-229292" defTabSz="91239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5046" indent="-229292" defTabSz="91239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630" indent="-229292" defTabSz="91239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215" indent="-229292" defTabSz="91239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798" indent="-229292" defTabSz="91239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383" indent="-229292" defTabSz="91239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968" indent="-229292" defTabSz="91239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3079A32E-CCE4-4B27-82A2-0C6436C41BBA}" type="slidenum">
              <a:rPr lang="en-US" altLang="zh-TW" sz="1200"/>
              <a:pPr/>
              <a:t>20</a:t>
            </a:fld>
            <a:endParaRPr lang="en-US" altLang="zh-TW" sz="1200"/>
          </a:p>
        </p:txBody>
      </p:sp>
      <p:sp>
        <p:nvSpPr>
          <p:cNvPr id="110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059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29928968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39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99" indent="-286615" defTabSz="91239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61" indent="-229292" defTabSz="91239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5046" indent="-229292" defTabSz="91239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630" indent="-229292" defTabSz="91239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215" indent="-229292" defTabSz="91239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798" indent="-229292" defTabSz="91239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383" indent="-229292" defTabSz="91239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968" indent="-229292" defTabSz="91239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56042481-F718-4E91-AE58-5F8F8F42BB88}" type="slidenum">
              <a:rPr lang="en-US" altLang="zh-TW" sz="1200"/>
              <a:pPr/>
              <a:t>21</a:t>
            </a:fld>
            <a:endParaRPr lang="en-US" altLang="zh-TW" sz="1200"/>
          </a:p>
        </p:txBody>
      </p:sp>
      <p:sp>
        <p:nvSpPr>
          <p:cNvPr id="1116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162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159761566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39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99" indent="-286615" defTabSz="91239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61" indent="-229292" defTabSz="91239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5046" indent="-229292" defTabSz="91239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630" indent="-229292" defTabSz="91239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215" indent="-229292" defTabSz="91239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798" indent="-229292" defTabSz="91239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383" indent="-229292" defTabSz="91239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968" indent="-229292" defTabSz="91239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B2DF883D-264B-490F-AAB4-1F4F19B799B3}" type="slidenum">
              <a:rPr lang="en-US" altLang="zh-TW" sz="1200"/>
              <a:pPr/>
              <a:t>22</a:t>
            </a:fld>
            <a:endParaRPr lang="en-US" altLang="zh-TW" sz="1200"/>
          </a:p>
        </p:txBody>
      </p:sp>
      <p:sp>
        <p:nvSpPr>
          <p:cNvPr id="1126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264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60716656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8568" indent="-287911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51643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12301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72958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33616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94272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54930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915588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F9CA35CE-7C7E-4944-A035-F8D7B814DE36}" type="slidenum">
              <a:rPr lang="en-US" altLang="zh-TW" sz="1200"/>
              <a:pPr/>
              <a:t>23</a:t>
            </a:fld>
            <a:endParaRPr lang="en-US" altLang="zh-TW" sz="1200"/>
          </a:p>
        </p:txBody>
      </p:sp>
      <p:sp>
        <p:nvSpPr>
          <p:cNvPr id="1075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752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07510528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8568" indent="-287911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51643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12301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72958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33616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94272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54930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915588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CB2289E8-09BD-4C0F-BD29-43561396522A}" type="slidenum">
              <a:rPr lang="en-US" altLang="zh-TW" sz="1200"/>
              <a:pPr/>
              <a:t>24</a:t>
            </a:fld>
            <a:endParaRPr lang="en-US" altLang="zh-TW" sz="1200"/>
          </a:p>
        </p:txBody>
      </p:sp>
      <p:sp>
        <p:nvSpPr>
          <p:cNvPr id="1085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854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dirty="0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419842360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8568" indent="-287911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51643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12301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72958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33616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94272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54930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915588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CB2289E8-09BD-4C0F-BD29-43561396522A}" type="slidenum">
              <a:rPr lang="en-US" altLang="zh-TW" sz="1200"/>
              <a:pPr/>
              <a:t>25</a:t>
            </a:fld>
            <a:endParaRPr lang="en-US" altLang="zh-TW" sz="1200"/>
          </a:p>
        </p:txBody>
      </p:sp>
      <p:sp>
        <p:nvSpPr>
          <p:cNvPr id="1085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854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dirty="0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038689445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Rectangle 1031"/>
          <p:cNvSpPr txBox="1">
            <a:spLocks noGrp="1" noChangeArrowheads="1"/>
          </p:cNvSpPr>
          <p:nvPr/>
        </p:nvSpPr>
        <p:spPr bwMode="auto">
          <a:xfrm>
            <a:off x="5638051" y="6491549"/>
            <a:ext cx="4310753" cy="320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188" tIns="46095" rIns="92188" bIns="46095" anchor="b"/>
          <a:lstStyle>
            <a:lvl1pPr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2950" indent="-28575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30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02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74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46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718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90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62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pPr algn="r" eaLnBrk="1" hangingPunct="1">
              <a:lnSpc>
                <a:spcPct val="120000"/>
              </a:lnSpc>
              <a:spcBef>
                <a:spcPct val="20000"/>
              </a:spcBef>
            </a:pPr>
            <a:fld id="{635C8657-202D-4952-875D-53415A9CE8D9}" type="slidenum">
              <a:rPr lang="en-US" altLang="zh-TW" sz="1200"/>
              <a:pPr algn="r" eaLnBrk="1" hangingPunct="1">
                <a:lnSpc>
                  <a:spcPct val="120000"/>
                </a:lnSpc>
                <a:spcBef>
                  <a:spcPct val="20000"/>
                </a:spcBef>
              </a:pPr>
              <a:t>26</a:t>
            </a:fld>
            <a:endParaRPr lang="en-US" altLang="zh-TW" sz="1200"/>
          </a:p>
        </p:txBody>
      </p:sp>
      <p:sp>
        <p:nvSpPr>
          <p:cNvPr id="1095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95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93671095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Rectangle 1031"/>
          <p:cNvSpPr txBox="1">
            <a:spLocks noGrp="1" noChangeArrowheads="1"/>
          </p:cNvSpPr>
          <p:nvPr/>
        </p:nvSpPr>
        <p:spPr bwMode="auto">
          <a:xfrm>
            <a:off x="5638051" y="6491549"/>
            <a:ext cx="4310753" cy="320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188" tIns="46095" rIns="92188" bIns="46095" anchor="b"/>
          <a:lstStyle>
            <a:lvl1pPr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2950" indent="-28575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30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02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74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46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718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90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62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pPr algn="r" eaLnBrk="1" hangingPunct="1">
              <a:lnSpc>
                <a:spcPct val="120000"/>
              </a:lnSpc>
              <a:spcBef>
                <a:spcPct val="20000"/>
              </a:spcBef>
            </a:pPr>
            <a:fld id="{635C8657-202D-4952-875D-53415A9CE8D9}" type="slidenum">
              <a:rPr lang="en-US" altLang="zh-TW" sz="1200"/>
              <a:pPr algn="r" eaLnBrk="1" hangingPunct="1">
                <a:lnSpc>
                  <a:spcPct val="120000"/>
                </a:lnSpc>
                <a:spcBef>
                  <a:spcPct val="20000"/>
                </a:spcBef>
              </a:pPr>
              <a:t>27</a:t>
            </a:fld>
            <a:endParaRPr lang="en-US" altLang="zh-TW" sz="1200"/>
          </a:p>
        </p:txBody>
      </p:sp>
      <p:sp>
        <p:nvSpPr>
          <p:cNvPr id="1095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95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647211955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8568" indent="-287911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51643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12301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72958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33616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94272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54930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915588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3079A32E-CCE4-4B27-82A2-0C6436C41BBA}" type="slidenum">
              <a:rPr lang="en-US" altLang="zh-TW" sz="1200"/>
              <a:pPr/>
              <a:t>28</a:t>
            </a:fld>
            <a:endParaRPr lang="en-US" altLang="zh-TW" sz="1200"/>
          </a:p>
        </p:txBody>
      </p:sp>
      <p:sp>
        <p:nvSpPr>
          <p:cNvPr id="110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059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709282011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8568" indent="-287911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51643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12301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72958" indent="-230328" defTabSz="916517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33616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94272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54930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915588" indent="-230328" defTabSz="916517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3079A32E-CCE4-4B27-82A2-0C6436C41BBA}" type="slidenum">
              <a:rPr lang="en-US" altLang="zh-TW" sz="1200"/>
              <a:pPr/>
              <a:t>29</a:t>
            </a:fld>
            <a:endParaRPr lang="en-US" altLang="zh-TW" sz="1200"/>
          </a:p>
        </p:txBody>
      </p:sp>
      <p:sp>
        <p:nvSpPr>
          <p:cNvPr id="110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059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540752247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投影片圖像版面配置區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18435" name="備忘稿版面配置區 2"/>
          <p:cNvSpPr>
            <a:spLocks noGrp="1"/>
          </p:cNvSpPr>
          <p:nvPr>
            <p:ph type="body" idx="1"/>
          </p:nvPr>
        </p:nvSpPr>
        <p:spPr bwMode="auto">
          <a:xfrm>
            <a:off x="685800" y="4343400"/>
            <a:ext cx="5486400" cy="4114800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 smtClean="0"/>
          </a:p>
        </p:txBody>
      </p:sp>
      <p:sp>
        <p:nvSpPr>
          <p:cNvPr id="18436" name="日期版面配置區 3"/>
          <p:cNvSpPr>
            <a:spLocks noGrp="1"/>
          </p:cNvSpPr>
          <p:nvPr>
            <p:ph type="dt" sz="quarter" idx="1"/>
          </p:nvPr>
        </p:nvSpPr>
        <p:spPr>
          <a:noFill/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9pPr>
          </a:lstStyle>
          <a:p>
            <a:fld id="{3E73A187-0890-4571-9098-4DCD97047F72}" type="datetime1">
              <a:rPr lang="zh-CN" altLang="en-US" smtClean="0"/>
              <a:pPr/>
              <a:t>2018/9/18</a:t>
            </a:fld>
            <a:endParaRPr lang="zh-CN" altLang="en-US" sz="1200" smtClean="0"/>
          </a:p>
        </p:txBody>
      </p:sp>
      <p:sp>
        <p:nvSpPr>
          <p:cNvPr id="18437" name="投影片編號版面配置區 4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9pPr>
          </a:lstStyle>
          <a:p>
            <a:fld id="{AC8D6458-10F0-4709-899F-03F4BFBFD68D}" type="slidenum">
              <a:rPr lang="zh-CN" altLang="en-US" smtClean="0"/>
              <a:pPr/>
              <a:t>30</a:t>
            </a:fld>
            <a:endParaRPr lang="zh-CN" altLang="en-US" sz="1200" smtClean="0"/>
          </a:p>
        </p:txBody>
      </p:sp>
    </p:spTree>
    <p:extLst>
      <p:ext uri="{BB962C8B-B14F-4D97-AF65-F5344CB8AC3E}">
        <p14:creationId xmlns:p14="http://schemas.microsoft.com/office/powerpoint/2010/main" val="27832297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249" indent="-286635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537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5152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766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381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996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610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8225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1B11E794-624F-419A-8725-01F9B813A43B}" type="slidenum">
              <a:rPr lang="en-US" altLang="zh-TW" sz="1200"/>
              <a:pPr/>
              <a:t>31</a:t>
            </a:fld>
            <a:endParaRPr lang="en-US" altLang="zh-TW" sz="1200"/>
          </a:p>
        </p:txBody>
      </p:sp>
      <p:sp>
        <p:nvSpPr>
          <p:cNvPr id="1136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366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15866309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33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950116707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36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598837269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249" indent="-286635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537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5152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766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381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996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610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8225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02923B4F-0ADB-44D2-9A1C-66BCD8D76BA5}" type="slidenum">
              <a:rPr lang="en-US" altLang="zh-TW" sz="1200"/>
              <a:pPr/>
              <a:t>51</a:t>
            </a:fld>
            <a:endParaRPr lang="en-US" altLang="zh-TW" sz="1200"/>
          </a:p>
        </p:txBody>
      </p:sp>
      <p:sp>
        <p:nvSpPr>
          <p:cNvPr id="1187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878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997607624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179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025" indent="-286547" defTabSz="912179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193" indent="-229238" defTabSz="912179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4670" indent="-229238" defTabSz="912179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148" indent="-229238" defTabSz="912179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1625" indent="-229238" defTabSz="912179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102" indent="-229238" defTabSz="912179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8578" indent="-229238" defTabSz="912179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056" indent="-229238" defTabSz="912179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02923B4F-0ADB-44D2-9A1C-66BCD8D76BA5}" type="slidenum">
              <a:rPr lang="en-US" altLang="zh-TW" sz="1200"/>
              <a:pPr/>
              <a:t>52</a:t>
            </a:fld>
            <a:endParaRPr lang="en-US" altLang="zh-TW" sz="1200"/>
          </a:p>
        </p:txBody>
      </p:sp>
      <p:sp>
        <p:nvSpPr>
          <p:cNvPr id="1187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878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028475011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59" indent="-286601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0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496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519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07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63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19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75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02923B4F-0ADB-44D2-9A1C-66BCD8D76BA5}" type="slidenum">
              <a:rPr lang="en-US" altLang="zh-TW" sz="1200"/>
              <a:pPr/>
              <a:t>53</a:t>
            </a:fld>
            <a:endParaRPr lang="en-US" altLang="zh-TW" sz="1200"/>
          </a:p>
        </p:txBody>
      </p:sp>
      <p:sp>
        <p:nvSpPr>
          <p:cNvPr id="1187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878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184699535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249" indent="-286635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537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5152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766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381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996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610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8225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62B0137C-9A39-4920-92F0-D1475BFE4110}" type="slidenum">
              <a:rPr lang="en-US" altLang="zh-TW" sz="1200"/>
              <a:pPr/>
              <a:t>54</a:t>
            </a:fld>
            <a:endParaRPr lang="en-US" altLang="zh-TW" sz="1200"/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158932823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249" indent="-286635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537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5152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766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381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996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610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8225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E0E778B4-81FE-4C92-9636-60CA3C78F1BB}" type="slidenum">
              <a:rPr lang="en-US" altLang="zh-TW" sz="1200"/>
              <a:pPr/>
              <a:t>55</a:t>
            </a:fld>
            <a:endParaRPr lang="en-US" altLang="zh-TW" sz="1200"/>
          </a:p>
        </p:txBody>
      </p:sp>
      <p:sp>
        <p:nvSpPr>
          <p:cNvPr id="1239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390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dirty="0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520167885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249" indent="-286635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537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5152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766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381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996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610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8225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294054E7-F163-4DB3-A2E8-F7FAC934782C}" type="slidenum">
              <a:rPr lang="en-US" altLang="zh-TW" sz="1200"/>
              <a:pPr/>
              <a:t>56</a:t>
            </a:fld>
            <a:endParaRPr lang="en-US" altLang="zh-TW" sz="1200"/>
          </a:p>
        </p:txBody>
      </p:sp>
      <p:sp>
        <p:nvSpPr>
          <p:cNvPr id="1259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595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512461070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60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078040890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61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696379375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Rectangle 1031"/>
          <p:cNvSpPr txBox="1">
            <a:spLocks noGrp="1" noChangeArrowheads="1"/>
          </p:cNvSpPr>
          <p:nvPr/>
        </p:nvSpPr>
        <p:spPr bwMode="auto">
          <a:xfrm>
            <a:off x="5638051" y="6491549"/>
            <a:ext cx="4310753" cy="320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188" tIns="46095" rIns="92188" bIns="46095" anchor="b"/>
          <a:lstStyle>
            <a:lvl1pPr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2950" indent="-28575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30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02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74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46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718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90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62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pPr algn="r" eaLnBrk="1" hangingPunct="1">
              <a:lnSpc>
                <a:spcPct val="120000"/>
              </a:lnSpc>
              <a:spcBef>
                <a:spcPct val="20000"/>
              </a:spcBef>
            </a:pPr>
            <a:fld id="{635C8657-202D-4952-875D-53415A9CE8D9}" type="slidenum">
              <a:rPr lang="en-US" altLang="zh-TW" sz="1200"/>
              <a:pPr algn="r" eaLnBrk="1" hangingPunct="1">
                <a:lnSpc>
                  <a:spcPct val="120000"/>
                </a:lnSpc>
                <a:spcBef>
                  <a:spcPct val="20000"/>
                </a:spcBef>
              </a:pPr>
              <a:t>62</a:t>
            </a:fld>
            <a:endParaRPr lang="en-US" altLang="zh-TW" sz="1200"/>
          </a:p>
        </p:txBody>
      </p:sp>
      <p:sp>
        <p:nvSpPr>
          <p:cNvPr id="1095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95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817791525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64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813821076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65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292421147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68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653281892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69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500221502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72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266745177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73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522565475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75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49595769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76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835697776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59" indent="-286601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0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496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519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07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63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19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75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AE8C7E15-6E93-4141-A6C3-1C181F162A9B}" type="slidenum">
              <a:rPr lang="en-US" altLang="zh-TW" sz="1200"/>
              <a:pPr/>
              <a:t>82</a:t>
            </a:fld>
            <a:endParaRPr lang="en-US" altLang="zh-TW" sz="1200"/>
          </a:p>
        </p:txBody>
      </p:sp>
      <p:sp>
        <p:nvSpPr>
          <p:cNvPr id="122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288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zh-TW" altLang="en-US" smtClean="0">
                <a:ea typeface="新細明體" charset="-120"/>
              </a:rPr>
              <a:t>北科文化事業發展系</a:t>
            </a:r>
            <a:r>
              <a:rPr lang="en-US" altLang="zh-TW" smtClean="0">
                <a:ea typeface="新細明體" charset="-120"/>
              </a:rPr>
              <a:t>100</a:t>
            </a:r>
            <a:r>
              <a:rPr lang="zh-TW" altLang="en-US" smtClean="0">
                <a:ea typeface="新細明體" charset="-120"/>
              </a:rPr>
              <a:t>學年成立。 </a:t>
            </a:r>
          </a:p>
        </p:txBody>
      </p:sp>
    </p:spTree>
    <p:extLst>
      <p:ext uri="{BB962C8B-B14F-4D97-AF65-F5344CB8AC3E}">
        <p14:creationId xmlns:p14="http://schemas.microsoft.com/office/powerpoint/2010/main" val="2008555316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59" indent="-286601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0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496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519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07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63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19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75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AE8C7E15-6E93-4141-A6C3-1C181F162A9B}" type="slidenum">
              <a:rPr lang="en-US" altLang="zh-TW" sz="1200"/>
              <a:pPr/>
              <a:t>83</a:t>
            </a:fld>
            <a:endParaRPr lang="en-US" altLang="zh-TW" sz="1200"/>
          </a:p>
        </p:txBody>
      </p:sp>
      <p:sp>
        <p:nvSpPr>
          <p:cNvPr id="122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288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zh-TW" altLang="en-US" smtClean="0">
                <a:ea typeface="新細明體" charset="-120"/>
              </a:rPr>
              <a:t>北科文化事業發展系</a:t>
            </a:r>
            <a:r>
              <a:rPr lang="en-US" altLang="zh-TW" smtClean="0">
                <a:ea typeface="新細明體" charset="-120"/>
              </a:rPr>
              <a:t>100</a:t>
            </a:r>
            <a:r>
              <a:rPr lang="zh-TW" altLang="en-US" smtClean="0">
                <a:ea typeface="新細明體" charset="-120"/>
              </a:rPr>
              <a:t>學年成立。 </a:t>
            </a:r>
          </a:p>
        </p:txBody>
      </p:sp>
    </p:spTree>
    <p:extLst>
      <p:ext uri="{BB962C8B-B14F-4D97-AF65-F5344CB8AC3E}">
        <p14:creationId xmlns:p14="http://schemas.microsoft.com/office/powerpoint/2010/main" val="797086793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59" indent="-286601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0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496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519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07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63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19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75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AE8C7E15-6E93-4141-A6C3-1C181F162A9B}" type="slidenum">
              <a:rPr lang="en-US" altLang="zh-TW" sz="1200"/>
              <a:pPr/>
              <a:t>89</a:t>
            </a:fld>
            <a:endParaRPr lang="en-US" altLang="zh-TW" sz="1200"/>
          </a:p>
        </p:txBody>
      </p:sp>
      <p:sp>
        <p:nvSpPr>
          <p:cNvPr id="122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288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zh-TW" altLang="en-US" smtClean="0">
                <a:ea typeface="新細明體" charset="-120"/>
              </a:rPr>
              <a:t>北科文化事業發展系</a:t>
            </a:r>
            <a:r>
              <a:rPr lang="en-US" altLang="zh-TW" smtClean="0">
                <a:ea typeface="新細明體" charset="-120"/>
              </a:rPr>
              <a:t>100</a:t>
            </a:r>
            <a:r>
              <a:rPr lang="zh-TW" altLang="en-US" smtClean="0">
                <a:ea typeface="新細明體" charset="-120"/>
              </a:rPr>
              <a:t>學年成立。 </a:t>
            </a:r>
          </a:p>
        </p:txBody>
      </p:sp>
    </p:spTree>
    <p:extLst>
      <p:ext uri="{BB962C8B-B14F-4D97-AF65-F5344CB8AC3E}">
        <p14:creationId xmlns:p14="http://schemas.microsoft.com/office/powerpoint/2010/main" val="187013964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59" indent="-286601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0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496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519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07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63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19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75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AE8C7E15-6E93-4141-A6C3-1C181F162A9B}" type="slidenum">
              <a:rPr lang="en-US" altLang="zh-TW" sz="1200"/>
              <a:pPr/>
              <a:t>90</a:t>
            </a:fld>
            <a:endParaRPr lang="en-US" altLang="zh-TW" sz="1200"/>
          </a:p>
        </p:txBody>
      </p:sp>
      <p:sp>
        <p:nvSpPr>
          <p:cNvPr id="122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288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zh-TW" altLang="en-US" smtClean="0">
                <a:ea typeface="新細明體" charset="-120"/>
              </a:rPr>
              <a:t>北科文化事業發展系</a:t>
            </a:r>
            <a:r>
              <a:rPr lang="en-US" altLang="zh-TW" smtClean="0">
                <a:ea typeface="新細明體" charset="-120"/>
              </a:rPr>
              <a:t>100</a:t>
            </a:r>
            <a:r>
              <a:rPr lang="zh-TW" altLang="en-US" smtClean="0">
                <a:ea typeface="新細明體" charset="-120"/>
              </a:rPr>
              <a:t>學年成立。 </a:t>
            </a:r>
          </a:p>
        </p:txBody>
      </p:sp>
    </p:spTree>
    <p:extLst>
      <p:ext uri="{BB962C8B-B14F-4D97-AF65-F5344CB8AC3E}">
        <p14:creationId xmlns:p14="http://schemas.microsoft.com/office/powerpoint/2010/main" val="2844322334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249" indent="-286635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537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5152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766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381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996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610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8225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02923B4F-0ADB-44D2-9A1C-66BCD8D76BA5}" type="slidenum">
              <a:rPr lang="en-US" altLang="zh-TW" sz="1200"/>
              <a:pPr/>
              <a:t>92</a:t>
            </a:fld>
            <a:endParaRPr lang="en-US" altLang="zh-TW" sz="1200"/>
          </a:p>
        </p:txBody>
      </p:sp>
      <p:sp>
        <p:nvSpPr>
          <p:cNvPr id="1187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878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744778828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Rectangle 1031"/>
          <p:cNvSpPr txBox="1">
            <a:spLocks noGrp="1" noChangeArrowheads="1"/>
          </p:cNvSpPr>
          <p:nvPr/>
        </p:nvSpPr>
        <p:spPr bwMode="auto">
          <a:xfrm>
            <a:off x="5638052" y="6491548"/>
            <a:ext cx="4310753" cy="320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775" tIns="45888" rIns="91775" bIns="45888" anchor="b"/>
          <a:lstStyle>
            <a:lvl1pPr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2950" indent="-28575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30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02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74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46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718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90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62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pPr algn="r" eaLnBrk="1" hangingPunct="1">
              <a:spcBef>
                <a:spcPct val="20000"/>
              </a:spcBef>
            </a:pPr>
            <a:fld id="{B8BA8D2D-3108-4869-81B8-FF13936A5EB4}" type="slidenum">
              <a:rPr lang="en-US" altLang="zh-TW" sz="1200"/>
              <a:pPr algn="r" eaLnBrk="1" hangingPunct="1">
                <a:spcBef>
                  <a:spcPct val="20000"/>
                </a:spcBef>
              </a:pPr>
              <a:t>93</a:t>
            </a:fld>
            <a:endParaRPr lang="en-US" altLang="zh-TW" sz="1200"/>
          </a:p>
        </p:txBody>
      </p:sp>
      <p:sp>
        <p:nvSpPr>
          <p:cNvPr id="1269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698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zh-TW" altLang="en-US" smtClean="0">
                <a:ea typeface="新細明體" charset="-120"/>
              </a:rPr>
              <a:t>北科文化事業發展系</a:t>
            </a:r>
            <a:r>
              <a:rPr lang="en-US" altLang="zh-TW" smtClean="0">
                <a:ea typeface="新細明體" charset="-120"/>
              </a:rPr>
              <a:t>100</a:t>
            </a:r>
            <a:r>
              <a:rPr lang="zh-TW" altLang="en-US" smtClean="0">
                <a:ea typeface="新細明體" charset="-120"/>
              </a:rPr>
              <a:t>學年成立。 </a:t>
            </a:r>
          </a:p>
        </p:txBody>
      </p:sp>
    </p:spTree>
    <p:extLst>
      <p:ext uri="{BB962C8B-B14F-4D97-AF65-F5344CB8AC3E}">
        <p14:creationId xmlns:p14="http://schemas.microsoft.com/office/powerpoint/2010/main" val="1717173714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59" indent="-286601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0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496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519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07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63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19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75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86B4B8E1-C7FB-4A39-8DFA-48CC009AE8D3}" type="slidenum">
              <a:rPr lang="en-US" altLang="zh-TW" sz="1200"/>
              <a:pPr/>
              <a:t>94</a:t>
            </a:fld>
            <a:endParaRPr lang="en-US" altLang="zh-TW" sz="1200"/>
          </a:p>
        </p:txBody>
      </p:sp>
      <p:sp>
        <p:nvSpPr>
          <p:cNvPr id="1280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800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dirty="0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990475562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59" indent="-286601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0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496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519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07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63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19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75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AF7C74F8-437A-45C6-A8AA-73A6BAE172F9}" type="slidenum">
              <a:rPr lang="en-US" altLang="zh-TW" sz="1200"/>
              <a:pPr/>
              <a:t>95</a:t>
            </a:fld>
            <a:endParaRPr lang="en-US" altLang="zh-TW" sz="1200"/>
          </a:p>
        </p:txBody>
      </p:sp>
      <p:sp>
        <p:nvSpPr>
          <p:cNvPr id="1290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902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080705229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59" indent="-286601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0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496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519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07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63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19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75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AF7C74F8-437A-45C6-A8AA-73A6BAE172F9}" type="slidenum">
              <a:rPr lang="en-US" altLang="zh-TW" sz="1200"/>
              <a:pPr/>
              <a:t>96</a:t>
            </a:fld>
            <a:endParaRPr lang="en-US" altLang="zh-TW" sz="1200"/>
          </a:p>
        </p:txBody>
      </p:sp>
      <p:sp>
        <p:nvSpPr>
          <p:cNvPr id="1290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902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dirty="0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405135899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Rectangle 1031"/>
          <p:cNvSpPr txBox="1">
            <a:spLocks noGrp="1" noChangeArrowheads="1"/>
          </p:cNvSpPr>
          <p:nvPr/>
        </p:nvSpPr>
        <p:spPr bwMode="auto">
          <a:xfrm>
            <a:off x="5638052" y="6491548"/>
            <a:ext cx="4310753" cy="320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775" tIns="45888" rIns="91775" bIns="45888" anchor="b"/>
          <a:lstStyle>
            <a:lvl1pPr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2950" indent="-28575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30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02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74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46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718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90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62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pPr algn="r" eaLnBrk="1" hangingPunct="1">
              <a:spcBef>
                <a:spcPct val="20000"/>
              </a:spcBef>
            </a:pPr>
            <a:fld id="{B8BA8D2D-3108-4869-81B8-FF13936A5EB4}" type="slidenum">
              <a:rPr lang="en-US" altLang="zh-TW" sz="1200"/>
              <a:pPr algn="r" eaLnBrk="1" hangingPunct="1">
                <a:spcBef>
                  <a:spcPct val="20000"/>
                </a:spcBef>
              </a:pPr>
              <a:t>98</a:t>
            </a:fld>
            <a:endParaRPr lang="en-US" altLang="zh-TW" sz="1200"/>
          </a:p>
        </p:txBody>
      </p:sp>
      <p:sp>
        <p:nvSpPr>
          <p:cNvPr id="1269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698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zh-TW" altLang="en-US" smtClean="0">
                <a:ea typeface="新細明體" charset="-120"/>
              </a:rPr>
              <a:t>北科文化事業發展系</a:t>
            </a:r>
            <a:r>
              <a:rPr lang="en-US" altLang="zh-TW" smtClean="0">
                <a:ea typeface="新細明體" charset="-120"/>
              </a:rPr>
              <a:t>100</a:t>
            </a:r>
            <a:r>
              <a:rPr lang="zh-TW" altLang="en-US" smtClean="0">
                <a:ea typeface="新細明體" charset="-120"/>
              </a:rPr>
              <a:t>學年成立。 </a:t>
            </a:r>
          </a:p>
        </p:txBody>
      </p:sp>
    </p:spTree>
    <p:extLst>
      <p:ext uri="{BB962C8B-B14F-4D97-AF65-F5344CB8AC3E}">
        <p14:creationId xmlns:p14="http://schemas.microsoft.com/office/powerpoint/2010/main" val="2382035595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59" indent="-286601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0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496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519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07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63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19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75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86B4B8E1-C7FB-4A39-8DFA-48CC009AE8D3}" type="slidenum">
              <a:rPr lang="en-US" altLang="zh-TW" sz="1200"/>
              <a:pPr/>
              <a:t>99</a:t>
            </a:fld>
            <a:endParaRPr lang="en-US" altLang="zh-TW" sz="1200"/>
          </a:p>
        </p:txBody>
      </p:sp>
      <p:sp>
        <p:nvSpPr>
          <p:cNvPr id="1280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800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dirty="0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97661404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59" indent="-286601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0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496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519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07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63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19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75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AF7C74F8-437A-45C6-A8AA-73A6BAE172F9}" type="slidenum">
              <a:rPr lang="en-US" altLang="zh-TW" sz="1200"/>
              <a:pPr/>
              <a:t>100</a:t>
            </a:fld>
            <a:endParaRPr lang="en-US" altLang="zh-TW" sz="1200"/>
          </a:p>
        </p:txBody>
      </p:sp>
      <p:sp>
        <p:nvSpPr>
          <p:cNvPr id="1290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902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860584922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1895" indent="-285345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1378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59792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447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1030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6758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413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0683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5FF5C1D9-37C3-4D17-8ED0-CDB484BA87C1}" type="slidenum">
              <a:rPr lang="en-US" altLang="zh-TW" sz="1200"/>
              <a:pPr/>
              <a:t>101</a:t>
            </a:fld>
            <a:endParaRPr lang="en-US" altLang="zh-TW" sz="1200"/>
          </a:p>
        </p:txBody>
      </p:sp>
      <p:sp>
        <p:nvSpPr>
          <p:cNvPr id="1208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083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643908986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Rectangle 1031"/>
          <p:cNvSpPr txBox="1">
            <a:spLocks noGrp="1" noChangeArrowheads="1"/>
          </p:cNvSpPr>
          <p:nvPr/>
        </p:nvSpPr>
        <p:spPr bwMode="auto">
          <a:xfrm>
            <a:off x="5638052" y="6491548"/>
            <a:ext cx="4310753" cy="320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775" tIns="45888" rIns="91775" bIns="45888" anchor="b"/>
          <a:lstStyle>
            <a:lvl1pPr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2950" indent="-28575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30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02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74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46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718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90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62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pPr algn="r" eaLnBrk="1" hangingPunct="1">
              <a:spcBef>
                <a:spcPct val="20000"/>
              </a:spcBef>
            </a:pPr>
            <a:fld id="{B8BA8D2D-3108-4869-81B8-FF13936A5EB4}" type="slidenum">
              <a:rPr lang="en-US" altLang="zh-TW" sz="1200"/>
              <a:pPr algn="r" eaLnBrk="1" hangingPunct="1">
                <a:spcBef>
                  <a:spcPct val="20000"/>
                </a:spcBef>
              </a:pPr>
              <a:t>103</a:t>
            </a:fld>
            <a:endParaRPr lang="en-US" altLang="zh-TW" sz="1200"/>
          </a:p>
        </p:txBody>
      </p:sp>
      <p:sp>
        <p:nvSpPr>
          <p:cNvPr id="1269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698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zh-TW" altLang="en-US" smtClean="0">
                <a:ea typeface="新細明體" charset="-120"/>
              </a:rPr>
              <a:t>北科文化事業發展系</a:t>
            </a:r>
            <a:r>
              <a:rPr lang="en-US" altLang="zh-TW" smtClean="0">
                <a:ea typeface="新細明體" charset="-120"/>
              </a:rPr>
              <a:t>100</a:t>
            </a:r>
            <a:r>
              <a:rPr lang="zh-TW" altLang="en-US" smtClean="0">
                <a:ea typeface="新細明體" charset="-120"/>
              </a:rPr>
              <a:t>學年成立。 </a:t>
            </a:r>
          </a:p>
        </p:txBody>
      </p:sp>
    </p:spTree>
    <p:extLst>
      <p:ext uri="{BB962C8B-B14F-4D97-AF65-F5344CB8AC3E}">
        <p14:creationId xmlns:p14="http://schemas.microsoft.com/office/powerpoint/2010/main" val="3799372766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59" indent="-286601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0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496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519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07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63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19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75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86B4B8E1-C7FB-4A39-8DFA-48CC009AE8D3}" type="slidenum">
              <a:rPr lang="en-US" altLang="zh-TW" sz="1200"/>
              <a:pPr/>
              <a:t>104</a:t>
            </a:fld>
            <a:endParaRPr lang="en-US" altLang="zh-TW" sz="1200"/>
          </a:p>
        </p:txBody>
      </p:sp>
      <p:sp>
        <p:nvSpPr>
          <p:cNvPr id="1280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800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dirty="0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970601641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59" indent="-286601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0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496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519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07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63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19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75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AF7C74F8-437A-45C6-A8AA-73A6BAE172F9}" type="slidenum">
              <a:rPr lang="en-US" altLang="zh-TW" sz="1200"/>
              <a:pPr/>
              <a:t>105</a:t>
            </a:fld>
            <a:endParaRPr lang="en-US" altLang="zh-TW" sz="1200"/>
          </a:p>
        </p:txBody>
      </p:sp>
      <p:sp>
        <p:nvSpPr>
          <p:cNvPr id="1290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902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4233256771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Rectangle 1031"/>
          <p:cNvSpPr txBox="1">
            <a:spLocks noGrp="1" noChangeArrowheads="1"/>
          </p:cNvSpPr>
          <p:nvPr/>
        </p:nvSpPr>
        <p:spPr bwMode="auto">
          <a:xfrm>
            <a:off x="5638052" y="6491548"/>
            <a:ext cx="4310753" cy="320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775" tIns="45888" rIns="91775" bIns="45888" anchor="b"/>
          <a:lstStyle>
            <a:lvl1pPr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2950" indent="-28575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30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02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74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46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718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90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62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pPr algn="r" eaLnBrk="1" hangingPunct="1">
              <a:spcBef>
                <a:spcPct val="20000"/>
              </a:spcBef>
            </a:pPr>
            <a:fld id="{B8BA8D2D-3108-4869-81B8-FF13936A5EB4}" type="slidenum">
              <a:rPr lang="en-US" altLang="zh-TW" sz="1200"/>
              <a:pPr algn="r" eaLnBrk="1" hangingPunct="1">
                <a:spcBef>
                  <a:spcPct val="20000"/>
                </a:spcBef>
              </a:pPr>
              <a:t>107</a:t>
            </a:fld>
            <a:endParaRPr lang="en-US" altLang="zh-TW" sz="1200"/>
          </a:p>
        </p:txBody>
      </p:sp>
      <p:sp>
        <p:nvSpPr>
          <p:cNvPr id="1269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698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zh-TW" altLang="en-US" smtClean="0">
                <a:ea typeface="新細明體" charset="-120"/>
              </a:rPr>
              <a:t>北科文化事業發展系</a:t>
            </a:r>
            <a:r>
              <a:rPr lang="en-US" altLang="zh-TW" smtClean="0">
                <a:ea typeface="新細明體" charset="-120"/>
              </a:rPr>
              <a:t>100</a:t>
            </a:r>
            <a:r>
              <a:rPr lang="zh-TW" altLang="en-US" smtClean="0">
                <a:ea typeface="新細明體" charset="-120"/>
              </a:rPr>
              <a:t>學年成立。 </a:t>
            </a:r>
          </a:p>
        </p:txBody>
      </p:sp>
    </p:spTree>
    <p:extLst>
      <p:ext uri="{BB962C8B-B14F-4D97-AF65-F5344CB8AC3E}">
        <p14:creationId xmlns:p14="http://schemas.microsoft.com/office/powerpoint/2010/main" val="577785801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59" indent="-286601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0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496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519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07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63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19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75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86B4B8E1-C7FB-4A39-8DFA-48CC009AE8D3}" type="slidenum">
              <a:rPr lang="en-US" altLang="zh-TW" sz="1200"/>
              <a:pPr/>
              <a:t>108</a:t>
            </a:fld>
            <a:endParaRPr lang="en-US" altLang="zh-TW" sz="1200"/>
          </a:p>
        </p:txBody>
      </p:sp>
      <p:sp>
        <p:nvSpPr>
          <p:cNvPr id="1280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800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dirty="0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071661623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59" indent="-286601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0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496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519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07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63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19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75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AF7C74F8-437A-45C6-A8AA-73A6BAE172F9}" type="slidenum">
              <a:rPr lang="en-US" altLang="zh-TW" sz="1200"/>
              <a:pPr/>
              <a:t>109</a:t>
            </a:fld>
            <a:endParaRPr lang="en-US" altLang="zh-TW" sz="1200"/>
          </a:p>
        </p:txBody>
      </p:sp>
      <p:sp>
        <p:nvSpPr>
          <p:cNvPr id="1290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902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991856776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TW" altLang="en-US" dirty="0" smtClean="0"/>
              <a:t>建工：</a:t>
            </a:r>
            <a:r>
              <a:rPr lang="en-US" altLang="zh-TW" dirty="0" smtClean="0"/>
              <a:t>107</a:t>
            </a:r>
            <a:r>
              <a:rPr lang="zh-TW" altLang="en-US" dirty="0" smtClean="0"/>
              <a:t>年金融系改為金融資訊系</a:t>
            </a:r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112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651202930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118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752915107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119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799316990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59" indent="-286601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0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496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519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07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63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19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75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177BD7C1-6AE8-4B93-9D17-68F78EF4171E}" type="slidenum">
              <a:rPr lang="en-US" altLang="zh-TW" sz="1200"/>
              <a:pPr/>
              <a:t>120</a:t>
            </a:fld>
            <a:endParaRPr lang="en-US" altLang="zh-TW" sz="1200"/>
          </a:p>
        </p:txBody>
      </p:sp>
      <p:sp>
        <p:nvSpPr>
          <p:cNvPr id="1300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005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190507114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59" indent="-286601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0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496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519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07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63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19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75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ADD53965-CD3F-4873-95F9-B1C100E7683F}" type="slidenum">
              <a:rPr lang="en-US" altLang="zh-TW" sz="1200"/>
              <a:pPr/>
              <a:t>121</a:t>
            </a:fld>
            <a:endParaRPr lang="en-US" altLang="zh-TW" sz="1200"/>
          </a:p>
        </p:txBody>
      </p:sp>
      <p:sp>
        <p:nvSpPr>
          <p:cNvPr id="1310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107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962287960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122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782534918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129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801033968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130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764759693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249" indent="-286635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537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5152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766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381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996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610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8225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D91C49D4-32C7-4949-8213-B71A6318B15C}" type="slidenum">
              <a:rPr lang="en-US" altLang="zh-TW" sz="1200"/>
              <a:pPr/>
              <a:t>131</a:t>
            </a:fld>
            <a:endParaRPr lang="en-US" altLang="zh-TW" sz="1200"/>
          </a:p>
        </p:txBody>
      </p:sp>
      <p:sp>
        <p:nvSpPr>
          <p:cNvPr id="1341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414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zh-TW" altLang="en-US" smtClean="0">
                <a:ea typeface="新細明體" charset="-120"/>
              </a:rPr>
              <a:t>北科文化事業發展系</a:t>
            </a:r>
            <a:r>
              <a:rPr lang="en-US" altLang="zh-TW" smtClean="0">
                <a:ea typeface="新細明體" charset="-120"/>
              </a:rPr>
              <a:t>100</a:t>
            </a:r>
            <a:r>
              <a:rPr lang="zh-TW" altLang="en-US" smtClean="0">
                <a:ea typeface="新細明體" charset="-120"/>
              </a:rPr>
              <a:t>學年成立。 </a:t>
            </a:r>
          </a:p>
        </p:txBody>
      </p:sp>
    </p:spTree>
    <p:extLst>
      <p:ext uri="{BB962C8B-B14F-4D97-AF65-F5344CB8AC3E}">
        <p14:creationId xmlns:p14="http://schemas.microsoft.com/office/powerpoint/2010/main" val="3476814348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136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156223989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59" indent="-286601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0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496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519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07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63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19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75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177BD7C1-6AE8-4B93-9D17-68F78EF4171E}" type="slidenum">
              <a:rPr lang="en-US" altLang="zh-TW" sz="1200"/>
              <a:pPr/>
              <a:t>137</a:t>
            </a:fld>
            <a:endParaRPr lang="en-US" altLang="zh-TW" sz="1200"/>
          </a:p>
        </p:txBody>
      </p:sp>
      <p:sp>
        <p:nvSpPr>
          <p:cNvPr id="1300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005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792577614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59" indent="-286601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0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496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519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07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63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19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75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ADD53965-CD3F-4873-95F9-B1C100E7683F}" type="slidenum">
              <a:rPr lang="en-US" altLang="zh-TW" sz="1200"/>
              <a:pPr/>
              <a:t>138</a:t>
            </a:fld>
            <a:endParaRPr lang="en-US" altLang="zh-TW" sz="1200"/>
          </a:p>
        </p:txBody>
      </p:sp>
      <p:sp>
        <p:nvSpPr>
          <p:cNvPr id="1310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107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408611080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139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783699175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249" indent="-286635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537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5152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766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381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996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610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8225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D91C49D4-32C7-4949-8213-B71A6318B15C}" type="slidenum">
              <a:rPr lang="en-US" altLang="zh-TW" sz="1200"/>
              <a:pPr/>
              <a:t>141</a:t>
            </a:fld>
            <a:endParaRPr lang="en-US" altLang="zh-TW" sz="1200"/>
          </a:p>
        </p:txBody>
      </p:sp>
      <p:sp>
        <p:nvSpPr>
          <p:cNvPr id="1341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414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zh-TW" altLang="en-US" smtClean="0">
                <a:ea typeface="新細明體" charset="-120"/>
              </a:rPr>
              <a:t>北科文化事業發展系</a:t>
            </a:r>
            <a:r>
              <a:rPr lang="en-US" altLang="zh-TW" smtClean="0">
                <a:ea typeface="新細明體" charset="-120"/>
              </a:rPr>
              <a:t>100</a:t>
            </a:r>
            <a:r>
              <a:rPr lang="zh-TW" altLang="en-US" smtClean="0">
                <a:ea typeface="新細明體" charset="-120"/>
              </a:rPr>
              <a:t>學年成立。 </a:t>
            </a:r>
          </a:p>
        </p:txBody>
      </p:sp>
    </p:spTree>
    <p:extLst>
      <p:ext uri="{BB962C8B-B14F-4D97-AF65-F5344CB8AC3E}">
        <p14:creationId xmlns:p14="http://schemas.microsoft.com/office/powerpoint/2010/main" val="396190218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59" indent="-286601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0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496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519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07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63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19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75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177BD7C1-6AE8-4B93-9D17-68F78EF4171E}" type="slidenum">
              <a:rPr lang="en-US" altLang="zh-TW" sz="1200"/>
              <a:pPr/>
              <a:t>142</a:t>
            </a:fld>
            <a:endParaRPr lang="en-US" altLang="zh-TW" sz="1200"/>
          </a:p>
        </p:txBody>
      </p:sp>
      <p:sp>
        <p:nvSpPr>
          <p:cNvPr id="1300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005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395136852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159" indent="-286601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40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4960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519" indent="-229280" defTabSz="91234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07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639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19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7758" indent="-229280" defTabSz="91234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ADD53965-CD3F-4873-95F9-B1C100E7683F}" type="slidenum">
              <a:rPr lang="en-US" altLang="zh-TW" sz="1200"/>
              <a:pPr/>
              <a:t>143</a:t>
            </a:fld>
            <a:endParaRPr lang="en-US" altLang="zh-TW" sz="1200"/>
          </a:p>
        </p:txBody>
      </p:sp>
      <p:sp>
        <p:nvSpPr>
          <p:cNvPr id="1310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107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482890642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144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21691520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投影片圖像版面配置區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18435" name="備忘稿版面配置區 2"/>
          <p:cNvSpPr>
            <a:spLocks noGrp="1"/>
          </p:cNvSpPr>
          <p:nvPr>
            <p:ph type="body" idx="1"/>
          </p:nvPr>
        </p:nvSpPr>
        <p:spPr bwMode="auto">
          <a:xfrm>
            <a:off x="685800" y="4343400"/>
            <a:ext cx="5486400" cy="4114800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 smtClean="0"/>
          </a:p>
        </p:txBody>
      </p:sp>
      <p:sp>
        <p:nvSpPr>
          <p:cNvPr id="18436" name="日期版面配置區 3"/>
          <p:cNvSpPr>
            <a:spLocks noGrp="1"/>
          </p:cNvSpPr>
          <p:nvPr>
            <p:ph type="dt" sz="quarter" idx="1"/>
          </p:nvPr>
        </p:nvSpPr>
        <p:spPr>
          <a:noFill/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9pPr>
          </a:lstStyle>
          <a:p>
            <a:fld id="{3E73A187-0890-4571-9098-4DCD97047F72}" type="datetime1">
              <a:rPr lang="zh-CN" altLang="en-US" smtClean="0"/>
              <a:pPr/>
              <a:t>2018/9/18</a:t>
            </a:fld>
            <a:endParaRPr lang="zh-CN" altLang="en-US" sz="1200" smtClean="0"/>
          </a:p>
        </p:txBody>
      </p:sp>
      <p:sp>
        <p:nvSpPr>
          <p:cNvPr id="18437" name="投影片編號版面配置區 4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9pPr>
          </a:lstStyle>
          <a:p>
            <a:fld id="{AC8D6458-10F0-4709-899F-03F4BFBFD68D}" type="slidenum">
              <a:rPr lang="zh-CN" altLang="en-US" smtClean="0"/>
              <a:pPr/>
              <a:t>145</a:t>
            </a:fld>
            <a:endParaRPr lang="zh-CN" altLang="en-US" sz="1200" smtClean="0"/>
          </a:p>
        </p:txBody>
      </p:sp>
    </p:spTree>
    <p:extLst>
      <p:ext uri="{BB962C8B-B14F-4D97-AF65-F5344CB8AC3E}">
        <p14:creationId xmlns:p14="http://schemas.microsoft.com/office/powerpoint/2010/main" val="2316757351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1895" indent="-285345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1378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59792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447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1030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6758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413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0683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1B11E794-624F-419A-8725-01F9B813A43B}" type="slidenum">
              <a:rPr lang="en-US" altLang="zh-TW" sz="1200"/>
              <a:pPr/>
              <a:t>146</a:t>
            </a:fld>
            <a:endParaRPr lang="en-US" altLang="zh-TW" sz="1200"/>
          </a:p>
        </p:txBody>
      </p:sp>
      <p:sp>
        <p:nvSpPr>
          <p:cNvPr id="1136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366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34464743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6431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8499" indent="-287884" defTabSz="916431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51536" indent="-230307" defTabSz="916431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12150" indent="-230307" defTabSz="916431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72764" indent="-230307" defTabSz="916431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33378" indent="-230307" defTabSz="916431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93992" indent="-230307" defTabSz="916431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54607" indent="-230307" defTabSz="916431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915221" indent="-230307" defTabSz="916431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7DB86E3F-FD33-4212-BA4F-ABEB1D656865}" type="slidenum">
              <a:rPr lang="en-US" altLang="zh-TW" sz="1200"/>
              <a:pPr/>
              <a:t>149</a:t>
            </a:fld>
            <a:endParaRPr lang="en-US" altLang="zh-TW" sz="1200"/>
          </a:p>
        </p:txBody>
      </p:sp>
      <p:sp>
        <p:nvSpPr>
          <p:cNvPr id="1146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469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zh-TW" altLang="en-US" dirty="0" smtClean="0">
                <a:ea typeface="新細明體" charset="-120"/>
              </a:rPr>
              <a:t>北科創意設計學士班 </a:t>
            </a:r>
            <a:r>
              <a:rPr lang="en-US" altLang="zh-TW" dirty="0" smtClean="0">
                <a:ea typeface="新細明體" charset="-120"/>
              </a:rPr>
              <a:t>95</a:t>
            </a:r>
            <a:r>
              <a:rPr lang="zh-TW" altLang="en-US" dirty="0" smtClean="0">
                <a:ea typeface="新細明體" charset="-120"/>
              </a:rPr>
              <a:t>學年度成立單獨招生，</a:t>
            </a:r>
            <a:r>
              <a:rPr lang="en-US" altLang="zh-TW" dirty="0" smtClean="0">
                <a:ea typeface="新細明體" charset="-120"/>
              </a:rPr>
              <a:t>100</a:t>
            </a:r>
            <a:r>
              <a:rPr lang="zh-TW" altLang="en-US" dirty="0" smtClean="0">
                <a:ea typeface="新細明體" charset="-120"/>
              </a:rPr>
              <a:t>學年度參加聯合登記分發「土木與建築群」、「設計群」招生名額各</a:t>
            </a:r>
            <a:r>
              <a:rPr lang="en-US" altLang="zh-TW" dirty="0" smtClean="0">
                <a:ea typeface="新細明體" charset="-120"/>
              </a:rPr>
              <a:t>6</a:t>
            </a:r>
            <a:r>
              <a:rPr lang="zh-TW" altLang="en-US" dirty="0" smtClean="0">
                <a:ea typeface="新細明體" charset="-120"/>
              </a:rPr>
              <a:t>名</a:t>
            </a:r>
          </a:p>
        </p:txBody>
      </p:sp>
    </p:spTree>
    <p:extLst>
      <p:ext uri="{BB962C8B-B14F-4D97-AF65-F5344CB8AC3E}">
        <p14:creationId xmlns:p14="http://schemas.microsoft.com/office/powerpoint/2010/main" val="3351133165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153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591752590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Rectangle 1031"/>
          <p:cNvSpPr txBox="1">
            <a:spLocks noGrp="1" noChangeArrowheads="1"/>
          </p:cNvSpPr>
          <p:nvPr/>
        </p:nvSpPr>
        <p:spPr bwMode="auto">
          <a:xfrm>
            <a:off x="5601131" y="6482465"/>
            <a:ext cx="4282524" cy="3195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73" tIns="45687" rIns="91373" bIns="45687" anchor="b"/>
          <a:lstStyle>
            <a:lvl1pPr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2950" indent="-28575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30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02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74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46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718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90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62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pPr algn="r" eaLnBrk="1" hangingPunct="1">
              <a:lnSpc>
                <a:spcPct val="120000"/>
              </a:lnSpc>
              <a:spcBef>
                <a:spcPct val="20000"/>
              </a:spcBef>
            </a:pPr>
            <a:fld id="{C7BAE7BC-2C8F-4E4A-88F7-91E324C5ACC0}" type="slidenum">
              <a:rPr lang="en-US" altLang="zh-TW" sz="1200"/>
              <a:pPr algn="r" eaLnBrk="1" hangingPunct="1">
                <a:lnSpc>
                  <a:spcPct val="120000"/>
                </a:lnSpc>
                <a:spcBef>
                  <a:spcPct val="20000"/>
                </a:spcBef>
              </a:pPr>
              <a:t>155</a:t>
            </a:fld>
            <a:endParaRPr lang="en-US" altLang="zh-TW" sz="1200"/>
          </a:p>
        </p:txBody>
      </p:sp>
      <p:sp>
        <p:nvSpPr>
          <p:cNvPr id="1157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571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586556934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1895" indent="-285345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1378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59792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447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1030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6758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413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0683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ECB857C5-17C9-446E-8361-C22E08CDB550}" type="slidenum">
              <a:rPr lang="en-US" altLang="zh-TW" sz="1200"/>
              <a:pPr/>
              <a:t>156</a:t>
            </a:fld>
            <a:endParaRPr lang="en-US" altLang="zh-TW" sz="1200"/>
          </a:p>
        </p:txBody>
      </p:sp>
      <p:sp>
        <p:nvSpPr>
          <p:cNvPr id="1167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674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066684233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162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782673591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165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174356507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166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764406941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167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764406941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0818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1761" indent="-285292" defTabSz="90818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1172" indent="-228234" defTabSz="90818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597640" indent="-228234" defTabSz="90818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4110" indent="-228234" defTabSz="908183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0578" indent="-228234" defTabSz="90818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67047" indent="-228234" defTabSz="90818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3515" indent="-228234" defTabSz="90818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79984" indent="-228234" defTabSz="908183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02923B4F-0ADB-44D2-9A1C-66BCD8D76BA5}" type="slidenum">
              <a:rPr lang="en-US" altLang="zh-TW" sz="1200"/>
              <a:pPr/>
              <a:t>178</a:t>
            </a:fld>
            <a:endParaRPr lang="en-US" altLang="zh-TW" sz="1200"/>
          </a:p>
        </p:txBody>
      </p:sp>
      <p:sp>
        <p:nvSpPr>
          <p:cNvPr id="1187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878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511516502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1895" indent="-285345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1378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59792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447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1030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6758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413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0683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02923B4F-0ADB-44D2-9A1C-66BCD8D76BA5}" type="slidenum">
              <a:rPr lang="en-US" altLang="zh-TW" sz="1200"/>
              <a:pPr/>
              <a:t>179</a:t>
            </a:fld>
            <a:endParaRPr lang="en-US" altLang="zh-TW" sz="1200"/>
          </a:p>
        </p:txBody>
      </p:sp>
      <p:sp>
        <p:nvSpPr>
          <p:cNvPr id="1187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878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227794897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1895" indent="-285345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1378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59792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447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1030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6758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413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0683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5FF5C1D9-37C3-4D17-8ED0-CDB484BA87C1}" type="slidenum">
              <a:rPr lang="en-US" altLang="zh-TW" sz="1200"/>
              <a:pPr/>
              <a:t>180</a:t>
            </a:fld>
            <a:endParaRPr lang="en-US" altLang="zh-TW" sz="1200"/>
          </a:p>
        </p:txBody>
      </p:sp>
      <p:sp>
        <p:nvSpPr>
          <p:cNvPr id="1208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083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797198769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Rectangle 1031"/>
          <p:cNvSpPr txBox="1">
            <a:spLocks noGrp="1" noChangeArrowheads="1"/>
          </p:cNvSpPr>
          <p:nvPr/>
        </p:nvSpPr>
        <p:spPr bwMode="auto">
          <a:xfrm>
            <a:off x="5601131" y="6482465"/>
            <a:ext cx="4282524" cy="3195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73" tIns="45687" rIns="91373" bIns="45687" anchor="b"/>
          <a:lstStyle>
            <a:lvl1pPr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2950" indent="-28575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30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02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74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46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718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90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62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pPr algn="r" eaLnBrk="1" hangingPunct="1">
              <a:spcBef>
                <a:spcPct val="20000"/>
              </a:spcBef>
            </a:pPr>
            <a:fld id="{46387677-86A3-4B40-A67E-327EC217AF57}" type="slidenum">
              <a:rPr lang="en-US" altLang="zh-TW" sz="1200"/>
              <a:pPr algn="r" eaLnBrk="1" hangingPunct="1">
                <a:spcBef>
                  <a:spcPct val="20000"/>
                </a:spcBef>
              </a:pPr>
              <a:t>181</a:t>
            </a:fld>
            <a:endParaRPr lang="en-US" altLang="zh-TW" sz="1200"/>
          </a:p>
        </p:txBody>
      </p:sp>
      <p:sp>
        <p:nvSpPr>
          <p:cNvPr id="1177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776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414280986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1895" indent="-285345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1378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59792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447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1030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6758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413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0683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62B0137C-9A39-4920-92F0-D1475BFE4110}" type="slidenum">
              <a:rPr lang="en-US" altLang="zh-TW" sz="1200"/>
              <a:pPr/>
              <a:t>182</a:t>
            </a:fld>
            <a:endParaRPr lang="en-US" altLang="zh-TW" sz="1200"/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704291908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1895" indent="-285345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1378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59792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447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1030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6758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413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0683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AE8C7E15-6E93-4141-A6C3-1C181F162A9B}" type="slidenum">
              <a:rPr lang="en-US" altLang="zh-TW" sz="1200"/>
              <a:pPr/>
              <a:t>187</a:t>
            </a:fld>
            <a:endParaRPr lang="en-US" altLang="zh-TW" sz="1200"/>
          </a:p>
        </p:txBody>
      </p:sp>
      <p:sp>
        <p:nvSpPr>
          <p:cNvPr id="122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288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zh-TW" altLang="en-US" smtClean="0">
                <a:ea typeface="新細明體" charset="-120"/>
              </a:rPr>
              <a:t>北科文化事業發展系</a:t>
            </a:r>
            <a:r>
              <a:rPr lang="en-US" altLang="zh-TW" smtClean="0">
                <a:ea typeface="新細明體" charset="-120"/>
              </a:rPr>
              <a:t>100</a:t>
            </a:r>
            <a:r>
              <a:rPr lang="zh-TW" altLang="en-US" smtClean="0">
                <a:ea typeface="新細明體" charset="-120"/>
              </a:rPr>
              <a:t>學年成立。 </a:t>
            </a:r>
          </a:p>
        </p:txBody>
      </p:sp>
    </p:spTree>
    <p:extLst>
      <p:ext uri="{BB962C8B-B14F-4D97-AF65-F5344CB8AC3E}">
        <p14:creationId xmlns:p14="http://schemas.microsoft.com/office/powerpoint/2010/main" val="845687504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1895" indent="-285345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1378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59792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447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1030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6758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413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0683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AE8C7E15-6E93-4141-A6C3-1C181F162A9B}" type="slidenum">
              <a:rPr lang="en-US" altLang="zh-TW" sz="1200"/>
              <a:pPr/>
              <a:t>188</a:t>
            </a:fld>
            <a:endParaRPr lang="en-US" altLang="zh-TW" sz="1200"/>
          </a:p>
        </p:txBody>
      </p:sp>
      <p:sp>
        <p:nvSpPr>
          <p:cNvPr id="122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288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zh-TW" altLang="en-US" smtClean="0">
                <a:ea typeface="新細明體" charset="-120"/>
              </a:rPr>
              <a:t>北科文化事業發展系</a:t>
            </a:r>
            <a:r>
              <a:rPr lang="en-US" altLang="zh-TW" smtClean="0">
                <a:ea typeface="新細明體" charset="-120"/>
              </a:rPr>
              <a:t>100</a:t>
            </a:r>
            <a:r>
              <a:rPr lang="zh-TW" altLang="en-US" smtClean="0">
                <a:ea typeface="新細明體" charset="-120"/>
              </a:rPr>
              <a:t>學年成立。 </a:t>
            </a:r>
          </a:p>
        </p:txBody>
      </p:sp>
    </p:spTree>
    <p:extLst>
      <p:ext uri="{BB962C8B-B14F-4D97-AF65-F5344CB8AC3E}">
        <p14:creationId xmlns:p14="http://schemas.microsoft.com/office/powerpoint/2010/main" val="3430515614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1895" indent="-285345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1378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59792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447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1030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6758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413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0683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294054E7-F163-4DB3-A2E8-F7FAC934782C}" type="slidenum">
              <a:rPr lang="en-US" altLang="zh-TW" sz="1200"/>
              <a:pPr/>
              <a:t>189</a:t>
            </a:fld>
            <a:endParaRPr lang="en-US" altLang="zh-TW" sz="1200"/>
          </a:p>
        </p:txBody>
      </p:sp>
      <p:sp>
        <p:nvSpPr>
          <p:cNvPr id="1259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595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815340985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199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757637555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201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692197906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Rectangle 1031"/>
          <p:cNvSpPr txBox="1">
            <a:spLocks noGrp="1" noChangeArrowheads="1"/>
          </p:cNvSpPr>
          <p:nvPr/>
        </p:nvSpPr>
        <p:spPr bwMode="auto">
          <a:xfrm>
            <a:off x="5601131" y="6482465"/>
            <a:ext cx="4282524" cy="3195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73" tIns="45687" rIns="91373" bIns="45687" anchor="b"/>
          <a:lstStyle>
            <a:lvl1pPr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2950" indent="-28575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30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02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74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46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718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90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62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pPr algn="r" eaLnBrk="1" hangingPunct="1">
              <a:spcBef>
                <a:spcPct val="20000"/>
              </a:spcBef>
            </a:pPr>
            <a:fld id="{B8BA8D2D-3108-4869-81B8-FF13936A5EB4}" type="slidenum">
              <a:rPr lang="en-US" altLang="zh-TW" sz="1200"/>
              <a:pPr algn="r" eaLnBrk="1" hangingPunct="1">
                <a:spcBef>
                  <a:spcPct val="20000"/>
                </a:spcBef>
              </a:pPr>
              <a:t>203</a:t>
            </a:fld>
            <a:endParaRPr lang="en-US" altLang="zh-TW" sz="1200"/>
          </a:p>
        </p:txBody>
      </p:sp>
      <p:sp>
        <p:nvSpPr>
          <p:cNvPr id="1269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698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zh-TW" altLang="en-US" smtClean="0">
                <a:ea typeface="新細明體" charset="-120"/>
              </a:rPr>
              <a:t>北科文化事業發展系</a:t>
            </a:r>
            <a:r>
              <a:rPr lang="en-US" altLang="zh-TW" smtClean="0">
                <a:ea typeface="新細明體" charset="-120"/>
              </a:rPr>
              <a:t>100</a:t>
            </a:r>
            <a:r>
              <a:rPr lang="zh-TW" altLang="en-US" smtClean="0">
                <a:ea typeface="新細明體" charset="-120"/>
              </a:rPr>
              <a:t>學年成立。 </a:t>
            </a:r>
          </a:p>
        </p:txBody>
      </p:sp>
    </p:spTree>
    <p:extLst>
      <p:ext uri="{BB962C8B-B14F-4D97-AF65-F5344CB8AC3E}">
        <p14:creationId xmlns:p14="http://schemas.microsoft.com/office/powerpoint/2010/main" val="2088399241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1895" indent="-285345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1378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59792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447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1030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6758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413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0683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86B4B8E1-C7FB-4A39-8DFA-48CC009AE8D3}" type="slidenum">
              <a:rPr lang="en-US" altLang="zh-TW" sz="1200"/>
              <a:pPr/>
              <a:t>204</a:t>
            </a:fld>
            <a:endParaRPr lang="en-US" altLang="zh-TW" sz="1200"/>
          </a:p>
        </p:txBody>
      </p:sp>
      <p:sp>
        <p:nvSpPr>
          <p:cNvPr id="1280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800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dirty="0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411429371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1895" indent="-285345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1378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59792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447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1030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6758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413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0683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AF7C74F8-437A-45C6-A8AA-73A6BAE172F9}" type="slidenum">
              <a:rPr lang="en-US" altLang="zh-TW" sz="1200"/>
              <a:pPr/>
              <a:t>205</a:t>
            </a:fld>
            <a:endParaRPr lang="en-US" altLang="zh-TW" sz="1200"/>
          </a:p>
        </p:txBody>
      </p:sp>
      <p:sp>
        <p:nvSpPr>
          <p:cNvPr id="1290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902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586418126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1895" indent="-285345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1378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59792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447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1030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6758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413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0683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AF7C74F8-437A-45C6-A8AA-73A6BAE172F9}" type="slidenum">
              <a:rPr lang="en-US" altLang="zh-TW" sz="1200"/>
              <a:pPr/>
              <a:t>206</a:t>
            </a:fld>
            <a:endParaRPr lang="en-US" altLang="zh-TW" sz="1200"/>
          </a:p>
        </p:txBody>
      </p:sp>
      <p:sp>
        <p:nvSpPr>
          <p:cNvPr id="1290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902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dirty="0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91840575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1895" indent="-285345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1378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59792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447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1030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6758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413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0683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177BD7C1-6AE8-4B93-9D17-68F78EF4171E}" type="slidenum">
              <a:rPr lang="en-US" altLang="zh-TW" sz="1200"/>
              <a:pPr/>
              <a:t>207</a:t>
            </a:fld>
            <a:endParaRPr lang="en-US" altLang="zh-TW" sz="1200"/>
          </a:p>
        </p:txBody>
      </p:sp>
      <p:sp>
        <p:nvSpPr>
          <p:cNvPr id="1300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005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525824053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1895" indent="-285345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1378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59792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447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1030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6758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413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0683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ADD53965-CD3F-4873-95F9-B1C100E7683F}" type="slidenum">
              <a:rPr lang="en-US" altLang="zh-TW" sz="1200"/>
              <a:pPr/>
              <a:t>208</a:t>
            </a:fld>
            <a:endParaRPr lang="en-US" altLang="zh-TW" sz="1200"/>
          </a:p>
        </p:txBody>
      </p:sp>
      <p:sp>
        <p:nvSpPr>
          <p:cNvPr id="1310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107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981189768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8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1895" indent="-285345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1378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59792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447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1030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6758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413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0683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8EAFA474-21A6-482B-A771-CA656B50F5B0}" type="slidenum">
              <a:rPr lang="en-US" altLang="zh-TW" sz="1200"/>
              <a:pPr/>
              <a:t>216</a:t>
            </a:fld>
            <a:endParaRPr lang="en-US" altLang="zh-TW" sz="1200"/>
          </a:p>
        </p:txBody>
      </p:sp>
      <p:sp>
        <p:nvSpPr>
          <p:cNvPr id="1320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210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zh-TW" altLang="en-US" smtClean="0">
                <a:ea typeface="新細明體" charset="-120"/>
              </a:rPr>
              <a:t>北科文化事業發展系</a:t>
            </a:r>
            <a:r>
              <a:rPr lang="en-US" altLang="zh-TW" smtClean="0">
                <a:ea typeface="新細明體" charset="-120"/>
              </a:rPr>
              <a:t>100</a:t>
            </a:r>
            <a:r>
              <a:rPr lang="zh-TW" altLang="en-US" smtClean="0">
                <a:ea typeface="新細明體" charset="-120"/>
              </a:rPr>
              <a:t>學年成立。 </a:t>
            </a:r>
          </a:p>
        </p:txBody>
      </p:sp>
    </p:spTree>
    <p:extLst>
      <p:ext uri="{BB962C8B-B14F-4D97-AF65-F5344CB8AC3E}">
        <p14:creationId xmlns:p14="http://schemas.microsoft.com/office/powerpoint/2010/main" val="1837034141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8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1895" indent="-285345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1378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59792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447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1030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6758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413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0683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8EAFA474-21A6-482B-A771-CA656B50F5B0}" type="slidenum">
              <a:rPr lang="en-US" altLang="zh-TW" sz="1200"/>
              <a:pPr/>
              <a:t>217</a:t>
            </a:fld>
            <a:endParaRPr lang="en-US" altLang="zh-TW" sz="1200"/>
          </a:p>
        </p:txBody>
      </p:sp>
      <p:sp>
        <p:nvSpPr>
          <p:cNvPr id="1320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210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zh-TW" altLang="en-US" smtClean="0">
                <a:ea typeface="新細明體" charset="-120"/>
              </a:rPr>
              <a:t>北科文化事業發展系</a:t>
            </a:r>
            <a:r>
              <a:rPr lang="en-US" altLang="zh-TW" smtClean="0">
                <a:ea typeface="新細明體" charset="-120"/>
              </a:rPr>
              <a:t>100</a:t>
            </a:r>
            <a:r>
              <a:rPr lang="zh-TW" altLang="en-US" smtClean="0">
                <a:ea typeface="新細明體" charset="-120"/>
              </a:rPr>
              <a:t>學年成立。 </a:t>
            </a:r>
          </a:p>
        </p:txBody>
      </p:sp>
    </p:spTree>
    <p:extLst>
      <p:ext uri="{BB962C8B-B14F-4D97-AF65-F5344CB8AC3E}">
        <p14:creationId xmlns:p14="http://schemas.microsoft.com/office/powerpoint/2010/main" val="61867864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TW" altLang="en-US" dirty="0" smtClean="0"/>
              <a:t>建工：</a:t>
            </a:r>
            <a:r>
              <a:rPr lang="en-US" altLang="zh-TW" dirty="0" smtClean="0"/>
              <a:t>107</a:t>
            </a:r>
            <a:r>
              <a:rPr lang="zh-TW" altLang="en-US" dirty="0" smtClean="0"/>
              <a:t>年金融系改為金融資訊系</a:t>
            </a:r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220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301928767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223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909721171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229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789034641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230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710710008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232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417707705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1895" indent="-285345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1378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59792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447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1030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6758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413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0683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3B8DD8A1-DC6F-4E57-BB4C-135A71B21223}" type="slidenum">
              <a:rPr lang="en-US" altLang="zh-TW" sz="1200"/>
              <a:pPr/>
              <a:t>234</a:t>
            </a:fld>
            <a:endParaRPr lang="en-US" altLang="zh-TW" sz="1200"/>
          </a:p>
        </p:txBody>
      </p:sp>
      <p:sp>
        <p:nvSpPr>
          <p:cNvPr id="1331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312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zh-TW" altLang="en-US" smtClean="0">
                <a:ea typeface="新細明體" charset="-120"/>
              </a:rPr>
              <a:t>北科文化事業發展系</a:t>
            </a:r>
            <a:r>
              <a:rPr lang="en-US" altLang="zh-TW" smtClean="0">
                <a:ea typeface="新細明體" charset="-120"/>
              </a:rPr>
              <a:t>100</a:t>
            </a:r>
            <a:r>
              <a:rPr lang="zh-TW" altLang="en-US" smtClean="0">
                <a:ea typeface="新細明體" charset="-120"/>
              </a:rPr>
              <a:t>學年成立。 </a:t>
            </a:r>
          </a:p>
        </p:txBody>
      </p:sp>
    </p:spTree>
    <p:extLst>
      <p:ext uri="{BB962C8B-B14F-4D97-AF65-F5344CB8AC3E}">
        <p14:creationId xmlns:p14="http://schemas.microsoft.com/office/powerpoint/2010/main" val="3397269970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1895" indent="-285345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1378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59792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4479" indent="-228276" defTabSz="908346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1030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6758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4132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0683" indent="-228276" defTabSz="908346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D91C49D4-32C7-4949-8213-B71A6318B15C}" type="slidenum">
              <a:rPr lang="en-US" altLang="zh-TW" sz="1200"/>
              <a:pPr/>
              <a:t>235</a:t>
            </a:fld>
            <a:endParaRPr lang="en-US" altLang="zh-TW" sz="1200"/>
          </a:p>
        </p:txBody>
      </p:sp>
      <p:sp>
        <p:nvSpPr>
          <p:cNvPr id="1341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414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zh-TW" altLang="en-US" smtClean="0">
                <a:ea typeface="新細明體" charset="-120"/>
              </a:rPr>
              <a:t>北科文化事業發展系</a:t>
            </a:r>
            <a:r>
              <a:rPr lang="en-US" altLang="zh-TW" smtClean="0">
                <a:ea typeface="新細明體" charset="-120"/>
              </a:rPr>
              <a:t>100</a:t>
            </a:r>
            <a:r>
              <a:rPr lang="zh-TW" altLang="en-US" smtClean="0">
                <a:ea typeface="新細明體" charset="-120"/>
              </a:rPr>
              <a:t>學年成立。 </a:t>
            </a:r>
          </a:p>
        </p:txBody>
      </p:sp>
    </p:spTree>
    <p:extLst>
      <p:ext uri="{BB962C8B-B14F-4D97-AF65-F5344CB8AC3E}">
        <p14:creationId xmlns:p14="http://schemas.microsoft.com/office/powerpoint/2010/main" val="1845446496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投影片圖像版面配置區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18435" name="備忘稿版面配置區 2"/>
          <p:cNvSpPr>
            <a:spLocks noGrp="1"/>
          </p:cNvSpPr>
          <p:nvPr>
            <p:ph type="body" idx="1"/>
          </p:nvPr>
        </p:nvSpPr>
        <p:spPr bwMode="auto">
          <a:xfrm>
            <a:off x="685800" y="4343400"/>
            <a:ext cx="5486400" cy="4114800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TW" altLang="en-US" smtClean="0"/>
          </a:p>
        </p:txBody>
      </p:sp>
      <p:sp>
        <p:nvSpPr>
          <p:cNvPr id="18436" name="日期版面配置區 3"/>
          <p:cNvSpPr>
            <a:spLocks noGrp="1"/>
          </p:cNvSpPr>
          <p:nvPr>
            <p:ph type="dt" sz="quarter" idx="1"/>
          </p:nvPr>
        </p:nvSpPr>
        <p:spPr>
          <a:noFill/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9pPr>
          </a:lstStyle>
          <a:p>
            <a:fld id="{3E73A187-0890-4571-9098-4DCD97047F72}" type="datetime1">
              <a:rPr lang="zh-CN" altLang="en-US" smtClean="0"/>
              <a:pPr/>
              <a:t>2018/9/18</a:t>
            </a:fld>
            <a:endParaRPr lang="zh-CN" altLang="en-US" sz="1200" smtClean="0"/>
          </a:p>
        </p:txBody>
      </p:sp>
      <p:sp>
        <p:nvSpPr>
          <p:cNvPr id="18437" name="投影片編號版面配置區 4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SimSun" panose="02010600030101010101" pitchFamily="2" charset="-122"/>
              </a:defRPr>
            </a:lvl9pPr>
          </a:lstStyle>
          <a:p>
            <a:fld id="{AC8D6458-10F0-4709-899F-03F4BFBFD68D}" type="slidenum">
              <a:rPr lang="zh-CN" altLang="en-US" smtClean="0"/>
              <a:pPr/>
              <a:t>238</a:t>
            </a:fld>
            <a:endParaRPr lang="zh-CN" altLang="en-US" sz="1200" smtClean="0"/>
          </a:p>
        </p:txBody>
      </p:sp>
    </p:spTree>
    <p:extLst>
      <p:ext uri="{BB962C8B-B14F-4D97-AF65-F5344CB8AC3E}">
        <p14:creationId xmlns:p14="http://schemas.microsoft.com/office/powerpoint/2010/main" val="263657209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249" indent="-286635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537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5152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766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381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996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610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8225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1B11E794-624F-419A-8725-01F9B813A43B}" type="slidenum">
              <a:rPr lang="en-US" altLang="zh-TW" sz="1200"/>
              <a:pPr/>
              <a:t>239</a:t>
            </a:fld>
            <a:endParaRPr lang="en-US" altLang="zh-TW" sz="1200"/>
          </a:p>
        </p:txBody>
      </p:sp>
      <p:sp>
        <p:nvSpPr>
          <p:cNvPr id="1136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366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00545065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242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084636336"/>
      </p:ext>
    </p:extLst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243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284750263"/>
      </p:ext>
    </p:extLst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245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776762169"/>
      </p:ext>
    </p:extLst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253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334299586"/>
      </p:ext>
    </p:extLst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254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676437469"/>
      </p:ext>
    </p:extLst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255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80504431"/>
      </p:ext>
    </p:extLst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257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724999354"/>
      </p:ext>
    </p:extLst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258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392343321"/>
      </p:ext>
    </p:extLst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262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022359882"/>
      </p:ext>
    </p:extLst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263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149967540"/>
      </p:ext>
    </p:extLst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264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042668664"/>
      </p:ext>
    </p:extLst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265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602393563"/>
      </p:ext>
    </p:extLst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267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32982533"/>
      </p:ext>
    </p:extLst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269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989552218"/>
      </p:ext>
    </p:extLst>
  </p:cSld>
  <p:clrMapOvr>
    <a:masterClrMapping/>
  </p:clrMapOvr>
</p:notes>
</file>

<file path=ppt/notesSlides/notesSlide1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271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881192114"/>
      </p:ext>
    </p:extLst>
  </p:cSld>
  <p:clrMapOvr>
    <a:masterClrMapping/>
  </p:clrMapOvr>
</p:notes>
</file>

<file path=ppt/notesSlides/notesSlide1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272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522178776"/>
      </p:ext>
    </p:extLst>
  </p:cSld>
  <p:clrMapOvr>
    <a:masterClrMapping/>
  </p:clrMapOvr>
</p:notes>
</file>

<file path=ppt/notesSlides/notesSlide1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273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982744869"/>
      </p:ext>
    </p:extLst>
  </p:cSld>
  <p:clrMapOvr>
    <a:masterClrMapping/>
  </p:clrMapOvr>
</p:notes>
</file>

<file path=ppt/notesSlides/notesSlide1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275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144167328"/>
      </p:ext>
    </p:extLst>
  </p:cSld>
  <p:clrMapOvr>
    <a:masterClrMapping/>
  </p:clrMapOvr>
</p:notes>
</file>

<file path=ppt/notesSlides/notesSlide1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276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591818838"/>
      </p:ext>
    </p:extLst>
  </p:cSld>
  <p:clrMapOvr>
    <a:masterClrMapping/>
  </p:clrMapOvr>
</p:notes>
</file>

<file path=ppt/notesSlides/notesSlide1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277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4024426434"/>
      </p:ext>
    </p:extLst>
  </p:cSld>
  <p:clrMapOvr>
    <a:masterClrMapping/>
  </p:clrMapOvr>
</p:notes>
</file>

<file path=ppt/notesSlides/notesSlide1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249" indent="-286635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537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5152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766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381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996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610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8225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62B0137C-9A39-4920-92F0-D1475BFE4110}" type="slidenum">
              <a:rPr lang="en-US" altLang="zh-TW" sz="1200"/>
              <a:pPr/>
              <a:t>278</a:t>
            </a:fld>
            <a:endParaRPr lang="en-US" altLang="zh-TW" sz="1200"/>
          </a:p>
        </p:txBody>
      </p:sp>
      <p:sp>
        <p:nvSpPr>
          <p:cNvPr id="12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69174871"/>
      </p:ext>
    </p:extLst>
  </p:cSld>
  <p:clrMapOvr>
    <a:masterClrMapping/>
  </p:clrMapOvr>
</p:notes>
</file>

<file path=ppt/notesSlides/notesSlide1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5249" indent="-286635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6537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5152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63766" indent="-229308" defTabSz="912452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22381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80996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39610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98225" indent="-229308" defTabSz="912452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fld id="{294054E7-F163-4DB3-A2E8-F7FAC934782C}" type="slidenum">
              <a:rPr lang="en-US" altLang="zh-TW" sz="1200"/>
              <a:pPr/>
              <a:t>284</a:t>
            </a:fld>
            <a:endParaRPr lang="en-US" altLang="zh-TW" sz="1200"/>
          </a:p>
        </p:txBody>
      </p:sp>
      <p:sp>
        <p:nvSpPr>
          <p:cNvPr id="1259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595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223857010"/>
      </p:ext>
    </p:extLst>
  </p:cSld>
  <p:clrMapOvr>
    <a:masterClrMapping/>
  </p:clrMapOvr>
</p:notes>
</file>

<file path=ppt/notesSlides/notesSlide1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288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145163658"/>
      </p:ext>
    </p:extLst>
  </p:cSld>
  <p:clrMapOvr>
    <a:masterClrMapping/>
  </p:clrMapOvr>
</p:notes>
</file>

<file path=ppt/notesSlides/notesSlide1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Rectangle 1031"/>
          <p:cNvSpPr txBox="1">
            <a:spLocks noGrp="1" noChangeArrowheads="1"/>
          </p:cNvSpPr>
          <p:nvPr/>
        </p:nvSpPr>
        <p:spPr bwMode="auto">
          <a:xfrm>
            <a:off x="5601131" y="6482465"/>
            <a:ext cx="4282524" cy="3195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73" tIns="45687" rIns="91373" bIns="45687" anchor="b"/>
          <a:lstStyle>
            <a:lvl1pPr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2950" indent="-28575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30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02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7400" indent="-228600" defTabSz="917575"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46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718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90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6200" indent="-228600" defTabSz="917575" eaLnBrk="0" fontAlgn="base" hangingPunct="0">
              <a:spcBef>
                <a:spcPct val="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pPr algn="r" eaLnBrk="1" hangingPunct="1">
              <a:lnSpc>
                <a:spcPct val="120000"/>
              </a:lnSpc>
              <a:spcBef>
                <a:spcPct val="20000"/>
              </a:spcBef>
            </a:pPr>
            <a:fld id="{C7BAE7BC-2C8F-4E4A-88F7-91E324C5ACC0}" type="slidenum">
              <a:rPr lang="en-US" altLang="zh-TW" sz="1200"/>
              <a:pPr algn="r" eaLnBrk="1" hangingPunct="1">
                <a:lnSpc>
                  <a:spcPct val="120000"/>
                </a:lnSpc>
                <a:spcBef>
                  <a:spcPct val="20000"/>
                </a:spcBef>
              </a:pPr>
              <a:t>290</a:t>
            </a:fld>
            <a:endParaRPr lang="en-US" altLang="zh-TW" sz="1200"/>
          </a:p>
        </p:txBody>
      </p:sp>
      <p:sp>
        <p:nvSpPr>
          <p:cNvPr id="1157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571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zh-TW" altLang="zh-TW" smtClean="0">
              <a:ea typeface="新細明體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046650999"/>
      </p:ext>
    </p:extLst>
  </p:cSld>
  <p:clrMapOvr>
    <a:masterClrMapping/>
  </p:clrMapOvr>
</p:notes>
</file>

<file path=ppt/notesSlides/notesSlide1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291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4003964695"/>
      </p:ext>
    </p:extLst>
  </p:cSld>
  <p:clrMapOvr>
    <a:masterClrMapping/>
  </p:clrMapOvr>
</p:notes>
</file>

<file path=ppt/notesSlides/notesSlide1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292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902700711"/>
      </p:ext>
    </p:extLst>
  </p:cSld>
  <p:clrMapOvr>
    <a:masterClrMapping/>
  </p:clrMapOvr>
</p:notes>
</file>

<file path=ppt/notesSlides/notesSlide1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303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802784202"/>
      </p:ext>
    </p:extLst>
  </p:cSld>
  <p:clrMapOvr>
    <a:masterClrMapping/>
  </p:clrMapOvr>
</p:notes>
</file>

<file path=ppt/notesSlides/notesSlide1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304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93506681"/>
      </p:ext>
    </p:extLst>
  </p:cSld>
  <p:clrMapOvr>
    <a:masterClrMapping/>
  </p:clrMapOvr>
</p:notes>
</file>

<file path=ppt/notesSlides/notesSlide1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306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400647820"/>
      </p:ext>
    </p:extLst>
  </p:cSld>
  <p:clrMapOvr>
    <a:masterClrMapping/>
  </p:clrMapOvr>
</p:notes>
</file>

<file path=ppt/notesSlides/notesSlide1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309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894655254"/>
      </p:ext>
    </p:extLst>
  </p:cSld>
  <p:clrMapOvr>
    <a:masterClrMapping/>
  </p:clrMapOvr>
</p:notes>
</file>

<file path=ppt/notesSlides/notesSlide1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313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551762915"/>
      </p:ext>
    </p:extLst>
  </p:cSld>
  <p:clrMapOvr>
    <a:masterClrMapping/>
  </p:clrMapOvr>
</p:notes>
</file>

<file path=ppt/notesSlides/notesSlide1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314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7096174"/>
      </p:ext>
    </p:extLst>
  </p:cSld>
  <p:clrMapOvr>
    <a:masterClrMapping/>
  </p:clrMapOvr>
</p:notes>
</file>

<file path=ppt/notesSlides/notesSlide1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315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049628365"/>
      </p:ext>
    </p:extLst>
  </p:cSld>
  <p:clrMapOvr>
    <a:masterClrMapping/>
  </p:clrMapOvr>
</p:notes>
</file>

<file path=ppt/notesSlides/notesSlide1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320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038945717"/>
      </p:ext>
    </p:extLst>
  </p:cSld>
  <p:clrMapOvr>
    <a:masterClrMapping/>
  </p:clrMapOvr>
</p:notes>
</file>

<file path=ppt/notesSlides/notesSlide1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321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025681504"/>
      </p:ext>
    </p:extLst>
  </p:cSld>
  <p:clrMapOvr>
    <a:masterClrMapping/>
  </p:clrMapOvr>
</p:notes>
</file>

<file path=ppt/notesSlides/notesSlide1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322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956537"/>
      </p:ext>
    </p:extLst>
  </p:cSld>
  <p:clrMapOvr>
    <a:masterClrMapping/>
  </p:clrMapOvr>
</p:notes>
</file>

<file path=ppt/notesSlides/notesSlide1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323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234639325"/>
      </p:ext>
    </p:extLst>
  </p:cSld>
  <p:clrMapOvr>
    <a:masterClrMapping/>
  </p:clrMapOvr>
</p:notes>
</file>

<file path=ppt/notesSlides/notesSlide1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325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674762498"/>
      </p:ext>
    </p:extLst>
  </p:cSld>
  <p:clrMapOvr>
    <a:masterClrMapping/>
  </p:clrMapOvr>
</p:notes>
</file>

<file path=ppt/notesSlides/notesSlide1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327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942867590"/>
      </p:ext>
    </p:extLst>
  </p:cSld>
  <p:clrMapOvr>
    <a:masterClrMapping/>
  </p:clrMapOvr>
</p:notes>
</file>

<file path=ppt/notesSlides/notesSlide1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335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786315564"/>
      </p:ext>
    </p:extLst>
  </p:cSld>
  <p:clrMapOvr>
    <a:masterClrMapping/>
  </p:clrMapOvr>
</p:notes>
</file>

<file path=ppt/notesSlides/notesSlide1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336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933916518"/>
      </p:ext>
    </p:extLst>
  </p:cSld>
  <p:clrMapOvr>
    <a:masterClrMapping/>
  </p:clrMapOvr>
</p:notes>
</file>

<file path=ppt/notesSlides/notesSlide1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23B3F93-43AC-407E-9F79-5217863B5E20}" type="slidenum">
              <a:rPr lang="en-US" altLang="zh-TW" smtClean="0"/>
              <a:pPr>
                <a:defRPr/>
              </a:pPr>
              <a:t>337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850058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標題投影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08" name="Rectangle 20"/>
          <p:cNvSpPr>
            <a:spLocks noGrp="1" noChangeArrowheads="1"/>
          </p:cNvSpPr>
          <p:nvPr>
            <p:ph type="ctrTitle"/>
          </p:nvPr>
        </p:nvSpPr>
        <p:spPr>
          <a:xfrm>
            <a:off x="1828800" y="2133600"/>
            <a:ext cx="7315200" cy="1600200"/>
          </a:xfrm>
          <a:prstGeom prst="rect">
            <a:avLst/>
          </a:prstGeom>
        </p:spPr>
        <p:txBody>
          <a:bodyPr anchor="ctr"/>
          <a:lstStyle>
            <a:lvl1pPr algn="l">
              <a:defRPr/>
            </a:lvl1pPr>
          </a:lstStyle>
          <a:p>
            <a:pPr lvl="0"/>
            <a:r>
              <a:rPr lang="zh-TW" altLang="en-US" noProof="0" smtClean="0"/>
              <a:t>按一下以編輯母片標題樣式</a:t>
            </a:r>
          </a:p>
        </p:txBody>
      </p:sp>
      <p:sp>
        <p:nvSpPr>
          <p:cNvPr id="12309" name="Rectangle 21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4267200"/>
            <a:ext cx="6400800" cy="1752600"/>
          </a:xfrm>
        </p:spPr>
        <p:txBody>
          <a:bodyPr/>
          <a:lstStyle>
            <a:lvl1pPr marL="0" indent="0">
              <a:defRPr/>
            </a:lvl1pPr>
          </a:lstStyle>
          <a:p>
            <a:pPr lvl="0"/>
            <a:r>
              <a:rPr lang="zh-TW" altLang="en-US" noProof="0" smtClean="0"/>
              <a:t>按一下以編輯母片副標題樣式</a:t>
            </a:r>
          </a:p>
        </p:txBody>
      </p:sp>
      <p:sp>
        <p:nvSpPr>
          <p:cNvPr id="4" name="Rectangle 22"/>
          <p:cNvSpPr>
            <a:spLocks noGrp="1" noChangeArrowheads="1"/>
          </p:cNvSpPr>
          <p:nvPr>
            <p:ph type="dt" sz="half" idx="10"/>
          </p:nvPr>
        </p:nvSpPr>
        <p:spPr>
          <a:xfrm>
            <a:off x="1371600" y="6248400"/>
            <a:ext cx="1905000" cy="457200"/>
          </a:xfrm>
        </p:spPr>
        <p:txBody>
          <a:bodyPr anchor="t"/>
          <a:lstStyle>
            <a:lvl1pPr>
              <a:defRPr>
                <a:latin typeface="+mn-lt"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Rectangle 23"/>
          <p:cNvSpPr>
            <a:spLocks noGrp="1" noChangeArrowheads="1"/>
          </p:cNvSpPr>
          <p:nvPr>
            <p:ph type="ftr" sz="quarter" idx="11"/>
          </p:nvPr>
        </p:nvSpPr>
        <p:spPr>
          <a:xfrm>
            <a:off x="3733800" y="6248400"/>
            <a:ext cx="2895600" cy="457200"/>
          </a:xfrm>
        </p:spPr>
        <p:txBody>
          <a:bodyPr anchor="t"/>
          <a:lstStyle>
            <a:lvl1pPr>
              <a:defRPr>
                <a:latin typeface="+mn-lt"/>
              </a:defRPr>
            </a:lvl1pPr>
          </a:lstStyle>
          <a:p>
            <a:pPr>
              <a:defRPr/>
            </a:pPr>
            <a:r>
              <a:rPr lang="en-US" altLang="zh-TW"/>
              <a:t>　　　</a:t>
            </a:r>
          </a:p>
        </p:txBody>
      </p:sp>
      <p:sp>
        <p:nvSpPr>
          <p:cNvPr id="6" name="Rectangle 24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7086600" y="6248400"/>
            <a:ext cx="1905000" cy="457200"/>
          </a:xfrm>
        </p:spPr>
        <p:txBody>
          <a:bodyPr anchor="t"/>
          <a:lstStyle>
            <a:lvl1pPr algn="r" eaLnBrk="1" hangingPunct="1">
              <a:defRPr kumimoji="0" sz="1400">
                <a:ea typeface="新細明體" charset="-120"/>
              </a:defRPr>
            </a:lvl1pPr>
          </a:lstStyle>
          <a:p>
            <a:pPr>
              <a:defRPr/>
            </a:pPr>
            <a:fld id="{8FF4CF0F-9DC2-4E61-AA7D-36D6185881BD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06784693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內容版面配置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Rectangle 37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Rectangle 38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　　　</a:t>
            </a:r>
          </a:p>
        </p:txBody>
      </p:sp>
      <p:sp>
        <p:nvSpPr>
          <p:cNvPr id="6" name="Rectangle 39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3pPr lvl="2">
              <a:defRPr/>
            </a:lvl3pPr>
          </a:lstStyle>
          <a:p>
            <a:pPr lvl="2">
              <a:defRPr/>
            </a:pPr>
            <a:fld id="{FD7ECB55-D994-4EB2-AEAD-8AD1E874242A}" type="slidenum">
              <a:rPr lang="en-US" altLang="zh-TW"/>
              <a:pPr lvl="2"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55249522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章節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</p:txBody>
      </p:sp>
      <p:sp>
        <p:nvSpPr>
          <p:cNvPr id="4" name="Rectangle 37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Rectangle 38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　　　</a:t>
            </a:r>
          </a:p>
        </p:txBody>
      </p:sp>
      <p:sp>
        <p:nvSpPr>
          <p:cNvPr id="6" name="Rectangle 39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3pPr lvl="2">
              <a:defRPr/>
            </a:lvl3pPr>
          </a:lstStyle>
          <a:p>
            <a:pPr lvl="2">
              <a:defRPr/>
            </a:pPr>
            <a:fld id="{8AE5DE7B-8F82-459E-B41B-7FA947B30845}" type="slidenum">
              <a:rPr lang="en-US" altLang="zh-TW"/>
              <a:pPr lvl="2"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77954304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兩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內容版面配置區 2"/>
          <p:cNvSpPr>
            <a:spLocks noGrp="1"/>
          </p:cNvSpPr>
          <p:nvPr>
            <p:ph sz="half" idx="1"/>
          </p:nvPr>
        </p:nvSpPr>
        <p:spPr>
          <a:xfrm>
            <a:off x="827088" y="1412875"/>
            <a:ext cx="3810000" cy="453707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TW" altLang="en-US" dirty="0" smtClean="0"/>
              <a:t>按一下以編輯母片文字樣式</a:t>
            </a:r>
          </a:p>
          <a:p>
            <a:pPr lvl="1"/>
            <a:r>
              <a:rPr lang="zh-TW" altLang="en-US" dirty="0" smtClean="0"/>
              <a:t>第二層</a:t>
            </a:r>
          </a:p>
          <a:p>
            <a:pPr lvl="2"/>
            <a:r>
              <a:rPr lang="zh-TW" altLang="en-US" dirty="0" smtClean="0"/>
              <a:t>第三層</a:t>
            </a:r>
          </a:p>
          <a:p>
            <a:pPr lvl="3"/>
            <a:r>
              <a:rPr lang="zh-TW" altLang="en-US" dirty="0" smtClean="0"/>
              <a:t>第四層</a:t>
            </a:r>
          </a:p>
          <a:p>
            <a:pPr lvl="4"/>
            <a:r>
              <a:rPr lang="zh-TW" altLang="en-US" dirty="0" smtClean="0"/>
              <a:t>第五層</a:t>
            </a:r>
            <a:endParaRPr lang="zh-TW" altLang="en-US" dirty="0"/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4789488" y="1412875"/>
            <a:ext cx="3810000" cy="453707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5" name="Rectangle 37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Rectangle 38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　　　</a:t>
            </a:r>
          </a:p>
        </p:txBody>
      </p:sp>
      <p:sp>
        <p:nvSpPr>
          <p:cNvPr id="7" name="Rectangle 39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3pPr lvl="2">
              <a:defRPr/>
            </a:lvl3pPr>
          </a:lstStyle>
          <a:p>
            <a:pPr lvl="2">
              <a:defRPr/>
            </a:pPr>
            <a:fld id="{A506CE46-C17A-4772-A5E6-3ADE45B802BC}" type="slidenum">
              <a:rPr lang="en-US" altLang="zh-TW"/>
              <a:pPr lvl="2"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09960777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比對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5" name="文字版面配置區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</p:txBody>
      </p:sp>
      <p:sp>
        <p:nvSpPr>
          <p:cNvPr id="6" name="內容版面配置區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7" name="Rectangle 37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8" name="Rectangle 38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　　　</a:t>
            </a:r>
          </a:p>
        </p:txBody>
      </p:sp>
      <p:sp>
        <p:nvSpPr>
          <p:cNvPr id="9" name="Rectangle 39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3pPr lvl="2">
              <a:defRPr/>
            </a:lvl3pPr>
          </a:lstStyle>
          <a:p>
            <a:pPr lvl="2">
              <a:defRPr/>
            </a:pPr>
            <a:fld id="{6E84D16F-C875-45AC-B064-A3AFDA7CC89D}" type="slidenum">
              <a:rPr lang="en-US" altLang="zh-TW"/>
              <a:pPr lvl="2"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25658484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只有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37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4" name="Rectangle 38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　　　</a:t>
            </a:r>
          </a:p>
        </p:txBody>
      </p:sp>
      <p:sp>
        <p:nvSpPr>
          <p:cNvPr id="5" name="Rectangle 39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3pPr lvl="2">
              <a:defRPr/>
            </a:lvl3pPr>
          </a:lstStyle>
          <a:p>
            <a:pPr lvl="2">
              <a:defRPr/>
            </a:pPr>
            <a:fld id="{C1CB6EAC-4037-4ADF-805F-359F289A53B8}" type="slidenum">
              <a:rPr lang="en-US" altLang="zh-TW"/>
              <a:pPr lvl="2"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8726251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37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3" name="Rectangle 38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　　　</a:t>
            </a:r>
          </a:p>
        </p:txBody>
      </p:sp>
      <p:sp>
        <p:nvSpPr>
          <p:cNvPr id="4" name="Rectangle 39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3pPr lvl="2">
              <a:defRPr/>
            </a:lvl3pPr>
          </a:lstStyle>
          <a:p>
            <a:pPr lvl="2">
              <a:defRPr/>
            </a:pPr>
            <a:fld id="{2CFA058B-0F38-4260-A0E4-DEB065A0CD28}" type="slidenum">
              <a:rPr lang="en-US" altLang="zh-TW"/>
              <a:pPr lvl="2"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94474112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含標題的內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/>
          <a:lstStyle>
            <a:lvl1pPr algn="l">
              <a:defRPr sz="2000" b="1"/>
            </a:lvl1pPr>
          </a:lstStyle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</p:txBody>
      </p:sp>
      <p:sp>
        <p:nvSpPr>
          <p:cNvPr id="5" name="Rectangle 37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Rectangle 38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　　　</a:t>
            </a:r>
          </a:p>
        </p:txBody>
      </p:sp>
      <p:sp>
        <p:nvSpPr>
          <p:cNvPr id="7" name="Rectangle 39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3pPr lvl="2">
              <a:defRPr/>
            </a:lvl3pPr>
          </a:lstStyle>
          <a:p>
            <a:pPr lvl="2">
              <a:defRPr/>
            </a:pPr>
            <a:fld id="{A1DDD1CB-0DF9-4AF1-9358-2898E6E1CE9E}" type="slidenum">
              <a:rPr lang="en-US" altLang="zh-TW"/>
              <a:pPr lvl="2"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91867300"/>
      </p:ext>
    </p:extLst>
  </p:cSld>
  <p:clrMapOvr>
    <a:masterClrMapping/>
  </p:clrMapOvr>
  <p:transition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含標題的圖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/>
          <a:lstStyle>
            <a:lvl1pPr algn="l">
              <a:defRPr sz="2000" b="1"/>
            </a:lvl1pPr>
          </a:lstStyle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圖片版面配置區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TW" altLang="en-US" noProof="0" smtClean="0"/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</p:txBody>
      </p:sp>
      <p:sp>
        <p:nvSpPr>
          <p:cNvPr id="5" name="Rectangle 37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Rectangle 38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　　　</a:t>
            </a:r>
          </a:p>
        </p:txBody>
      </p:sp>
      <p:sp>
        <p:nvSpPr>
          <p:cNvPr id="7" name="Rectangle 39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3pPr lvl="2">
              <a:defRPr/>
            </a:lvl3pPr>
          </a:lstStyle>
          <a:p>
            <a:pPr lvl="2">
              <a:defRPr/>
            </a:pPr>
            <a:fld id="{4A10E996-457A-4899-8A8A-E85401BB5150}" type="slidenum">
              <a:rPr lang="en-US" altLang="zh-TW"/>
              <a:pPr lvl="2"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29221057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標題及直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1692275" y="214313"/>
            <a:ext cx="7251700" cy="9112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直排文字版面配置區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Rectangle 37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Rectangle 38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　　　</a:t>
            </a:r>
          </a:p>
        </p:txBody>
      </p:sp>
      <p:sp>
        <p:nvSpPr>
          <p:cNvPr id="6" name="Rectangle 39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3pPr lvl="2">
              <a:defRPr/>
            </a:lvl3pPr>
          </a:lstStyle>
          <a:p>
            <a:pPr lvl="2">
              <a:defRPr/>
            </a:pPr>
            <a:fld id="{10F08A43-369A-4603-AB60-17DB414C1FD4}" type="slidenum">
              <a:rPr lang="en-US" altLang="zh-TW"/>
              <a:pPr lvl="2"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28975254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直排標題及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直排標題 1"/>
          <p:cNvSpPr>
            <a:spLocks noGrp="1"/>
          </p:cNvSpPr>
          <p:nvPr>
            <p:ph type="title" orient="vert"/>
          </p:nvPr>
        </p:nvSpPr>
        <p:spPr>
          <a:xfrm>
            <a:off x="6915150" y="214313"/>
            <a:ext cx="2028825" cy="5735637"/>
          </a:xfrm>
          <a:prstGeom prst="rect">
            <a:avLst/>
          </a:prstGeom>
        </p:spPr>
        <p:txBody>
          <a:bodyPr vert="eaVert"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直排文字版面配置區 2"/>
          <p:cNvSpPr>
            <a:spLocks noGrp="1"/>
          </p:cNvSpPr>
          <p:nvPr>
            <p:ph type="body" orient="vert" idx="1"/>
          </p:nvPr>
        </p:nvSpPr>
        <p:spPr>
          <a:xfrm>
            <a:off x="827088" y="214313"/>
            <a:ext cx="5935662" cy="5735637"/>
          </a:xfrm>
        </p:spPr>
        <p:txBody>
          <a:bodyPr vert="eaVert"/>
          <a:lstStyle/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Rectangle 37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Rectangle 38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　　　</a:t>
            </a:r>
          </a:p>
        </p:txBody>
      </p:sp>
      <p:sp>
        <p:nvSpPr>
          <p:cNvPr id="6" name="Rectangle 39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3pPr lvl="2">
              <a:defRPr/>
            </a:lvl3pPr>
          </a:lstStyle>
          <a:p>
            <a:pPr lvl="2">
              <a:defRPr/>
            </a:pPr>
            <a:fld id="{4D7A929C-2992-4120-935A-6BB6845B8017}" type="slidenum">
              <a:rPr lang="en-US" altLang="zh-TW"/>
              <a:pPr lvl="2"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83100880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標題及表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1692275" y="214313"/>
            <a:ext cx="7251700" cy="9112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表格版面配置區 2"/>
          <p:cNvSpPr>
            <a:spLocks noGrp="1"/>
          </p:cNvSpPr>
          <p:nvPr>
            <p:ph type="tbl" idx="1"/>
          </p:nvPr>
        </p:nvSpPr>
        <p:spPr>
          <a:xfrm>
            <a:off x="827088" y="1412875"/>
            <a:ext cx="7772400" cy="4537075"/>
          </a:xfrm>
        </p:spPr>
        <p:txBody>
          <a:bodyPr/>
          <a:lstStyle/>
          <a:p>
            <a:pPr lvl="0"/>
            <a:endParaRPr lang="zh-TW" altLang="en-US" noProof="0" smtClean="0"/>
          </a:p>
        </p:txBody>
      </p:sp>
      <p:sp>
        <p:nvSpPr>
          <p:cNvPr id="4" name="Rectangle 37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Rectangle 38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　　　</a:t>
            </a:r>
          </a:p>
        </p:txBody>
      </p:sp>
      <p:sp>
        <p:nvSpPr>
          <p:cNvPr id="6" name="Rectangle 39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3pPr lvl="2">
              <a:defRPr/>
            </a:lvl3pPr>
          </a:lstStyle>
          <a:p>
            <a:pPr lvl="2">
              <a:defRPr/>
            </a:pPr>
            <a:fld id="{4C20E229-EE04-43A5-9C5A-FF5CB24D4907}" type="slidenum">
              <a:rPr lang="en-US" altLang="zh-TW"/>
              <a:pPr lvl="2"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17895914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>
  <p:cSld name="1_兩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1692275" y="214313"/>
            <a:ext cx="7251700" cy="9112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內容版面配置區 2"/>
          <p:cNvSpPr>
            <a:spLocks noGrp="1"/>
          </p:cNvSpPr>
          <p:nvPr>
            <p:ph sz="half" idx="1"/>
          </p:nvPr>
        </p:nvSpPr>
        <p:spPr>
          <a:xfrm>
            <a:off x="827088" y="1412875"/>
            <a:ext cx="3810000" cy="453707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4789488" y="1412875"/>
            <a:ext cx="3810000" cy="453707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5" name="Rectangle 37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Rectangle 38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　　　</a:t>
            </a:r>
          </a:p>
        </p:txBody>
      </p:sp>
      <p:sp>
        <p:nvSpPr>
          <p:cNvPr id="7" name="Rectangle 39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3pPr lvl="2">
              <a:defRPr/>
            </a:lvl3pPr>
          </a:lstStyle>
          <a:p>
            <a:pPr lvl="2">
              <a:defRPr/>
            </a:pPr>
            <a:fld id="{A506CE46-C17A-4772-A5E6-3ADE45B802BC}" type="slidenum">
              <a:rPr lang="en-US" altLang="zh-TW"/>
              <a:pPr lvl="2"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61285274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1_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1692275" y="214313"/>
            <a:ext cx="7251700" cy="9112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Rectangle 37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Rectangle 38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zh-TW"/>
              <a:t>　　　</a:t>
            </a:r>
          </a:p>
        </p:txBody>
      </p:sp>
      <p:sp>
        <p:nvSpPr>
          <p:cNvPr id="6" name="Rectangle 39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3pPr lvl="2">
              <a:defRPr/>
            </a:lvl3pPr>
          </a:lstStyle>
          <a:p>
            <a:pPr lvl="2">
              <a:defRPr/>
            </a:pPr>
            <a:fld id="{FD7ECB55-D994-4EB2-AEAD-8AD1E874242A}" type="slidenum">
              <a:rPr lang="en-US" altLang="zh-TW"/>
              <a:pPr lvl="2"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241967429"/>
      </p:ext>
    </p:extLst>
  </p:cSld>
  <p:clrMapOvr>
    <a:masterClrMapping/>
  </p:clrMapOvr>
  <p:transition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节标题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标题 1"/>
          <p:cNvSpPr>
            <a:spLocks noGrp="1"/>
          </p:cNvSpPr>
          <p:nvPr>
            <p:ph type="title"/>
          </p:nvPr>
        </p:nvSpPr>
        <p:spPr>
          <a:xfrm>
            <a:off x="3959154" y="4010128"/>
            <a:ext cx="3387734" cy="761354"/>
          </a:xfrm>
          <a:prstGeom prst="rect">
            <a:avLst/>
          </a:prstGeom>
        </p:spPr>
        <p:txBody>
          <a:bodyPr wrap="none" anchor="b">
            <a:normAutofit/>
          </a:bodyPr>
          <a:lstStyle>
            <a:lvl1pPr>
              <a:defRPr sz="1800" b="1">
                <a:solidFill>
                  <a:schemeClr val="accent2"/>
                </a:solidFill>
              </a:defRPr>
            </a:lvl1pPr>
          </a:lstStyle>
          <a:p>
            <a:r>
              <a:rPr lang="zh-TW" altLang="en-US" smtClean="0"/>
              <a:t>按一下以編輯母片標題樣式</a:t>
            </a:r>
            <a:endParaRPr lang="zh-CN" altLang="en-US" dirty="0"/>
          </a:p>
        </p:txBody>
      </p:sp>
      <p:sp>
        <p:nvSpPr>
          <p:cNvPr id="21" name="文本占位符 2"/>
          <p:cNvSpPr>
            <a:spLocks noGrp="1"/>
          </p:cNvSpPr>
          <p:nvPr>
            <p:ph type="body" idx="1"/>
          </p:nvPr>
        </p:nvSpPr>
        <p:spPr>
          <a:xfrm>
            <a:off x="3959154" y="4889047"/>
            <a:ext cx="3387734" cy="1248228"/>
          </a:xfrm>
        </p:spPr>
        <p:txBody>
          <a:bodyPr wrap="none">
            <a:normAutofit/>
          </a:bodyPr>
          <a:lstStyle>
            <a:lvl1pPr marL="0" indent="0">
              <a:buNone/>
              <a:defRPr sz="825">
                <a:solidFill>
                  <a:schemeClr val="bg1">
                    <a:lumMod val="50000"/>
                  </a:schemeClr>
                </a:solidFill>
              </a:defRPr>
            </a:lvl1pPr>
            <a:lvl2pPr marL="342884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766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649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532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41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297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18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064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</p:txBody>
      </p:sp>
    </p:spTree>
    <p:extLst>
      <p:ext uri="{BB962C8B-B14F-4D97-AF65-F5344CB8AC3E}">
        <p14:creationId xmlns:p14="http://schemas.microsoft.com/office/powerpoint/2010/main" val="39622303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7" name="Rectangle 34"/>
          <p:cNvSpPr>
            <a:spLocks noChangeArrowheads="1"/>
          </p:cNvSpPr>
          <p:nvPr/>
        </p:nvSpPr>
        <p:spPr bwMode="gray">
          <a:xfrm flipV="1">
            <a:off x="533400" y="838200"/>
            <a:ext cx="8610600" cy="7620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chemeClr val="hlink">
                <a:alpha val="50195"/>
              </a:schemeClr>
            </a:solidFill>
            <a:miter lim="800000"/>
            <a:headEnd/>
            <a:tailEnd/>
          </a:ln>
        </p:spPr>
        <p:txBody>
          <a:bodyPr rot="10800000" wrap="none" anchor="ctr"/>
          <a:lstStyle>
            <a:lvl1pPr eaLnBrk="0" hangingPunct="0">
              <a:defRPr kumimoji="1" sz="24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5pPr>
            <a:lvl6pPr marL="2514600" indent="-228600" eaLnBrk="0" fontAlgn="base" hangingPunct="0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6pPr>
            <a:lvl7pPr marL="2971800" indent="-228600" eaLnBrk="0" fontAlgn="base" hangingPunct="0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7pPr>
            <a:lvl8pPr marL="3429000" indent="-228600" eaLnBrk="0" fontAlgn="base" hangingPunct="0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8pPr>
            <a:lvl9pPr marL="3886200" indent="-228600" eaLnBrk="0" fontAlgn="base" hangingPunct="0">
              <a:lnSpc>
                <a:spcPct val="120000"/>
              </a:lnSpc>
              <a:spcBef>
                <a:spcPct val="2000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Arial Narrow" pitchFamily="34" charset="0"/>
                <a:ea typeface="標楷體" pitchFamily="65" charset="-120"/>
              </a:defRPr>
            </a:lvl9pPr>
          </a:lstStyle>
          <a:p>
            <a:pPr algn="ctr" eaLnBrk="1" hangingPunct="1">
              <a:defRPr/>
            </a:pPr>
            <a:endParaRPr lang="zh-TW" altLang="zh-TW" smtClean="0">
              <a:latin typeface="Tahoma" pitchFamily="34" charset="0"/>
              <a:ea typeface="新細明體" pitchFamily="18" charset="-120"/>
            </a:endParaRPr>
          </a:p>
        </p:txBody>
      </p:sp>
      <p:sp>
        <p:nvSpPr>
          <p:cNvPr id="1028" name="Rectangle 36"/>
          <p:cNvSpPr>
            <a:spLocks noGrp="1" noChangeArrowheads="1"/>
          </p:cNvSpPr>
          <p:nvPr>
            <p:ph type="body" idx="1"/>
          </p:nvPr>
        </p:nvSpPr>
        <p:spPr bwMode="auto">
          <a:xfrm>
            <a:off x="827088" y="1412875"/>
            <a:ext cx="7772400" cy="4537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TW" altLang="en-US" smtClean="0"/>
              <a:t>按一下以編輯母片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</a:p>
        </p:txBody>
      </p:sp>
      <p:sp>
        <p:nvSpPr>
          <p:cNvPr id="11301" name="Rectangle 37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eaLnBrk="1" hangingPunct="1">
              <a:lnSpc>
                <a:spcPct val="100000"/>
              </a:lnSpc>
              <a:spcBef>
                <a:spcPct val="0"/>
              </a:spcBef>
              <a:defRPr kumimoji="0" sz="1400">
                <a:effectLst/>
                <a:latin typeface="Tahoma" pitchFamily="34" charset="0"/>
                <a:ea typeface="+mn-ea"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11302" name="Rectangle 38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 eaLnBrk="1" hangingPunct="1">
              <a:lnSpc>
                <a:spcPct val="100000"/>
              </a:lnSpc>
              <a:spcBef>
                <a:spcPct val="0"/>
              </a:spcBef>
              <a:defRPr kumimoji="0" sz="1400">
                <a:effectLst/>
                <a:latin typeface="Tahoma" pitchFamily="34" charset="0"/>
                <a:ea typeface="+mn-ea"/>
              </a:defRPr>
            </a:lvl1pPr>
          </a:lstStyle>
          <a:p>
            <a:pPr>
              <a:defRPr/>
            </a:pPr>
            <a:r>
              <a:rPr lang="en-US" altLang="zh-TW"/>
              <a:t>　　　</a:t>
            </a:r>
          </a:p>
        </p:txBody>
      </p:sp>
      <p:sp>
        <p:nvSpPr>
          <p:cNvPr id="11303" name="Rectangle 39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3pPr lvl="2" algn="r" eaLnBrk="1" hangingPunct="1">
              <a:defRPr kumimoji="0" sz="1400" b="1">
                <a:latin typeface="Tahoma" pitchFamily="34" charset="0"/>
                <a:ea typeface="新細明體" charset="-120"/>
              </a:defRPr>
            </a:lvl3pPr>
          </a:lstStyle>
          <a:p>
            <a:pPr lvl="2">
              <a:defRPr/>
            </a:pPr>
            <a:fld id="{12D94C5F-7C03-4F5B-9E19-9D14C6C9AAB5}" type="slidenum">
              <a:rPr lang="en-US" altLang="zh-TW"/>
              <a:pPr lvl="2">
                <a:defRPr/>
              </a:pPr>
              <a:t>‹#›</a:t>
            </a:fld>
            <a:endParaRPr lang="en-US" altLang="zh-TW"/>
          </a:p>
        </p:txBody>
      </p:sp>
      <p:pic>
        <p:nvPicPr>
          <p:cNvPr id="8" name="圖片 7" descr="D:\Documents\Desktop\messageImage_1528334949092.jpg"/>
          <p:cNvPicPr/>
          <p:nvPr userDrawn="1"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162050" cy="544512"/>
          </a:xfrm>
          <a:prstGeom prst="rect">
            <a:avLst/>
          </a:prstGeom>
          <a:noFill/>
          <a:ln>
            <a:noFill/>
          </a:ln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865" r:id="rId1"/>
    <p:sldLayoutId id="2147484854" r:id="rId2"/>
    <p:sldLayoutId id="2147484855" r:id="rId3"/>
    <p:sldLayoutId id="2147484856" r:id="rId4"/>
    <p:sldLayoutId id="2147484857" r:id="rId5"/>
    <p:sldLayoutId id="2147484858" r:id="rId6"/>
    <p:sldLayoutId id="2147484859" r:id="rId7"/>
    <p:sldLayoutId id="2147484860" r:id="rId8"/>
    <p:sldLayoutId id="2147484861" r:id="rId9"/>
    <p:sldLayoutId id="2147484862" r:id="rId10"/>
    <p:sldLayoutId id="2147484863" r:id="rId11"/>
    <p:sldLayoutId id="2147484864" r:id="rId12"/>
    <p:sldLayoutId id="2147484866" r:id="rId13"/>
    <p:sldLayoutId id="2147484867" r:id="rId14"/>
    <p:sldLayoutId id="2147484868" r:id="rId15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 Narrow" pitchFamily="34" charset="0"/>
          <a:ea typeface="新細明體" pitchFamily="18" charset="-12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 Narrow" pitchFamily="34" charset="0"/>
          <a:ea typeface="新細明體" pitchFamily="18" charset="-12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 Narrow" pitchFamily="34" charset="0"/>
          <a:ea typeface="新細明體" pitchFamily="18" charset="-12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 Narrow" pitchFamily="34" charset="0"/>
          <a:ea typeface="新細明體" pitchFamily="18" charset="-120"/>
        </a:defRPr>
      </a:lvl5pPr>
      <a:lvl6pPr marL="4572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 Narrow" pitchFamily="34" charset="0"/>
          <a:ea typeface="新細明體" pitchFamily="18" charset="-120"/>
        </a:defRPr>
      </a:lvl6pPr>
      <a:lvl7pPr marL="9144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 Narrow" pitchFamily="34" charset="0"/>
          <a:ea typeface="新細明體" pitchFamily="18" charset="-120"/>
        </a:defRPr>
      </a:lvl7pPr>
      <a:lvl8pPr marL="13716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 Narrow" pitchFamily="34" charset="0"/>
          <a:ea typeface="新細明體" pitchFamily="18" charset="-120"/>
        </a:defRPr>
      </a:lvl8pPr>
      <a:lvl9pPr marL="18288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 Narrow" pitchFamily="34" charset="0"/>
          <a:ea typeface="新細明體" pitchFamily="18" charset="-12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defRPr kumimoji="1"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kumimoji="1"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kumimoji="1"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kumimoji="1"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TW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jpeg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3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3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3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3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3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3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4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3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3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3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3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3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3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4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4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4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4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4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4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4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7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7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4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4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7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14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7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4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4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14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4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4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7.xml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13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7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2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7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7.xml"/></Relationships>
</file>

<file path=ppt/slides/_rels/slide1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7.xml"/></Relationships>
</file>

<file path=ppt/slides/_rels/slide1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7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2.xml"/></Relationships>
</file>

<file path=ppt/slides/_rels/slide1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2.xml"/></Relationships>
</file>

<file path=ppt/slides/_rels/slide1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2.xml"/></Relationships>
</file>

<file path=ppt/slides/_rels/slide1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7.xml"/></Relationships>
</file>

<file path=ppt/slides/_rels/slide1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4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2.xml"/></Relationships>
</file>

<file path=ppt/slides/_rels/slide1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2.xml"/></Relationships>
</file>

<file path=ppt/slides/_rels/slide1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4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7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7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7.xml"/></Relationships>
</file>

<file path=ppt/slides/_rels/slide2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2.xml"/></Relationships>
</file>

<file path=ppt/slides/_rels/slide2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4.xml"/></Relationships>
</file>

<file path=ppt/slides/_rels/slide2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4.xml"/></Relationships>
</file>

<file path=ppt/slides/_rels/slide2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4.xml"/></Relationships>
</file>

<file path=ppt/slides/_rels/slide2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4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2.xml"/></Relationships>
</file>

<file path=ppt/slides/_rels/slide2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2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7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7.xml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7.xml"/></Relationships>
</file>

<file path=ppt/slides/_rels/slide2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7.xml"/></Relationships>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7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2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14.xml"/></Relationships>
</file>

<file path=ppt/slides/_rels/slide2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14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png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2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13.xml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2.xml"/></Relationships>
</file>

<file path=ppt/slides/_rels/slide2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2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2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7.xml"/></Relationships>
</file>

<file path=ppt/slides/_rels/slide2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7.xml"/></Relationships>
</file>

<file path=ppt/slides/_rels/slide2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7.xml"/></Relationships>
</file>

<file path=ppt/slides/_rels/slide2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7.xml"/></Relationships>
</file>

<file path=ppt/slides/_rels/slide2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7.xml"/></Relationships>
</file>

<file path=ppt/slides/_rels/slide2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7.xml"/></Relationships>
</file>

<file path=ppt/slides/_rels/slide2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3.xml"/><Relationship Id="rId1" Type="http://schemas.openxmlformats.org/officeDocument/2006/relationships/slideLayout" Target="../slideLayouts/slideLayout7.xml"/></Relationships>
</file>

<file path=ppt/slides/_rels/slide2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4.xml"/><Relationship Id="rId1" Type="http://schemas.openxmlformats.org/officeDocument/2006/relationships/slideLayout" Target="../slideLayouts/slideLayout7.xml"/></Relationships>
</file>

<file path=ppt/slides/_rels/slide2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5.xml"/><Relationship Id="rId1" Type="http://schemas.openxmlformats.org/officeDocument/2006/relationships/slideLayout" Target="../slideLayouts/slideLayout7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6.xml"/><Relationship Id="rId1" Type="http://schemas.openxmlformats.org/officeDocument/2006/relationships/slideLayout" Target="../slideLayouts/slideLayout7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7.xml"/><Relationship Id="rId1" Type="http://schemas.openxmlformats.org/officeDocument/2006/relationships/slideLayout" Target="../slideLayouts/slideLayout7.xml"/></Relationships>
</file>

<file path=ppt/slides/_rels/slide2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8.xml"/><Relationship Id="rId1" Type="http://schemas.openxmlformats.org/officeDocument/2006/relationships/slideLayout" Target="../slideLayouts/slideLayout7.xml"/></Relationships>
</file>

<file path=ppt/slides/_rels/slide2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9.xml"/><Relationship Id="rId1" Type="http://schemas.openxmlformats.org/officeDocument/2006/relationships/slideLayout" Target="../slideLayouts/slideLayout7.xml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0.xml"/><Relationship Id="rId1" Type="http://schemas.openxmlformats.org/officeDocument/2006/relationships/slideLayout" Target="../slideLayouts/slideLayout7.xml"/></Relationships>
</file>

<file path=ppt/slides/_rels/slide2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1.xml"/><Relationship Id="rId1" Type="http://schemas.openxmlformats.org/officeDocument/2006/relationships/slideLayout" Target="../slideLayouts/slideLayout7.xml"/></Relationships>
</file>

<file path=ppt/slides/_rels/slide2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2.xml"/><Relationship Id="rId1" Type="http://schemas.openxmlformats.org/officeDocument/2006/relationships/slideLayout" Target="../slideLayouts/slideLayout7.xml"/></Relationships>
</file>

<file path=ppt/slides/_rels/slide2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3.xml"/><Relationship Id="rId1" Type="http://schemas.openxmlformats.org/officeDocument/2006/relationships/slideLayout" Target="../slideLayouts/slideLayout7.xml"/></Relationships>
</file>

<file path=ppt/slides/_rels/slide2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4.xml"/><Relationship Id="rId1" Type="http://schemas.openxmlformats.org/officeDocument/2006/relationships/slideLayout" Target="../slideLayouts/slideLayout4.xml"/></Relationships>
</file>

<file path=ppt/slides/_rels/slide2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5.xml"/><Relationship Id="rId1" Type="http://schemas.openxmlformats.org/officeDocument/2006/relationships/slideLayout" Target="../slideLayouts/slideLayout4.xml"/></Relationships>
</file>

<file path=ppt/slides/_rels/slide2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6.xml"/><Relationship Id="rId1" Type="http://schemas.openxmlformats.org/officeDocument/2006/relationships/slideLayout" Target="../slideLayouts/slideLayout2.xml"/></Relationships>
</file>

<file path=ppt/slides/_rels/slide2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7.xml"/><Relationship Id="rId1" Type="http://schemas.openxmlformats.org/officeDocument/2006/relationships/slideLayout" Target="../slideLayouts/slideLayout7.xml"/></Relationships>
</file>

<file path=ppt/slides/_rels/slide2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8.xml"/><Relationship Id="rId1" Type="http://schemas.openxmlformats.org/officeDocument/2006/relationships/slideLayout" Target="../slideLayouts/slideLayout7.xml"/></Relationships>
</file>

<file path=ppt/slides/_rels/slide2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9.xml"/><Relationship Id="rId1" Type="http://schemas.openxmlformats.org/officeDocument/2006/relationships/slideLayout" Target="../slideLayouts/slideLayout7.xml"/></Relationships>
</file>

<file path=ppt/slides/_rels/slide2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0.xml"/><Relationship Id="rId1" Type="http://schemas.openxmlformats.org/officeDocument/2006/relationships/slideLayout" Target="../slideLayouts/slideLayout7.xml"/></Relationships>
</file>

<file path=ppt/slides/_rels/slide3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1.xml"/><Relationship Id="rId1" Type="http://schemas.openxmlformats.org/officeDocument/2006/relationships/slideLayout" Target="../slideLayouts/slideLayout7.xml"/></Relationships>
</file>

<file path=ppt/slides/_rels/slide3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2.xml"/><Relationship Id="rId1" Type="http://schemas.openxmlformats.org/officeDocument/2006/relationships/slideLayout" Target="../slideLayouts/slideLayout7.xml"/></Relationships>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3.xml"/><Relationship Id="rId1" Type="http://schemas.openxmlformats.org/officeDocument/2006/relationships/slideLayout" Target="../slideLayouts/slideLayout7.xml"/></Relationships>
</file>

<file path=ppt/slides/_rels/slide3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4.xml"/><Relationship Id="rId1" Type="http://schemas.openxmlformats.org/officeDocument/2006/relationships/slideLayout" Target="../slideLayouts/slideLayout7.xml"/></Relationships>
</file>

<file path=ppt/slides/_rels/slide3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5.xml"/><Relationship Id="rId1" Type="http://schemas.openxmlformats.org/officeDocument/2006/relationships/slideLayout" Target="../slideLayouts/slideLayout7.xml"/></Relationships>
</file>

<file path=ppt/slides/_rels/slide3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6.xml"/><Relationship Id="rId1" Type="http://schemas.openxmlformats.org/officeDocument/2006/relationships/slideLayout" Target="../slideLayouts/slideLayout7.xml"/></Relationships>
</file>

<file path=ppt/slides/_rels/slide3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7.xml"/><Relationship Id="rId1" Type="http://schemas.openxmlformats.org/officeDocument/2006/relationships/slideLayout" Target="../slideLayouts/slideLayout7.xml"/></Relationships>
</file>

<file path=ppt/slides/_rels/slide3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8.xml"/><Relationship Id="rId1" Type="http://schemas.openxmlformats.org/officeDocument/2006/relationships/slideLayout" Target="../slideLayouts/slideLayout7.xml"/></Relationships>
</file>

<file path=ppt/slides/_rels/slide3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9.xml"/><Relationship Id="rId1" Type="http://schemas.openxmlformats.org/officeDocument/2006/relationships/slideLayout" Target="../slideLayouts/slideLayout7.xml"/></Relationships>
</file>

<file path=ppt/slides/_rels/slide3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0.xml"/><Relationship Id="rId1" Type="http://schemas.openxmlformats.org/officeDocument/2006/relationships/slideLayout" Target="../slideLayouts/slideLayout7.xml"/></Relationships>
</file>

<file path=ppt/slides/_rels/slide3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1.xml"/><Relationship Id="rId1" Type="http://schemas.openxmlformats.org/officeDocument/2006/relationships/slideLayout" Target="../slideLayouts/slideLayout7.xml"/></Relationships>
</file>

<file path=ppt/slides/_rels/slide3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2.xml"/><Relationship Id="rId1" Type="http://schemas.openxmlformats.org/officeDocument/2006/relationships/slideLayout" Target="../slideLayouts/slideLayout7.xml"/></Relationships>
</file>

<file path=ppt/slides/_rels/slide3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3.xml"/><Relationship Id="rId1" Type="http://schemas.openxmlformats.org/officeDocument/2006/relationships/slideLayout" Target="../slideLayouts/slideLayout7.xml"/></Relationships>
</file>

<file path=ppt/slides/_rels/slide3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4.xml"/><Relationship Id="rId1" Type="http://schemas.openxmlformats.org/officeDocument/2006/relationships/slideLayout" Target="../slideLayouts/slideLayout7.xml"/></Relationships>
</file>

<file path=ppt/slides/_rels/slide3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5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4"/>
          <p:cNvSpPr>
            <a:spLocks noChangeArrowheads="1"/>
          </p:cNvSpPr>
          <p:nvPr/>
        </p:nvSpPr>
        <p:spPr bwMode="auto">
          <a:xfrm>
            <a:off x="1257300" y="4725144"/>
            <a:ext cx="6770688" cy="1295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Blip>
                <a:blip r:embed="rId3"/>
              </a:buBlip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666633"/>
              </a:buClr>
              <a:buFont typeface="Wingdings" pitchFamily="2" charset="2"/>
              <a:buChar char="Ø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folHlink"/>
              </a:buClr>
              <a:buFont typeface="Wingdings" pitchFamily="2" charset="2"/>
              <a:buBlip>
                <a:blip r:embed="rId4"/>
              </a:buBlip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lnSpc>
                <a:spcPct val="120000"/>
              </a:lnSpc>
              <a:buFont typeface="Wingdings" pitchFamily="2" charset="2"/>
              <a:buNone/>
            </a:pPr>
            <a:r>
              <a:rPr lang="zh-TW" altLang="en-US" sz="2800" b="1" dirty="0" smtClean="0">
                <a:solidFill>
                  <a:srgbClr val="0000F2"/>
                </a:solidFill>
                <a:latin typeface="微軟正黑體" pitchFamily="34" charset="-120"/>
                <a:ea typeface="微軟正黑體" pitchFamily="34" charset="-120"/>
              </a:rPr>
              <a:t>教務處 招生組</a:t>
            </a:r>
            <a:endParaRPr lang="en-US" altLang="zh-TW" sz="2800" b="1" dirty="0">
              <a:solidFill>
                <a:srgbClr val="0000F2"/>
              </a:solidFill>
              <a:latin typeface="微軟正黑體" pitchFamily="34" charset="-120"/>
              <a:ea typeface="微軟正黑體" pitchFamily="34" charset="-120"/>
            </a:endParaRPr>
          </a:p>
          <a:p>
            <a:pPr algn="ctr" eaLnBrk="1" hangingPunct="1">
              <a:lnSpc>
                <a:spcPct val="120000"/>
              </a:lnSpc>
              <a:buFont typeface="Wingdings" pitchFamily="2" charset="2"/>
              <a:buNone/>
            </a:pPr>
            <a:r>
              <a:rPr lang="zh-TW" altLang="en-US" sz="2800" b="1" dirty="0" smtClean="0">
                <a:solidFill>
                  <a:srgbClr val="0000F2"/>
                </a:solidFill>
                <a:latin typeface="微軟正黑體" pitchFamily="34" charset="-120"/>
                <a:ea typeface="微軟正黑體" pitchFamily="34" charset="-120"/>
              </a:rPr>
              <a:t>中華民國 </a:t>
            </a:r>
            <a:r>
              <a:rPr lang="en-US" altLang="zh-TW" sz="2800" b="1" dirty="0" smtClean="0">
                <a:solidFill>
                  <a:srgbClr val="0000F2"/>
                </a:solidFill>
                <a:latin typeface="微軟正黑體" pitchFamily="34" charset="-120"/>
                <a:ea typeface="微軟正黑體" pitchFamily="34" charset="-120"/>
              </a:rPr>
              <a:t>107</a:t>
            </a:r>
            <a:r>
              <a:rPr lang="zh-TW" altLang="en-US" sz="2800" b="1" dirty="0" smtClean="0">
                <a:solidFill>
                  <a:srgbClr val="0000F2"/>
                </a:solidFill>
                <a:latin typeface="微軟正黑體" pitchFamily="34" charset="-120"/>
                <a:ea typeface="微軟正黑體" pitchFamily="34" charset="-120"/>
              </a:rPr>
              <a:t>年</a:t>
            </a:r>
            <a:r>
              <a:rPr lang="en-US" altLang="zh-TW" sz="2800" b="1" dirty="0" smtClean="0">
                <a:solidFill>
                  <a:srgbClr val="0000F2"/>
                </a:solidFill>
                <a:latin typeface="微軟正黑體" pitchFamily="34" charset="-120"/>
                <a:ea typeface="微軟正黑體" pitchFamily="34" charset="-120"/>
              </a:rPr>
              <a:t>9</a:t>
            </a:r>
            <a:r>
              <a:rPr lang="zh-TW" altLang="en-US" sz="2800" b="1" dirty="0" smtClean="0">
                <a:solidFill>
                  <a:srgbClr val="0000F2"/>
                </a:solidFill>
                <a:latin typeface="微軟正黑體" pitchFamily="34" charset="-120"/>
                <a:ea typeface="微軟正黑體" pitchFamily="34" charset="-120"/>
              </a:rPr>
              <a:t> 月  </a:t>
            </a:r>
            <a:r>
              <a:rPr lang="zh-TW" altLang="en-US" sz="2800" b="1" dirty="0">
                <a:solidFill>
                  <a:srgbClr val="0000F2"/>
                </a:solidFill>
                <a:latin typeface="微軟正黑體" pitchFamily="34" charset="-120"/>
                <a:ea typeface="微軟正黑體" pitchFamily="34" charset="-120"/>
              </a:rPr>
              <a:t>日</a:t>
            </a:r>
            <a:endParaRPr lang="en-US" altLang="zh-TW" sz="2800" b="1" dirty="0">
              <a:solidFill>
                <a:srgbClr val="0000F2"/>
              </a:solidFill>
              <a:latin typeface="微軟正黑體" pitchFamily="34" charset="-120"/>
              <a:ea typeface="微軟正黑體" pitchFamily="34" charset="-120"/>
            </a:endParaRPr>
          </a:p>
        </p:txBody>
      </p:sp>
      <p:sp>
        <p:nvSpPr>
          <p:cNvPr id="2052" name="Text Box 10"/>
          <p:cNvSpPr txBox="1">
            <a:spLocks noChangeArrowheads="1"/>
          </p:cNvSpPr>
          <p:nvPr/>
        </p:nvSpPr>
        <p:spPr bwMode="auto">
          <a:xfrm>
            <a:off x="0" y="1403350"/>
            <a:ext cx="9144000" cy="585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Blip>
                <a:blip r:embed="rId3"/>
              </a:buBlip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666633"/>
              </a:buClr>
              <a:buFont typeface="Wingdings" pitchFamily="2" charset="2"/>
              <a:buChar char="Ø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folHlink"/>
              </a:buClr>
              <a:buFont typeface="Wingdings" pitchFamily="2" charset="2"/>
              <a:buBlip>
                <a:blip r:embed="rId4"/>
              </a:buBlip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b="1" dirty="0" smtClean="0">
                <a:solidFill>
                  <a:srgbClr val="FFFFFF"/>
                </a:solidFill>
                <a:latin typeface="微軟正黑體" pitchFamily="34" charset="-120"/>
                <a:ea typeface="微軟正黑體" pitchFamily="34" charset="-120"/>
              </a:rPr>
              <a:t>107</a:t>
            </a:r>
            <a:r>
              <a:rPr lang="zh-TW" altLang="en-US" b="1" dirty="0" smtClean="0">
                <a:solidFill>
                  <a:srgbClr val="FFFFFF"/>
                </a:solidFill>
                <a:latin typeface="微軟正黑體" pitchFamily="34" charset="-120"/>
                <a:ea typeface="微軟正黑體" pitchFamily="34" charset="-120"/>
              </a:rPr>
              <a:t>學年</a:t>
            </a:r>
            <a:r>
              <a:rPr lang="zh-TW" altLang="en-US" b="1" dirty="0">
                <a:solidFill>
                  <a:srgbClr val="FFFFFF"/>
                </a:solidFill>
                <a:latin typeface="微軟正黑體" pitchFamily="34" charset="-120"/>
                <a:ea typeface="微軟正黑體" pitchFamily="34" charset="-120"/>
              </a:rPr>
              <a:t>度</a:t>
            </a:r>
            <a:r>
              <a:rPr lang="zh-TW" altLang="en-US" b="1" dirty="0" smtClean="0">
                <a:solidFill>
                  <a:srgbClr val="FFFFFF"/>
                </a:solidFill>
                <a:latin typeface="微軟正黑體" pitchFamily="34" charset="-120"/>
                <a:ea typeface="微軟正黑體" pitchFamily="34" charset="-120"/>
              </a:rPr>
              <a:t>第   次招生委員會</a:t>
            </a:r>
            <a:endParaRPr lang="zh-TW" altLang="en-US" b="1" dirty="0">
              <a:solidFill>
                <a:srgbClr val="FFFFFF"/>
              </a:solidFill>
              <a:latin typeface="微軟正黑體" pitchFamily="34" charset="-120"/>
              <a:ea typeface="微軟正黑體" pitchFamily="34" charset="-120"/>
            </a:endParaRPr>
          </a:p>
        </p:txBody>
      </p:sp>
      <p:sp>
        <p:nvSpPr>
          <p:cNvPr id="2053" name="矩形 6"/>
          <p:cNvSpPr>
            <a:spLocks noChangeArrowheads="1"/>
          </p:cNvSpPr>
          <p:nvPr/>
        </p:nvSpPr>
        <p:spPr bwMode="auto">
          <a:xfrm>
            <a:off x="790575" y="1945885"/>
            <a:ext cx="7704138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Blip>
                <a:blip r:embed="rId3"/>
              </a:buBlip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666633"/>
              </a:buClr>
              <a:buFont typeface="Wingdings" pitchFamily="2" charset="2"/>
              <a:buChar char="Ø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folHlink"/>
              </a:buClr>
              <a:buFont typeface="Wingdings" pitchFamily="2" charset="2"/>
              <a:buBlip>
                <a:blip r:embed="rId4"/>
              </a:buBlip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zh-TW" b="1" dirty="0" smtClean="0">
                <a:solidFill>
                  <a:schemeClr val="tx2"/>
                </a:solidFill>
                <a:latin typeface="微軟正黑體" pitchFamily="34" charset="-120"/>
                <a:ea typeface="微軟正黑體" pitchFamily="34" charset="-120"/>
                <a:cs typeface="Times New Roman" pitchFamily="18" charset="0"/>
              </a:rPr>
              <a:t>107</a:t>
            </a:r>
            <a:r>
              <a:rPr lang="zh-TW" altLang="en-US" b="1" dirty="0" smtClean="0">
                <a:solidFill>
                  <a:schemeClr val="tx2"/>
                </a:solidFill>
                <a:latin typeface="微軟正黑體" pitchFamily="34" charset="-120"/>
                <a:ea typeface="微軟正黑體" pitchFamily="34" charset="-120"/>
                <a:cs typeface="Times New Roman" pitchFamily="18" charset="0"/>
              </a:rPr>
              <a:t>學年</a:t>
            </a:r>
            <a:r>
              <a:rPr lang="zh-TW" altLang="en-US" b="1" dirty="0">
                <a:solidFill>
                  <a:schemeClr val="tx2"/>
                </a:solidFill>
                <a:latin typeface="微軟正黑體" pitchFamily="34" charset="-120"/>
                <a:ea typeface="微軟正黑體" pitchFamily="34" charset="-120"/>
                <a:cs typeface="Times New Roman" pitchFamily="18" charset="0"/>
              </a:rPr>
              <a:t>度四技聯合登記分發排名分析</a:t>
            </a:r>
          </a:p>
        </p:txBody>
      </p:sp>
      <p:pic>
        <p:nvPicPr>
          <p:cNvPr id="6" name="圖片 5" descr="D:\Documents\Desktop\messageImage_1528334949092.jpg"/>
          <p:cNvPicPr/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0805" y="2852936"/>
            <a:ext cx="6422390" cy="1735455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790575" y="198692"/>
            <a:ext cx="7704138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Blip>
                <a:blip r:embed="rId3"/>
              </a:buBlip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 eaLnBrk="0" hangingPunct="0">
              <a:spcBef>
                <a:spcPct val="20000"/>
              </a:spcBef>
              <a:buClr>
                <a:srgbClr val="666633"/>
              </a:buClr>
              <a:buFont typeface="Wingdings" pitchFamily="2" charset="2"/>
              <a:buChar char="Ø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folHlink"/>
              </a:buClr>
              <a:buFont typeface="Wingdings" pitchFamily="2" charset="2"/>
              <a:buBlip>
                <a:blip r:embed="rId4"/>
              </a:buBlip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zh-TW" altLang="en-US" sz="4000" b="1" dirty="0">
                <a:solidFill>
                  <a:schemeClr val="tx2"/>
                </a:solidFill>
                <a:latin typeface="微軟正黑體" pitchFamily="34" charset="-120"/>
                <a:ea typeface="微軟正黑體" pitchFamily="34" charset="-120"/>
                <a:cs typeface="Times New Roman" pitchFamily="18" charset="0"/>
              </a:rPr>
              <a:t>國立高雄科技大學</a:t>
            </a:r>
          </a:p>
        </p:txBody>
      </p:sp>
    </p:spTree>
    <p:extLst>
      <p:ext uri="{BB962C8B-B14F-4D97-AF65-F5344CB8AC3E}">
        <p14:creationId xmlns:p14="http://schemas.microsoft.com/office/powerpoint/2010/main" val="313772757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53DFB998-8C19-4E1D-ACDF-BD38453FA255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558082" name="Rectangle 2"/>
          <p:cNvSpPr>
            <a:spLocks noGrp="1" noChangeArrowheads="1"/>
          </p:cNvSpPr>
          <p:nvPr>
            <p:ph type="title"/>
          </p:nvPr>
        </p:nvSpPr>
        <p:spPr>
          <a:xfrm>
            <a:off x="1042988" y="188640"/>
            <a:ext cx="7173912" cy="685800"/>
          </a:xfrm>
        </p:spPr>
        <p:txBody>
          <a:bodyPr/>
          <a:lstStyle/>
          <a:p>
            <a:pPr eaLnBrk="1" hangingPunct="1">
              <a:defRPr/>
            </a:pPr>
            <a:r>
              <a:rPr lang="zh-TW" altLang="en-US" sz="3600" b="1" dirty="0" smtClean="0">
                <a:solidFill>
                  <a:srgbClr val="000066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標楷體" pitchFamily="65" charset="-120"/>
                <a:ea typeface="標楷體" pitchFamily="65" charset="-120"/>
              </a:rPr>
              <a:t>說明</a:t>
            </a:r>
          </a:p>
        </p:txBody>
      </p:sp>
      <p:sp>
        <p:nvSpPr>
          <p:cNvPr id="558195" name="Text Box 115"/>
          <p:cNvSpPr txBox="1">
            <a:spLocks noChangeArrowheads="1"/>
          </p:cNvSpPr>
          <p:nvPr/>
        </p:nvSpPr>
        <p:spPr bwMode="auto">
          <a:xfrm>
            <a:off x="899592" y="1122462"/>
            <a:ext cx="7913688" cy="2117503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>
            <a:spAutoFit/>
          </a:bodyPr>
          <a:lstStyle>
            <a:lvl1pPr marL="363538" indent="-363538"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新細明體" pitchFamily="18" charset="-120"/>
              </a:defRPr>
            </a:lvl1pPr>
            <a:lvl2pPr marL="542925"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新細明體" pitchFamily="18" charset="-120"/>
              </a:defRPr>
            </a:lvl2pPr>
            <a:lvl3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新細明體" pitchFamily="18" charset="-120"/>
              </a:defRPr>
            </a:lvl3pPr>
            <a:lvl4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新細明體" pitchFamily="18" charset="-120"/>
              </a:defRPr>
            </a:lvl4pPr>
            <a:lvl5pPr>
              <a:spcBef>
                <a:spcPct val="0"/>
              </a:spcBef>
              <a:defRPr kumimoji="1" sz="2400">
                <a:solidFill>
                  <a:schemeClr val="tx1"/>
                </a:solidFill>
                <a:latin typeface="Times New Roman" pitchFamily="18" charset="0"/>
                <a:ea typeface="新細明體" pitchFamily="18" charset="-12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新細明體" pitchFamily="18" charset="-12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新細明體" pitchFamily="18" charset="-12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新細明體" pitchFamily="18" charset="-12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新細明體" pitchFamily="18" charset="-120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10000"/>
              </a:spcBef>
              <a:buClr>
                <a:srgbClr val="993300"/>
              </a:buClr>
              <a:buSzPct val="150000"/>
              <a:buFont typeface="Wingdings" pitchFamily="2" charset="2"/>
              <a:buChar char="§"/>
              <a:defRPr/>
            </a:pPr>
            <a:r>
              <a:rPr lang="zh-TW" altLang="en-US" sz="2800" b="1" dirty="0" smtClean="0">
                <a:solidFill>
                  <a:srgbClr val="336699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微軟正黑體" panose="020B0604030504040204" pitchFamily="34" charset="-120"/>
                <a:ea typeface="微軟正黑體" panose="020B0604030504040204" pitchFamily="34" charset="-120"/>
              </a:rPr>
              <a:t>最低分排序係依聯合登記分發各系</a:t>
            </a:r>
            <a:r>
              <a:rPr lang="en-US" altLang="zh-TW" sz="2800" b="1" dirty="0" smtClean="0">
                <a:solidFill>
                  <a:srgbClr val="336699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微軟正黑體" panose="020B0604030504040204" pitchFamily="34" charset="-120"/>
                <a:ea typeface="微軟正黑體" panose="020B0604030504040204" pitchFamily="34" charset="-120"/>
              </a:rPr>
              <a:t>(</a:t>
            </a:r>
            <a:r>
              <a:rPr lang="zh-TW" altLang="en-US" sz="2800" b="1" dirty="0" smtClean="0">
                <a:solidFill>
                  <a:srgbClr val="336699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微軟正黑體" panose="020B0604030504040204" pitchFamily="34" charset="-120"/>
                <a:ea typeface="微軟正黑體" panose="020B0604030504040204" pitchFamily="34" charset="-120"/>
              </a:rPr>
              <a:t>組</a:t>
            </a:r>
            <a:r>
              <a:rPr lang="en-US" altLang="zh-TW" sz="2800" b="1" dirty="0" smtClean="0">
                <a:solidFill>
                  <a:srgbClr val="336699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微軟正黑體" panose="020B0604030504040204" pitchFamily="34" charset="-120"/>
                <a:ea typeface="微軟正黑體" panose="020B0604030504040204" pitchFamily="34" charset="-120"/>
              </a:rPr>
              <a:t>)</a:t>
            </a:r>
            <a:r>
              <a:rPr lang="zh-TW" altLang="en-US" sz="2800" b="1" dirty="0" smtClean="0">
                <a:solidFill>
                  <a:srgbClr val="336699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微軟正黑體" panose="020B0604030504040204" pitchFamily="34" charset="-120"/>
                <a:ea typeface="微軟正黑體" panose="020B0604030504040204" pitchFamily="34" charset="-120"/>
              </a:rPr>
              <a:t>錄取最低分，與各校系同類組之比較</a:t>
            </a:r>
          </a:p>
          <a:p>
            <a:pPr eaLnBrk="1" hangingPunct="1">
              <a:spcBef>
                <a:spcPct val="50000"/>
              </a:spcBef>
              <a:buClr>
                <a:srgbClr val="993300"/>
              </a:buClr>
              <a:buSzPct val="150000"/>
              <a:buFont typeface="Wingdings" pitchFamily="2" charset="2"/>
              <a:buChar char="§"/>
              <a:defRPr/>
            </a:pPr>
            <a:r>
              <a:rPr lang="zh-TW" altLang="en-US" sz="2800" b="1" dirty="0" smtClean="0">
                <a:solidFill>
                  <a:srgbClr val="336699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微軟正黑體" panose="020B0604030504040204" pitchFamily="34" charset="-120"/>
                <a:ea typeface="微軟正黑體" panose="020B0604030504040204" pitchFamily="34" charset="-120"/>
              </a:rPr>
              <a:t>資料取自四技聯合登記分發委員會，如需其他詳盡資料，敬請自行至相關網頁查詢</a:t>
            </a:r>
            <a:endParaRPr lang="en-US" altLang="zh-TW" sz="2800" b="1" dirty="0" smtClean="0">
              <a:solidFill>
                <a:srgbClr val="336699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69966936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1668933"/>
              </p:ext>
            </p:extLst>
          </p:nvPr>
        </p:nvGraphicFramePr>
        <p:xfrm>
          <a:off x="371377" y="1924844"/>
          <a:ext cx="8485224" cy="3306179"/>
        </p:xfrm>
        <a:graphic>
          <a:graphicData uri="http://schemas.openxmlformats.org/drawingml/2006/table">
            <a:tbl>
              <a:tblPr/>
              <a:tblGrid>
                <a:gridCol w="1249536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2829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1921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1921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28187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48157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846347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848156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849972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848157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</a:tblGrid>
              <a:tr h="343327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kumimoji="0" lang="en-US" altLang="zh-TW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微軟正黑體" pitchFamily="34" charset="-120"/>
                          <a:ea typeface="微軟正黑體" pitchFamily="34" charset="-120"/>
                        </a:rPr>
                        <a:t>105</a:t>
                      </a:r>
                      <a:endParaRPr kumimoji="0" lang="zh-TW" altLang="zh-TW" sz="16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軟正黑體" pitchFamily="34" charset="-120"/>
                        <a:ea typeface="微軟正黑體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grid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微軟正黑體" pitchFamily="34" charset="-120"/>
                          <a:ea typeface="微軟正黑體" pitchFamily="34" charset="-120"/>
                        </a:rPr>
                        <a:t>106</a:t>
                      </a:r>
                      <a:endParaRPr kumimoji="0" lang="zh-TW" altLang="zh-TW" sz="16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軟正黑體" pitchFamily="34" charset="-120"/>
                        <a:ea typeface="微軟正黑體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grid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微軟正黑體" pitchFamily="34" charset="-120"/>
                          <a:ea typeface="微軟正黑體" pitchFamily="34" charset="-120"/>
                        </a:rPr>
                        <a:t>107</a:t>
                      </a:r>
                      <a:endParaRPr kumimoji="0" lang="zh-TW" altLang="zh-TW" sz="16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軟正黑體" pitchFamily="34" charset="-120"/>
                        <a:ea typeface="微軟正黑體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0582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排名情形</a:t>
                      </a:r>
                      <a:endParaRPr kumimoji="0" lang="zh-TW" altLang="zh-TW" sz="16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上升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下滑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持平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上升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下滑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持平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上升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下滑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持平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0645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工學院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5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10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645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電資學院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645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管理學院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5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8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8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0645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人文社會</a:t>
                      </a:r>
                      <a:endParaRPr kumimoji="0" lang="en-US" altLang="zh-TW" sz="16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學院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5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50645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合計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13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23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10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15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19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15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23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9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242" name="文字方塊 6"/>
          <p:cNvSpPr txBox="1">
            <a:spLocks noChangeArrowheads="1"/>
          </p:cNvSpPr>
          <p:nvPr/>
        </p:nvSpPr>
        <p:spPr bwMode="auto">
          <a:xfrm>
            <a:off x="7561201" y="1566415"/>
            <a:ext cx="1295400" cy="387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lnSpc>
                <a:spcPct val="120000"/>
              </a:lnSpc>
            </a:pPr>
            <a:r>
              <a:rPr lang="zh-TW" altLang="en-US" sz="1600" dirty="0">
                <a:latin typeface="標楷體" panose="03000509000000000000" pitchFamily="65" charset="-120"/>
                <a:ea typeface="標楷體" panose="03000509000000000000" pitchFamily="65" charset="-120"/>
              </a:rPr>
              <a:t>單位：類組</a:t>
            </a:r>
          </a:p>
        </p:txBody>
      </p:sp>
      <p:sp>
        <p:nvSpPr>
          <p:cNvPr id="6243" name="Text Box 2"/>
          <p:cNvSpPr txBox="1">
            <a:spLocks noChangeArrowheads="1"/>
          </p:cNvSpPr>
          <p:nvPr/>
        </p:nvSpPr>
        <p:spPr bwMode="auto">
          <a:xfrm>
            <a:off x="1403548" y="188640"/>
            <a:ext cx="7200900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algn="ctr">
              <a:lnSpc>
                <a:spcPct val="120000"/>
              </a:lnSpc>
            </a:pPr>
            <a:r>
              <a:rPr lang="en-US" altLang="zh-TW" sz="3600" b="1" dirty="0" smtClean="0">
                <a:latin typeface="標楷體" pitchFamily="65" charset="-120"/>
                <a:ea typeface="標楷體" pitchFamily="65" charset="-120"/>
              </a:rPr>
              <a:t>105-107</a:t>
            </a:r>
            <a:r>
              <a:rPr lang="zh-TW" altLang="en-US" sz="3600" b="1" dirty="0" smtClean="0">
                <a:latin typeface="標楷體" pitchFamily="65" charset="-120"/>
                <a:ea typeface="標楷體" pitchFamily="65" charset="-120"/>
              </a:rPr>
              <a:t>學年</a:t>
            </a:r>
            <a:r>
              <a:rPr lang="zh-TW" altLang="en-US" sz="3600" b="1" dirty="0">
                <a:latin typeface="標楷體" pitchFamily="65" charset="-120"/>
                <a:ea typeface="標楷體" pitchFamily="65" charset="-120"/>
              </a:rPr>
              <a:t>度各院排名變化統計</a:t>
            </a:r>
          </a:p>
        </p:txBody>
      </p:sp>
      <p:sp>
        <p:nvSpPr>
          <p:cNvPr id="10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3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333532" y="5847545"/>
            <a:ext cx="851867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dirty="0" smtClean="0">
                <a:solidFill>
                  <a:srgbClr val="FF0000"/>
                </a:solidFill>
              </a:rPr>
              <a:t>※107</a:t>
            </a:r>
            <a:r>
              <a:rPr lang="zh-TW" altLang="en-US" dirty="0" smtClean="0">
                <a:solidFill>
                  <a:srgbClr val="FF0000"/>
                </a:solidFill>
              </a:rPr>
              <a:t>學年</a:t>
            </a:r>
            <a:r>
              <a:rPr lang="zh-TW" altLang="en-US" dirty="0">
                <a:solidFill>
                  <a:srgbClr val="FF0000"/>
                </a:solidFill>
              </a:rPr>
              <a:t>度共計招收</a:t>
            </a:r>
            <a:r>
              <a:rPr lang="en-US" altLang="zh-TW" dirty="0" smtClean="0">
                <a:solidFill>
                  <a:srgbClr val="FF0000"/>
                </a:solidFill>
              </a:rPr>
              <a:t>47</a:t>
            </a:r>
            <a:r>
              <a:rPr lang="zh-TW" altLang="en-US" dirty="0" smtClean="0">
                <a:solidFill>
                  <a:srgbClr val="FF0000"/>
                </a:solidFill>
              </a:rPr>
              <a:t>類</a:t>
            </a:r>
            <a:r>
              <a:rPr lang="zh-TW" altLang="en-US" dirty="0">
                <a:solidFill>
                  <a:srgbClr val="FF0000"/>
                </a:solidFill>
              </a:rPr>
              <a:t>組，與</a:t>
            </a:r>
            <a:r>
              <a:rPr lang="en-US" altLang="zh-TW" dirty="0">
                <a:solidFill>
                  <a:srgbClr val="FF0000"/>
                </a:solidFill>
              </a:rPr>
              <a:t>106</a:t>
            </a:r>
            <a:r>
              <a:rPr lang="zh-TW" altLang="en-US" dirty="0">
                <a:solidFill>
                  <a:srgbClr val="FF0000"/>
                </a:solidFill>
              </a:rPr>
              <a:t>學年度相比招收</a:t>
            </a:r>
            <a:r>
              <a:rPr lang="zh-TW" altLang="en-US" dirty="0" smtClean="0">
                <a:solidFill>
                  <a:srgbClr val="FF0000"/>
                </a:solidFill>
              </a:rPr>
              <a:t>之新增系別組以持平計</a:t>
            </a:r>
            <a:endParaRPr lang="en-US" altLang="zh-TW" dirty="0">
              <a:solidFill>
                <a:srgbClr val="FF0000"/>
              </a:solidFill>
            </a:endParaRPr>
          </a:p>
        </p:txBody>
      </p:sp>
      <p:sp>
        <p:nvSpPr>
          <p:cNvPr id="7" name="矩形 6"/>
          <p:cNvSpPr/>
          <p:nvPr/>
        </p:nvSpPr>
        <p:spPr>
          <a:xfrm>
            <a:off x="371377" y="1307018"/>
            <a:ext cx="258115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建工</a:t>
            </a:r>
            <a:r>
              <a:rPr lang="en-US" altLang="zh-TW" sz="3000" dirty="0" smtClean="0">
                <a:solidFill>
                  <a:srgbClr val="FF0000"/>
                </a:solidFill>
              </a:rPr>
              <a:t>/</a:t>
            </a:r>
            <a:r>
              <a:rPr lang="zh-TW" altLang="en-US" sz="3000" dirty="0" smtClean="0">
                <a:solidFill>
                  <a:srgbClr val="FF0000"/>
                </a:solidFill>
              </a:rPr>
              <a:t>燕巢校區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858414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標題 1"/>
          <p:cNvSpPr>
            <a:spLocks noGrp="1"/>
          </p:cNvSpPr>
          <p:nvPr>
            <p:ph type="title" idx="4294967295"/>
          </p:nvPr>
        </p:nvSpPr>
        <p:spPr>
          <a:xfrm>
            <a:off x="1295129" y="230181"/>
            <a:ext cx="7848871" cy="576000"/>
          </a:xfrm>
          <a:prstGeom prst="rect">
            <a:avLst/>
          </a:prstGeom>
        </p:spPr>
        <p:txBody>
          <a:bodyPr anchor="ctr"/>
          <a:lstStyle/>
          <a:p>
            <a:r>
              <a:rPr lang="en-US" altLang="zh-TW" sz="3600" b="1" dirty="0" smtClean="0">
                <a:latin typeface="標楷體" pitchFamily="65" charset="-120"/>
                <a:ea typeface="標楷體" pitchFamily="65" charset="-120"/>
              </a:rPr>
              <a:t>105-107</a:t>
            </a:r>
            <a:r>
              <a:rPr lang="zh-TW" altLang="en-US" sz="3600" b="1" dirty="0" smtClean="0">
                <a:latin typeface="標楷體" pitchFamily="65" charset="-120"/>
                <a:ea typeface="標楷體" pitchFamily="65" charset="-120"/>
              </a:rPr>
              <a:t>學年度招生群類排名統計</a:t>
            </a:r>
          </a:p>
        </p:txBody>
      </p:sp>
      <p:sp>
        <p:nvSpPr>
          <p:cNvPr id="5123" name="投影片編號版面配置區 4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4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8" name="文字方塊 7"/>
          <p:cNvSpPr txBox="1"/>
          <p:nvPr/>
        </p:nvSpPr>
        <p:spPr>
          <a:xfrm>
            <a:off x="4933631" y="4458534"/>
            <a:ext cx="4013519" cy="178510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285750" indent="-285750">
              <a:spcBef>
                <a:spcPts val="600"/>
              </a:spcBef>
              <a:buFont typeface="Wingdings" panose="05000000000000000000" pitchFamily="2" charset="2"/>
              <a:buChar char="ü"/>
              <a:defRPr/>
            </a:pPr>
            <a:r>
              <a:rPr lang="zh-TW" altLang="en-US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工管類、設計群、餐旅群：</a:t>
            </a:r>
            <a:r>
              <a:rPr lang="en-US" altLang="zh-TW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100%</a:t>
            </a:r>
            <a:r>
              <a:rPr lang="zh-TW" altLang="en-US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上升</a:t>
            </a:r>
            <a:endParaRPr lang="en-US" altLang="zh-TW" b="1" dirty="0">
              <a:solidFill>
                <a:srgbClr val="000066"/>
              </a:solidFill>
              <a:latin typeface="微軟正黑體" panose="020B0604030504040204" pitchFamily="34" charset="-120"/>
              <a:ea typeface="微軟正黑體" panose="020B0604030504040204" pitchFamily="34" charset="-120"/>
              <a:cs typeface="Times New Roman" pitchFamily="18" charset="0"/>
            </a:endParaRPr>
          </a:p>
          <a:p>
            <a:pPr marL="285750" indent="-285750">
              <a:spcBef>
                <a:spcPts val="600"/>
              </a:spcBef>
              <a:buFont typeface="Wingdings" panose="05000000000000000000" pitchFamily="2" charset="2"/>
              <a:buChar char="ü"/>
              <a:defRPr/>
            </a:pPr>
            <a:r>
              <a:rPr lang="zh-TW" altLang="en-US" b="1" dirty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影視類</a:t>
            </a:r>
            <a:r>
              <a:rPr lang="zh-TW" altLang="en-US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：</a:t>
            </a:r>
            <a:r>
              <a:rPr lang="en-US" altLang="zh-TW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100%</a:t>
            </a:r>
            <a:r>
              <a:rPr lang="zh-TW" altLang="en-US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持平、動力機械</a:t>
            </a:r>
            <a:r>
              <a:rPr lang="en-US" altLang="zh-TW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:50%</a:t>
            </a:r>
            <a:r>
              <a:rPr lang="zh-TW" altLang="en-US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持平</a:t>
            </a:r>
            <a:endParaRPr lang="en-US" altLang="zh-TW" b="1" dirty="0">
              <a:solidFill>
                <a:srgbClr val="000066"/>
              </a:solidFill>
              <a:latin typeface="微軟正黑體" panose="020B0604030504040204" pitchFamily="34" charset="-120"/>
              <a:ea typeface="微軟正黑體" panose="020B0604030504040204" pitchFamily="34" charset="-120"/>
              <a:cs typeface="Times New Roman" pitchFamily="18" charset="0"/>
            </a:endParaRPr>
          </a:p>
          <a:p>
            <a:pPr marL="285750" indent="-285750">
              <a:spcBef>
                <a:spcPts val="600"/>
              </a:spcBef>
              <a:buFont typeface="Wingdings" panose="05000000000000000000" pitchFamily="2" charset="2"/>
              <a:buChar char="ü"/>
              <a:defRPr/>
            </a:pPr>
            <a:r>
              <a:rPr lang="zh-TW" altLang="en-US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電機類：</a:t>
            </a:r>
            <a:r>
              <a:rPr lang="en-US" altLang="zh-TW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66%</a:t>
            </a:r>
            <a:r>
              <a:rPr lang="zh-TW" altLang="en-US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上升</a:t>
            </a:r>
            <a:endParaRPr lang="en-US" altLang="zh-TW" b="1" dirty="0" smtClean="0">
              <a:solidFill>
                <a:srgbClr val="000066"/>
              </a:solidFill>
              <a:latin typeface="微軟正黑體" panose="020B0604030504040204" pitchFamily="34" charset="-120"/>
              <a:ea typeface="微軟正黑體" panose="020B0604030504040204" pitchFamily="34" charset="-120"/>
              <a:cs typeface="Times New Roman" pitchFamily="18" charset="0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683568" y="888260"/>
            <a:ext cx="258115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建工</a:t>
            </a:r>
            <a:r>
              <a:rPr lang="en-US" altLang="zh-TW" sz="3000" dirty="0" smtClean="0">
                <a:solidFill>
                  <a:srgbClr val="FF0000"/>
                </a:solidFill>
              </a:rPr>
              <a:t>/</a:t>
            </a:r>
            <a:r>
              <a:rPr lang="zh-TW" altLang="en-US" sz="3000" dirty="0" smtClean="0">
                <a:solidFill>
                  <a:srgbClr val="FF0000"/>
                </a:solidFill>
              </a:rPr>
              <a:t>燕巢</a:t>
            </a:r>
            <a:r>
              <a:rPr lang="zh-TW" altLang="en-US" sz="3000" dirty="0">
                <a:solidFill>
                  <a:srgbClr val="FF0000"/>
                </a:solidFill>
              </a:rPr>
              <a:t>校</a:t>
            </a:r>
            <a:r>
              <a:rPr lang="zh-TW" altLang="en-US" sz="3000" dirty="0" smtClean="0">
                <a:solidFill>
                  <a:srgbClr val="FF0000"/>
                </a:solidFill>
              </a:rPr>
              <a:t>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  <p:graphicFrame>
        <p:nvGraphicFramePr>
          <p:cNvPr id="9" name="圖表 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41810719"/>
              </p:ext>
            </p:extLst>
          </p:nvPr>
        </p:nvGraphicFramePr>
        <p:xfrm>
          <a:off x="215451" y="3643806"/>
          <a:ext cx="4535957" cy="309783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1738452"/>
              </p:ext>
            </p:extLst>
          </p:nvPr>
        </p:nvGraphicFramePr>
        <p:xfrm>
          <a:off x="239532" y="1442258"/>
          <a:ext cx="8712966" cy="2207423"/>
        </p:xfrm>
        <a:graphic>
          <a:graphicData uri="http://schemas.openxmlformats.org/drawingml/2006/table">
            <a:tbl>
              <a:tblPr/>
              <a:tblGrid>
                <a:gridCol w="746826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</a:tblGrid>
              <a:tr h="691279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zh-TW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107</a:t>
                      </a:r>
                    </a:p>
                    <a:p>
                      <a:pPr algn="ctr" rtl="0" fontAlgn="ctr"/>
                      <a:r>
                        <a:rPr lang="zh-TW" altLang="en-US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學年度</a:t>
                      </a:r>
                      <a:endParaRPr lang="en-US" altLang="zh-TW" sz="12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機械群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動力機械群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電機與電子群電機類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電機與電子群資電類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化工群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土木與建築群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設計群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工程與管理類</a:t>
                      </a:r>
                      <a:endParaRPr lang="zh-TW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商業與管理群</a:t>
                      </a:r>
                      <a:endParaRPr lang="zh-TW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家政幼保類</a:t>
                      </a:r>
                      <a:endParaRPr lang="zh-TW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外語群英語類</a:t>
                      </a:r>
                      <a:endParaRPr lang="zh-TW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餐旅群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藝術群影視類</a:t>
                      </a:r>
                      <a:endParaRPr lang="zh-TW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總計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59229"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上升</a:t>
                      </a:r>
                      <a:r>
                        <a:rPr lang="en-US" altLang="zh-TW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(</a:t>
                      </a:r>
                      <a:r>
                        <a:rPr lang="zh-TW" altLang="en-US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系</a:t>
                      </a:r>
                      <a:r>
                        <a:rPr lang="en-US" altLang="zh-TW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)</a:t>
                      </a:r>
                      <a:endParaRPr lang="zh-TW" altLang="en-US" sz="11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4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2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1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2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2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1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3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15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59229"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持平</a:t>
                      </a:r>
                      <a:r>
                        <a:rPr lang="en-US" altLang="zh-TW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(</a:t>
                      </a:r>
                      <a:r>
                        <a:rPr lang="zh-TW" altLang="en-US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系</a:t>
                      </a:r>
                      <a:r>
                        <a:rPr lang="en-US" altLang="zh-TW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)</a:t>
                      </a:r>
                      <a:endParaRPr lang="zh-TW" alt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1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1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1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3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2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1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9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59229"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1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下降</a:t>
                      </a:r>
                      <a:r>
                        <a:rPr lang="en-US" altLang="zh-TW" sz="11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(</a:t>
                      </a:r>
                      <a:r>
                        <a:rPr lang="zh-TW" altLang="en-US" sz="11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系</a:t>
                      </a:r>
                      <a:r>
                        <a:rPr lang="en-US" altLang="zh-TW" sz="11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)</a:t>
                      </a:r>
                      <a:endParaRPr lang="zh-TW" altLang="en-US" sz="11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6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1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1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3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1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1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7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1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2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23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259229"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整體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▼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▼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▲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▼</a:t>
                      </a:r>
                      <a:endParaRPr lang="zh-TW" altLang="en-US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▼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▼</a:t>
                      </a:r>
                      <a:endParaRPr lang="zh-TW" altLang="en-US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▲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▲</a:t>
                      </a:r>
                      <a:endParaRPr lang="zh-TW" altLang="en-US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▼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▼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▼</a:t>
                      </a:r>
                      <a:endParaRPr lang="zh-TW" altLang="en-US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▲</a:t>
                      </a:r>
                      <a:endParaRPr lang="zh-TW" altLang="en-US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—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　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59229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名次增減</a:t>
                      </a:r>
                      <a:r>
                        <a:rPr lang="en-US" altLang="zh-TW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(</a:t>
                      </a:r>
                      <a:r>
                        <a:rPr lang="zh-TW" altLang="en-US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與</a:t>
                      </a:r>
                      <a:r>
                        <a:rPr lang="en-US" altLang="zh-TW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106</a:t>
                      </a:r>
                      <a:r>
                        <a:rPr lang="zh-TW" altLang="en-US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學年度相比</a:t>
                      </a:r>
                      <a:r>
                        <a:rPr lang="en-US" altLang="zh-TW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)</a:t>
                      </a:r>
                      <a:endParaRPr lang="zh-TW" altLang="en-US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-12</a:t>
                      </a:r>
                      <a:endParaRPr lang="zh-TW" altLang="en-US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-3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—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+3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-2</a:t>
                      </a:r>
                      <a:endParaRPr lang="zh-TW" altLang="en-US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-2</a:t>
                      </a:r>
                      <a:endParaRPr lang="zh-TW" altLang="en-US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+1</a:t>
                      </a:r>
                      <a:endParaRPr lang="zh-TW" altLang="en-US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+2</a:t>
                      </a:r>
                      <a:endParaRPr lang="zh-TW" altLang="en-US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-13</a:t>
                      </a:r>
                      <a:endParaRPr lang="zh-TW" altLang="en-US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-7</a:t>
                      </a:r>
                      <a:endParaRPr lang="zh-TW" altLang="en-US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500" b="1" i="0" u="none" strike="noStrike" kern="1200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  <a:ea typeface="+mn-ea"/>
                          <a:cs typeface="+mn-cs"/>
                        </a:rPr>
                        <a:t>-24</a:t>
                      </a:r>
                      <a:endParaRPr lang="zh-TW" altLang="en-US" sz="1500" b="1" i="0" u="none" strike="noStrike" kern="1200" dirty="0">
                        <a:solidFill>
                          <a:srgbClr val="0000CC"/>
                        </a:solidFill>
                        <a:effectLst/>
                        <a:latin typeface="微軟正黑體"/>
                        <a:ea typeface="+mn-ea"/>
                        <a:cs typeface="+mn-cs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+22</a:t>
                      </a:r>
                      <a:endParaRPr lang="zh-TW" altLang="en-US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-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zh-TW" altLang="en-US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31644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286861"/>
              </p:ext>
            </p:extLst>
          </p:nvPr>
        </p:nvGraphicFramePr>
        <p:xfrm>
          <a:off x="371377" y="1924844"/>
          <a:ext cx="8485224" cy="3816426"/>
        </p:xfrm>
        <a:graphic>
          <a:graphicData uri="http://schemas.openxmlformats.org/drawingml/2006/table">
            <a:tbl>
              <a:tblPr/>
              <a:tblGrid>
                <a:gridCol w="1249536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2829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1921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1921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28187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48157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846347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848156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849972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848157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</a:tblGrid>
              <a:tr h="343327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kumimoji="0" lang="en-US" altLang="zh-TW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微軟正黑體" pitchFamily="34" charset="-120"/>
                          <a:ea typeface="微軟正黑體" pitchFamily="34" charset="-120"/>
                        </a:rPr>
                        <a:t>105</a:t>
                      </a:r>
                      <a:endParaRPr kumimoji="0" lang="zh-TW" altLang="zh-TW" sz="16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軟正黑體" pitchFamily="34" charset="-120"/>
                        <a:ea typeface="微軟正黑體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grid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微軟正黑體" pitchFamily="34" charset="-120"/>
                          <a:ea typeface="微軟正黑體" pitchFamily="34" charset="-120"/>
                        </a:rPr>
                        <a:t>106</a:t>
                      </a:r>
                      <a:endParaRPr kumimoji="0" lang="zh-TW" altLang="zh-TW" sz="16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軟正黑體" pitchFamily="34" charset="-120"/>
                        <a:ea typeface="微軟正黑體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grid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微軟正黑體" pitchFamily="34" charset="-120"/>
                          <a:ea typeface="微軟正黑體" pitchFamily="34" charset="-120"/>
                        </a:rPr>
                        <a:t>107</a:t>
                      </a:r>
                      <a:endParaRPr kumimoji="0" lang="zh-TW" altLang="zh-TW" sz="16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軟正黑體" pitchFamily="34" charset="-120"/>
                        <a:ea typeface="微軟正黑體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0582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排名情形</a:t>
                      </a:r>
                      <a:endParaRPr kumimoji="0" lang="zh-TW" altLang="zh-TW" sz="16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上升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下滑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持平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上升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下滑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持平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上升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下滑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持平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0645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工學院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5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6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5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645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電資學院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645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管理學院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6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0645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財金學院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</a:t>
                      </a: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5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5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50645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外語學院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6</a:t>
                      </a: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5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5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510247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合計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14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20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24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10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14</a:t>
                      </a:r>
                      <a:endParaRPr kumimoji="0" lang="zh-TW" altLang="en-US" sz="18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21</a:t>
                      </a:r>
                      <a:endParaRPr kumimoji="0" lang="zh-TW" altLang="en-US" sz="18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9</a:t>
                      </a:r>
                      <a:endParaRPr kumimoji="0" lang="zh-TW" altLang="en-US" sz="18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</a:tbl>
          </a:graphicData>
        </a:graphic>
      </p:graphicFrame>
      <p:sp>
        <p:nvSpPr>
          <p:cNvPr id="6242" name="文字方塊 6"/>
          <p:cNvSpPr txBox="1">
            <a:spLocks noChangeArrowheads="1"/>
          </p:cNvSpPr>
          <p:nvPr/>
        </p:nvSpPr>
        <p:spPr bwMode="auto">
          <a:xfrm>
            <a:off x="7561201" y="1566415"/>
            <a:ext cx="1295400" cy="387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lnSpc>
                <a:spcPct val="120000"/>
              </a:lnSpc>
            </a:pPr>
            <a:r>
              <a:rPr lang="zh-TW" altLang="en-US" sz="1600" dirty="0">
                <a:latin typeface="標楷體" panose="03000509000000000000" pitchFamily="65" charset="-120"/>
                <a:ea typeface="標楷體" panose="03000509000000000000" pitchFamily="65" charset="-120"/>
              </a:rPr>
              <a:t>單位：類組</a:t>
            </a:r>
          </a:p>
        </p:txBody>
      </p:sp>
      <p:sp>
        <p:nvSpPr>
          <p:cNvPr id="6243" name="Text Box 2"/>
          <p:cNvSpPr txBox="1">
            <a:spLocks noChangeArrowheads="1"/>
          </p:cNvSpPr>
          <p:nvPr/>
        </p:nvSpPr>
        <p:spPr bwMode="auto">
          <a:xfrm>
            <a:off x="1403548" y="170147"/>
            <a:ext cx="7200900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algn="ctr">
              <a:lnSpc>
                <a:spcPct val="120000"/>
              </a:lnSpc>
            </a:pPr>
            <a:r>
              <a:rPr lang="en-US" altLang="zh-TW" sz="3600" b="1" dirty="0" smtClean="0">
                <a:latin typeface="標楷體" pitchFamily="65" charset="-120"/>
                <a:ea typeface="標楷體" pitchFamily="65" charset="-120"/>
              </a:rPr>
              <a:t>105-107</a:t>
            </a:r>
            <a:r>
              <a:rPr lang="zh-TW" altLang="en-US" sz="3600" b="1" dirty="0" smtClean="0">
                <a:latin typeface="標楷體" pitchFamily="65" charset="-120"/>
                <a:ea typeface="標楷體" pitchFamily="65" charset="-120"/>
              </a:rPr>
              <a:t>學年</a:t>
            </a:r>
            <a:r>
              <a:rPr lang="zh-TW" altLang="en-US" sz="3600" b="1" dirty="0">
                <a:latin typeface="標楷體" pitchFamily="65" charset="-120"/>
                <a:ea typeface="標楷體" pitchFamily="65" charset="-120"/>
              </a:rPr>
              <a:t>度各院排名變化統計</a:t>
            </a:r>
          </a:p>
        </p:txBody>
      </p:sp>
      <p:sp>
        <p:nvSpPr>
          <p:cNvPr id="10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5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355681" y="6238270"/>
            <a:ext cx="855875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dirty="0" smtClean="0">
                <a:solidFill>
                  <a:srgbClr val="FF0000"/>
                </a:solidFill>
              </a:rPr>
              <a:t>※107</a:t>
            </a:r>
            <a:r>
              <a:rPr lang="zh-TW" altLang="en-US" dirty="0" smtClean="0">
                <a:solidFill>
                  <a:srgbClr val="FF0000"/>
                </a:solidFill>
              </a:rPr>
              <a:t>學年</a:t>
            </a:r>
            <a:r>
              <a:rPr lang="zh-TW" altLang="en-US" dirty="0">
                <a:solidFill>
                  <a:srgbClr val="FF0000"/>
                </a:solidFill>
              </a:rPr>
              <a:t>度共計招收</a:t>
            </a:r>
            <a:r>
              <a:rPr lang="en-US" altLang="zh-TW" dirty="0">
                <a:solidFill>
                  <a:srgbClr val="FF0000"/>
                </a:solidFill>
              </a:rPr>
              <a:t>44</a:t>
            </a:r>
            <a:r>
              <a:rPr lang="zh-TW" altLang="en-US" dirty="0">
                <a:solidFill>
                  <a:srgbClr val="FF0000"/>
                </a:solidFill>
              </a:rPr>
              <a:t>類組，與</a:t>
            </a:r>
            <a:r>
              <a:rPr lang="en-US" altLang="zh-TW" dirty="0">
                <a:solidFill>
                  <a:srgbClr val="FF0000"/>
                </a:solidFill>
              </a:rPr>
              <a:t>106</a:t>
            </a:r>
            <a:r>
              <a:rPr lang="zh-TW" altLang="en-US" dirty="0">
                <a:solidFill>
                  <a:srgbClr val="FF0000"/>
                </a:solidFill>
              </a:rPr>
              <a:t>學年度相比招收</a:t>
            </a:r>
            <a:r>
              <a:rPr lang="zh-TW" altLang="en-US" dirty="0" smtClean="0">
                <a:solidFill>
                  <a:srgbClr val="FF0000"/>
                </a:solidFill>
              </a:rPr>
              <a:t>之新增系別組以持平計</a:t>
            </a:r>
            <a:endParaRPr lang="en-US" altLang="zh-TW" dirty="0">
              <a:solidFill>
                <a:srgbClr val="FF0000"/>
              </a:solidFill>
            </a:endParaRPr>
          </a:p>
        </p:txBody>
      </p:sp>
      <p:sp>
        <p:nvSpPr>
          <p:cNvPr id="7" name="矩形 6"/>
          <p:cNvSpPr/>
          <p:nvPr/>
        </p:nvSpPr>
        <p:spPr>
          <a:xfrm>
            <a:off x="375948" y="1289416"/>
            <a:ext cx="1723549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第一校區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3" name="投影片編號版面配置區 4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6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8" name="文字方塊 7"/>
          <p:cNvSpPr txBox="1"/>
          <p:nvPr/>
        </p:nvSpPr>
        <p:spPr>
          <a:xfrm>
            <a:off x="5065615" y="4613858"/>
            <a:ext cx="3953070" cy="1554272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285750" indent="-285750">
              <a:spcBef>
                <a:spcPts val="600"/>
              </a:spcBef>
              <a:buFont typeface="Wingdings" panose="05000000000000000000" pitchFamily="2" charset="2"/>
              <a:buChar char="ü"/>
              <a:defRPr/>
            </a:pPr>
            <a:r>
              <a:rPr lang="zh-TW" altLang="en-US" b="1" dirty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餐旅</a:t>
            </a:r>
            <a:r>
              <a:rPr lang="zh-TW" altLang="en-US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群：</a:t>
            </a:r>
            <a:r>
              <a:rPr lang="en-US" altLang="zh-TW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40%</a:t>
            </a:r>
            <a:r>
              <a:rPr lang="zh-TW" altLang="en-US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上升</a:t>
            </a:r>
            <a:endParaRPr lang="en-US" altLang="zh-TW" b="1" dirty="0">
              <a:solidFill>
                <a:srgbClr val="000066"/>
              </a:solidFill>
              <a:latin typeface="微軟正黑體" panose="020B0604030504040204" pitchFamily="34" charset="-120"/>
              <a:ea typeface="微軟正黑體" panose="020B0604030504040204" pitchFamily="34" charset="-120"/>
              <a:cs typeface="Times New Roman" pitchFamily="18" charset="0"/>
            </a:endParaRPr>
          </a:p>
          <a:p>
            <a:pPr marL="285750" indent="-285750">
              <a:spcBef>
                <a:spcPts val="600"/>
              </a:spcBef>
              <a:buFont typeface="Wingdings" panose="05000000000000000000" pitchFamily="2" charset="2"/>
              <a:buChar char="ü"/>
              <a:defRPr/>
            </a:pPr>
            <a:r>
              <a:rPr lang="zh-TW" altLang="en-US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電機</a:t>
            </a:r>
            <a:r>
              <a:rPr lang="zh-TW" altLang="en-US" b="1" dirty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類</a:t>
            </a:r>
            <a:r>
              <a:rPr lang="zh-TW" altLang="en-US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：</a:t>
            </a:r>
            <a:r>
              <a:rPr lang="en-US" altLang="zh-TW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66%</a:t>
            </a:r>
            <a:r>
              <a:rPr lang="zh-TW" altLang="en-US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上升，</a:t>
            </a:r>
            <a:r>
              <a:rPr lang="en-US" altLang="zh-TW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33%</a:t>
            </a:r>
            <a:r>
              <a:rPr lang="zh-TW" altLang="en-US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持平</a:t>
            </a:r>
            <a:endParaRPr lang="en-US" altLang="zh-TW" b="1" dirty="0">
              <a:solidFill>
                <a:srgbClr val="000066"/>
              </a:solidFill>
              <a:latin typeface="微軟正黑體" panose="020B0604030504040204" pitchFamily="34" charset="-120"/>
              <a:ea typeface="微軟正黑體" panose="020B0604030504040204" pitchFamily="34" charset="-120"/>
              <a:cs typeface="Times New Roman" pitchFamily="18" charset="0"/>
            </a:endParaRPr>
          </a:p>
          <a:p>
            <a:pPr marL="285750" indent="-285750">
              <a:spcBef>
                <a:spcPts val="600"/>
              </a:spcBef>
              <a:buFont typeface="Wingdings" panose="05000000000000000000" pitchFamily="2" charset="2"/>
              <a:buChar char="ü"/>
              <a:defRPr/>
            </a:pPr>
            <a:r>
              <a:rPr lang="zh-TW" altLang="en-US" b="1" dirty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資電類</a:t>
            </a:r>
            <a:r>
              <a:rPr lang="zh-TW" altLang="en-US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、設計群：</a:t>
            </a:r>
            <a:r>
              <a:rPr lang="en-US" altLang="zh-TW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50%</a:t>
            </a:r>
            <a:r>
              <a:rPr lang="zh-TW" altLang="en-US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上升</a:t>
            </a:r>
            <a:endParaRPr lang="en-US" altLang="zh-TW" b="1" dirty="0" smtClean="0">
              <a:solidFill>
                <a:srgbClr val="000066"/>
              </a:solidFill>
              <a:latin typeface="微軟正黑體" panose="020B0604030504040204" pitchFamily="34" charset="-120"/>
              <a:ea typeface="微軟正黑體" panose="020B0604030504040204" pitchFamily="34" charset="-120"/>
              <a:cs typeface="Times New Roman" pitchFamily="18" charset="0"/>
            </a:endParaRPr>
          </a:p>
          <a:p>
            <a:pPr marL="285750" indent="-285750">
              <a:spcBef>
                <a:spcPts val="600"/>
              </a:spcBef>
              <a:buFont typeface="Wingdings" panose="05000000000000000000" pitchFamily="2" charset="2"/>
              <a:buChar char="ü"/>
              <a:defRPr/>
            </a:pPr>
            <a:r>
              <a:rPr lang="zh-TW" altLang="en-US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外語群：</a:t>
            </a:r>
            <a:r>
              <a:rPr lang="en-US" altLang="zh-TW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40%</a:t>
            </a:r>
            <a:r>
              <a:rPr lang="zh-TW" altLang="en-US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上升，</a:t>
            </a:r>
            <a:r>
              <a:rPr lang="en-US" altLang="zh-TW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20%</a:t>
            </a:r>
            <a:r>
              <a:rPr lang="zh-TW" altLang="en-US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持平</a:t>
            </a:r>
            <a:endParaRPr lang="en-US" altLang="zh-TW" b="1" dirty="0">
              <a:solidFill>
                <a:srgbClr val="000066"/>
              </a:solidFill>
              <a:latin typeface="微軟正黑體" panose="020B0604030504040204" pitchFamily="34" charset="-120"/>
              <a:ea typeface="微軟正黑體" panose="020B0604030504040204" pitchFamily="34" charset="-120"/>
              <a:cs typeface="Times New Roman" pitchFamily="18" charset="0"/>
            </a:endParaRPr>
          </a:p>
        </p:txBody>
      </p:sp>
      <p:graphicFrame>
        <p:nvGraphicFramePr>
          <p:cNvPr id="2" name="圖表 1"/>
          <p:cNvGraphicFramePr/>
          <p:nvPr>
            <p:extLst>
              <p:ext uri="{D42A27DB-BD31-4B8C-83A1-F6EECF244321}">
                <p14:modId xmlns:p14="http://schemas.microsoft.com/office/powerpoint/2010/main" val="2616079393"/>
              </p:ext>
            </p:extLst>
          </p:nvPr>
        </p:nvGraphicFramePr>
        <p:xfrm>
          <a:off x="178006" y="3848384"/>
          <a:ext cx="4887609" cy="30096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矩形 5"/>
          <p:cNvSpPr/>
          <p:nvPr/>
        </p:nvSpPr>
        <p:spPr>
          <a:xfrm>
            <a:off x="755576" y="929785"/>
            <a:ext cx="1723549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第一校區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8382297"/>
              </p:ext>
            </p:extLst>
          </p:nvPr>
        </p:nvGraphicFramePr>
        <p:xfrm>
          <a:off x="234186" y="1459465"/>
          <a:ext cx="8712964" cy="2207423"/>
        </p:xfrm>
        <a:graphic>
          <a:graphicData uri="http://schemas.openxmlformats.org/drawingml/2006/table">
            <a:tbl>
              <a:tblPr/>
              <a:tblGrid>
                <a:gridCol w="799006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0876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0876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0876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0876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0876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08766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08766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08766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08766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08766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08766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08766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608766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</a:tblGrid>
              <a:tr h="691279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zh-TW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107</a:t>
                      </a:r>
                    </a:p>
                    <a:p>
                      <a:pPr algn="ctr" rtl="0" fontAlgn="ctr"/>
                      <a:r>
                        <a:rPr lang="zh-TW" altLang="en-US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學年度</a:t>
                      </a:r>
                      <a:endParaRPr lang="en-US" altLang="zh-TW" sz="12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機械群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動力機械群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電機與電子群電機類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電機與電子群資電類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化工群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土木與建築群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設計群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商業與管理群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衛生與護理類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外語群英語類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外語群日語類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餐旅群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總計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59229"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上升</a:t>
                      </a:r>
                      <a:r>
                        <a:rPr lang="en-US" altLang="zh-TW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(</a:t>
                      </a:r>
                      <a:r>
                        <a:rPr lang="zh-TW" altLang="en-US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系</a:t>
                      </a:r>
                      <a:r>
                        <a:rPr lang="en-US" altLang="zh-TW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)</a:t>
                      </a:r>
                      <a:endParaRPr lang="zh-TW" altLang="en-US" sz="11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0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0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2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2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0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0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1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3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0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3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1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2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14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59229"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持平</a:t>
                      </a:r>
                      <a:r>
                        <a:rPr lang="en-US" altLang="zh-TW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(</a:t>
                      </a:r>
                      <a:r>
                        <a:rPr lang="zh-TW" altLang="en-US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系</a:t>
                      </a:r>
                      <a:r>
                        <a:rPr lang="en-US" altLang="zh-TW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)</a:t>
                      </a:r>
                      <a:endParaRPr lang="zh-TW" alt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2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1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1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1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0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1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1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0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0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0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2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0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9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59229"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1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下降</a:t>
                      </a:r>
                      <a:r>
                        <a:rPr lang="en-US" altLang="zh-TW" sz="11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(</a:t>
                      </a:r>
                      <a:r>
                        <a:rPr lang="zh-TW" altLang="en-US" sz="11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系</a:t>
                      </a:r>
                      <a:r>
                        <a:rPr lang="en-US" altLang="zh-TW" sz="11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)</a:t>
                      </a:r>
                      <a:endParaRPr lang="zh-TW" altLang="en-US" sz="11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3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1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0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1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1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0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0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7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1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4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0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3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21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259229"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整體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▼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▼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▲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▲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▼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—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▲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▼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▼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▼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▲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▼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　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59229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名次增減</a:t>
                      </a:r>
                      <a:r>
                        <a:rPr lang="en-US" altLang="zh-TW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(</a:t>
                      </a:r>
                      <a:r>
                        <a:rPr lang="zh-TW" altLang="en-US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與</a:t>
                      </a:r>
                      <a:r>
                        <a:rPr lang="en-US" altLang="zh-TW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106</a:t>
                      </a:r>
                      <a:r>
                        <a:rPr lang="zh-TW" altLang="en-US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學年度相比</a:t>
                      </a:r>
                      <a:r>
                        <a:rPr lang="en-US" altLang="zh-TW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)</a:t>
                      </a:r>
                      <a:endParaRPr lang="zh-TW" altLang="en-US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-14</a:t>
                      </a:r>
                      <a:endParaRPr lang="zh-TW" altLang="en-US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-1</a:t>
                      </a:r>
                      <a:endParaRPr lang="zh-TW" altLang="en-US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+3</a:t>
                      </a:r>
                      <a:endParaRPr lang="zh-TW" altLang="en-US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500" b="1" i="0" u="none" strike="noStrike" kern="1200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  <a:ea typeface="+mn-ea"/>
                          <a:cs typeface="+mn-cs"/>
                        </a:rPr>
                        <a:t>-1</a:t>
                      </a:r>
                      <a:endParaRPr lang="zh-TW" altLang="en-US" sz="1500" b="1" i="0" u="none" strike="noStrike" kern="1200" dirty="0">
                        <a:solidFill>
                          <a:srgbClr val="0000CC"/>
                        </a:solidFill>
                        <a:effectLst/>
                        <a:latin typeface="微軟正黑體"/>
                        <a:ea typeface="+mn-ea"/>
                        <a:cs typeface="+mn-cs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-1</a:t>
                      </a:r>
                      <a:endParaRPr lang="zh-TW" altLang="en-US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-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+1</a:t>
                      </a:r>
                      <a:endParaRPr lang="zh-TW" altLang="en-US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-14</a:t>
                      </a:r>
                      <a:endParaRPr lang="zh-TW" altLang="en-US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-5</a:t>
                      </a:r>
                      <a:endParaRPr lang="zh-TW" altLang="en-US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-11</a:t>
                      </a:r>
                      <a:endParaRPr lang="zh-TW" altLang="en-US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+1</a:t>
                      </a:r>
                      <a:endParaRPr lang="zh-TW" altLang="en-US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-15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zh-TW" altLang="en-US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  <p:sp>
        <p:nvSpPr>
          <p:cNvPr id="9" name="標題 1"/>
          <p:cNvSpPr txBox="1">
            <a:spLocks/>
          </p:cNvSpPr>
          <p:nvPr/>
        </p:nvSpPr>
        <p:spPr>
          <a:xfrm>
            <a:off x="1295129" y="230181"/>
            <a:ext cx="7848871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r>
              <a:rPr lang="en-US" altLang="zh-TW" sz="3600" b="1" kern="0" dirty="0" smtClean="0">
                <a:latin typeface="標楷體" pitchFamily="65" charset="-120"/>
                <a:ea typeface="標楷體" pitchFamily="65" charset="-120"/>
              </a:rPr>
              <a:t>105-107</a:t>
            </a:r>
            <a:r>
              <a:rPr lang="zh-TW" altLang="en-US" sz="3600" b="1" kern="0" dirty="0" smtClean="0">
                <a:latin typeface="標楷體" pitchFamily="65" charset="-120"/>
                <a:ea typeface="標楷體" pitchFamily="65" charset="-120"/>
              </a:rPr>
              <a:t>學年度招生群類排名統計</a:t>
            </a:r>
          </a:p>
        </p:txBody>
      </p:sp>
    </p:spTree>
    <p:extLst>
      <p:ext uri="{BB962C8B-B14F-4D97-AF65-F5344CB8AC3E}">
        <p14:creationId xmlns:p14="http://schemas.microsoft.com/office/powerpoint/2010/main" val="176861925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6315673"/>
              </p:ext>
            </p:extLst>
          </p:nvPr>
        </p:nvGraphicFramePr>
        <p:xfrm>
          <a:off x="371377" y="1924844"/>
          <a:ext cx="8485224" cy="3306179"/>
        </p:xfrm>
        <a:graphic>
          <a:graphicData uri="http://schemas.openxmlformats.org/drawingml/2006/table">
            <a:tbl>
              <a:tblPr/>
              <a:tblGrid>
                <a:gridCol w="1249536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2829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1921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1921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28187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48157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846347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848156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849972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848157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</a:tblGrid>
              <a:tr h="343327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kumimoji="0" lang="en-US" altLang="zh-TW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微軟正黑體" pitchFamily="34" charset="-120"/>
                          <a:ea typeface="微軟正黑體" pitchFamily="34" charset="-120"/>
                        </a:rPr>
                        <a:t>105</a:t>
                      </a:r>
                      <a:endParaRPr kumimoji="0" lang="zh-TW" altLang="zh-TW" sz="16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軟正黑體" pitchFamily="34" charset="-120"/>
                        <a:ea typeface="微軟正黑體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grid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微軟正黑體" pitchFamily="34" charset="-120"/>
                          <a:ea typeface="微軟正黑體" pitchFamily="34" charset="-120"/>
                        </a:rPr>
                        <a:t>106</a:t>
                      </a:r>
                      <a:endParaRPr kumimoji="0" lang="zh-TW" altLang="zh-TW" sz="16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軟正黑體" pitchFamily="34" charset="-120"/>
                        <a:ea typeface="微軟正黑體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grid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微軟正黑體" pitchFamily="34" charset="-120"/>
                          <a:ea typeface="微軟正黑體" pitchFamily="34" charset="-120"/>
                        </a:rPr>
                        <a:t>107</a:t>
                      </a:r>
                      <a:endParaRPr kumimoji="0" lang="zh-TW" altLang="zh-TW" sz="16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軟正黑體" pitchFamily="34" charset="-120"/>
                        <a:ea typeface="微軟正黑體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0582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排名情形</a:t>
                      </a:r>
                      <a:endParaRPr kumimoji="0" lang="zh-TW" altLang="zh-TW" sz="16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上升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下滑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持平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上升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下滑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持平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上升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下滑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持平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0645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海事</a:t>
                      </a: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學院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645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海洋工程</a:t>
                      </a:r>
                      <a:endParaRPr kumimoji="0" lang="en-US" altLang="zh-TW" sz="16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學院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6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5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6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645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水圈</a:t>
                      </a: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學院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6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9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0645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管理學院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5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6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5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0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4C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50645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合計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17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14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8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20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13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18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242" name="文字方塊 6"/>
          <p:cNvSpPr txBox="1">
            <a:spLocks noChangeArrowheads="1"/>
          </p:cNvSpPr>
          <p:nvPr/>
        </p:nvSpPr>
        <p:spPr bwMode="auto">
          <a:xfrm>
            <a:off x="7561201" y="1566415"/>
            <a:ext cx="1295400" cy="387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lnSpc>
                <a:spcPct val="120000"/>
              </a:lnSpc>
            </a:pPr>
            <a:r>
              <a:rPr lang="zh-TW" altLang="en-US" sz="1600" dirty="0">
                <a:latin typeface="標楷體" panose="03000509000000000000" pitchFamily="65" charset="-120"/>
                <a:ea typeface="標楷體" panose="03000509000000000000" pitchFamily="65" charset="-120"/>
              </a:rPr>
              <a:t>單位：類組</a:t>
            </a:r>
          </a:p>
        </p:txBody>
      </p:sp>
      <p:sp>
        <p:nvSpPr>
          <p:cNvPr id="6243" name="Text Box 2"/>
          <p:cNvSpPr txBox="1">
            <a:spLocks noChangeArrowheads="1"/>
          </p:cNvSpPr>
          <p:nvPr/>
        </p:nvSpPr>
        <p:spPr bwMode="auto">
          <a:xfrm>
            <a:off x="1331540" y="170147"/>
            <a:ext cx="7200900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algn="ctr">
              <a:lnSpc>
                <a:spcPct val="120000"/>
              </a:lnSpc>
            </a:pPr>
            <a:r>
              <a:rPr lang="en-US" altLang="zh-TW" sz="3600" b="1" dirty="0" smtClean="0">
                <a:latin typeface="標楷體" pitchFamily="65" charset="-120"/>
                <a:ea typeface="標楷體" pitchFamily="65" charset="-120"/>
              </a:rPr>
              <a:t>105-107</a:t>
            </a:r>
            <a:r>
              <a:rPr lang="zh-TW" altLang="en-US" sz="3600" b="1" dirty="0" smtClean="0">
                <a:latin typeface="標楷體" pitchFamily="65" charset="-120"/>
                <a:ea typeface="標楷體" pitchFamily="65" charset="-120"/>
              </a:rPr>
              <a:t>學年</a:t>
            </a:r>
            <a:r>
              <a:rPr lang="zh-TW" altLang="en-US" sz="3600" b="1" dirty="0">
                <a:latin typeface="標楷體" pitchFamily="65" charset="-120"/>
                <a:ea typeface="標楷體" pitchFamily="65" charset="-120"/>
              </a:rPr>
              <a:t>度各院排名變化統計</a:t>
            </a:r>
          </a:p>
        </p:txBody>
      </p:sp>
      <p:sp>
        <p:nvSpPr>
          <p:cNvPr id="10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7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354649" y="5757148"/>
            <a:ext cx="851867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TW" dirty="0" smtClean="0">
                <a:solidFill>
                  <a:srgbClr val="FF0000"/>
                </a:solidFill>
              </a:rPr>
              <a:t>※107</a:t>
            </a:r>
            <a:r>
              <a:rPr lang="zh-TW" altLang="en-US" dirty="0" smtClean="0">
                <a:solidFill>
                  <a:srgbClr val="FF0000"/>
                </a:solidFill>
              </a:rPr>
              <a:t>學年</a:t>
            </a:r>
            <a:r>
              <a:rPr lang="zh-TW" altLang="en-US" dirty="0">
                <a:solidFill>
                  <a:srgbClr val="FF0000"/>
                </a:solidFill>
              </a:rPr>
              <a:t>度共計</a:t>
            </a:r>
            <a:r>
              <a:rPr lang="zh-TW" altLang="en-US" dirty="0" smtClean="0">
                <a:solidFill>
                  <a:srgbClr val="FF0000"/>
                </a:solidFill>
              </a:rPr>
              <a:t>招收</a:t>
            </a:r>
            <a:r>
              <a:rPr lang="en-US" altLang="zh-TW" dirty="0" smtClean="0">
                <a:solidFill>
                  <a:srgbClr val="FF0000"/>
                </a:solidFill>
              </a:rPr>
              <a:t>35</a:t>
            </a:r>
            <a:r>
              <a:rPr lang="zh-TW" altLang="en-US" dirty="0" smtClean="0">
                <a:solidFill>
                  <a:srgbClr val="FF0000"/>
                </a:solidFill>
              </a:rPr>
              <a:t>類</a:t>
            </a:r>
            <a:r>
              <a:rPr lang="zh-TW" altLang="en-US" dirty="0">
                <a:solidFill>
                  <a:srgbClr val="FF0000"/>
                </a:solidFill>
              </a:rPr>
              <a:t>組，與</a:t>
            </a:r>
            <a:r>
              <a:rPr lang="en-US" altLang="zh-TW" dirty="0">
                <a:solidFill>
                  <a:srgbClr val="FF0000"/>
                </a:solidFill>
              </a:rPr>
              <a:t>106</a:t>
            </a:r>
            <a:r>
              <a:rPr lang="zh-TW" altLang="en-US" dirty="0">
                <a:solidFill>
                  <a:srgbClr val="FF0000"/>
                </a:solidFill>
              </a:rPr>
              <a:t>學年度相比招收</a:t>
            </a:r>
            <a:r>
              <a:rPr lang="zh-TW" altLang="en-US" dirty="0" smtClean="0">
                <a:solidFill>
                  <a:srgbClr val="FF0000"/>
                </a:solidFill>
              </a:rPr>
              <a:t>之新增系別組以持平計</a:t>
            </a:r>
            <a:endParaRPr lang="en-US" altLang="zh-TW" dirty="0">
              <a:solidFill>
                <a:srgbClr val="FF0000"/>
              </a:solidFill>
            </a:endParaRPr>
          </a:p>
        </p:txBody>
      </p:sp>
      <p:sp>
        <p:nvSpPr>
          <p:cNvPr id="7" name="矩形 6"/>
          <p:cNvSpPr/>
          <p:nvPr/>
        </p:nvSpPr>
        <p:spPr>
          <a:xfrm>
            <a:off x="469765" y="1304244"/>
            <a:ext cx="258115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楠梓</a:t>
            </a:r>
            <a:r>
              <a:rPr lang="en-US" altLang="zh-TW" sz="3000" dirty="0" smtClean="0">
                <a:solidFill>
                  <a:srgbClr val="FF0000"/>
                </a:solidFill>
              </a:rPr>
              <a:t>/</a:t>
            </a:r>
            <a:r>
              <a:rPr lang="zh-TW" altLang="en-US" sz="3000" dirty="0" smtClean="0">
                <a:solidFill>
                  <a:srgbClr val="FF0000"/>
                </a:solidFill>
              </a:rPr>
              <a:t>旗津校區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902750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3" name="投影片編號版面配置區 4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8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8" name="文字方塊 7"/>
          <p:cNvSpPr txBox="1"/>
          <p:nvPr/>
        </p:nvSpPr>
        <p:spPr>
          <a:xfrm>
            <a:off x="5429382" y="4509119"/>
            <a:ext cx="3517768" cy="1477328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 prst="angle"/>
          </a:sp3d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285750" indent="-285750">
              <a:spcBef>
                <a:spcPts val="600"/>
              </a:spcBef>
              <a:buFont typeface="Wingdings" panose="05000000000000000000" pitchFamily="2" charset="2"/>
              <a:buChar char="ü"/>
              <a:defRPr/>
            </a:pPr>
            <a:r>
              <a:rPr lang="zh-TW" altLang="en-US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動機群、電機類、食品群、餐旅群：</a:t>
            </a:r>
            <a:r>
              <a:rPr lang="en-US" altLang="zh-TW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100%</a:t>
            </a:r>
            <a:r>
              <a:rPr lang="zh-TW" altLang="en-US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上升</a:t>
            </a:r>
            <a:endParaRPr lang="en-US" altLang="zh-TW" b="1" dirty="0" smtClean="0">
              <a:solidFill>
                <a:srgbClr val="000066"/>
              </a:solidFill>
              <a:latin typeface="微軟正黑體" panose="020B0604030504040204" pitchFamily="34" charset="-120"/>
              <a:ea typeface="微軟正黑體" panose="020B0604030504040204" pitchFamily="34" charset="-120"/>
              <a:cs typeface="Times New Roman" pitchFamily="18" charset="0"/>
            </a:endParaRPr>
          </a:p>
          <a:p>
            <a:pPr marL="285750" indent="-285750">
              <a:spcBef>
                <a:spcPts val="600"/>
              </a:spcBef>
              <a:buFont typeface="Wingdings" panose="05000000000000000000" pitchFamily="2" charset="2"/>
              <a:buChar char="ü"/>
              <a:defRPr/>
            </a:pPr>
            <a:r>
              <a:rPr lang="zh-TW" altLang="en-US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資電類： </a:t>
            </a:r>
            <a:r>
              <a:rPr lang="en-US" altLang="zh-TW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75%</a:t>
            </a:r>
            <a:r>
              <a:rPr lang="zh-TW" altLang="en-US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上升</a:t>
            </a:r>
            <a:endParaRPr lang="en-US" altLang="zh-TW" b="1" dirty="0" smtClean="0">
              <a:solidFill>
                <a:srgbClr val="000066"/>
              </a:solidFill>
              <a:latin typeface="微軟正黑體" panose="020B0604030504040204" pitchFamily="34" charset="-120"/>
              <a:ea typeface="微軟正黑體" panose="020B0604030504040204" pitchFamily="34" charset="-120"/>
              <a:cs typeface="Times New Roman" pitchFamily="18" charset="0"/>
            </a:endParaRPr>
          </a:p>
          <a:p>
            <a:pPr marL="285750" indent="-285750">
              <a:spcBef>
                <a:spcPts val="600"/>
              </a:spcBef>
              <a:buFont typeface="Wingdings" panose="05000000000000000000" pitchFamily="2" charset="2"/>
              <a:buChar char="ü"/>
              <a:defRPr/>
            </a:pPr>
            <a:r>
              <a:rPr lang="zh-TW" altLang="en-US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英語類：</a:t>
            </a:r>
            <a:r>
              <a:rPr lang="en-US" altLang="zh-TW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 66%</a:t>
            </a:r>
            <a:r>
              <a:rPr lang="zh-TW" altLang="en-US" b="1" dirty="0" smtClean="0">
                <a:solidFill>
                  <a:srgbClr val="000066"/>
                </a:solidFill>
                <a:latin typeface="微軟正黑體" panose="020B0604030504040204" pitchFamily="34" charset="-120"/>
                <a:ea typeface="微軟正黑體" panose="020B0604030504040204" pitchFamily="34" charset="-120"/>
                <a:cs typeface="Times New Roman" pitchFamily="18" charset="0"/>
              </a:rPr>
              <a:t>上升</a:t>
            </a:r>
            <a:endParaRPr lang="en-US" altLang="zh-TW" b="1" dirty="0" smtClean="0">
              <a:solidFill>
                <a:srgbClr val="000066"/>
              </a:solidFill>
              <a:latin typeface="微軟正黑體" panose="020B0604030504040204" pitchFamily="34" charset="-120"/>
              <a:ea typeface="微軟正黑體" panose="020B0604030504040204" pitchFamily="34" charset="-120"/>
              <a:cs typeface="Times New Roman" pitchFamily="18" charset="0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395536" y="1030484"/>
            <a:ext cx="258115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楠梓</a:t>
            </a:r>
            <a:r>
              <a:rPr lang="en-US" altLang="zh-TW" sz="3000" dirty="0">
                <a:solidFill>
                  <a:srgbClr val="FF0000"/>
                </a:solidFill>
              </a:rPr>
              <a:t>/</a:t>
            </a:r>
            <a:r>
              <a:rPr lang="zh-TW" altLang="en-US" sz="3000" dirty="0">
                <a:solidFill>
                  <a:srgbClr val="FF0000"/>
                </a:solidFill>
              </a:rPr>
              <a:t>旗津校</a:t>
            </a:r>
            <a:r>
              <a:rPr lang="zh-TW" altLang="en-US" sz="3000" dirty="0" smtClean="0">
                <a:solidFill>
                  <a:srgbClr val="FF0000"/>
                </a:solidFill>
              </a:rPr>
              <a:t>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  <p:graphicFrame>
        <p:nvGraphicFramePr>
          <p:cNvPr id="10" name="圖表 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53987151"/>
              </p:ext>
            </p:extLst>
          </p:nvPr>
        </p:nvGraphicFramePr>
        <p:xfrm>
          <a:off x="46120" y="3385702"/>
          <a:ext cx="4968552" cy="34722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9946806"/>
              </p:ext>
            </p:extLst>
          </p:nvPr>
        </p:nvGraphicFramePr>
        <p:xfrm>
          <a:off x="222412" y="1584482"/>
          <a:ext cx="8712966" cy="2207423"/>
        </p:xfrm>
        <a:graphic>
          <a:graphicData uri="http://schemas.openxmlformats.org/drawingml/2006/table">
            <a:tbl>
              <a:tblPr/>
              <a:tblGrid>
                <a:gridCol w="746826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6901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</a:tblGrid>
              <a:tr h="691279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zh-TW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107</a:t>
                      </a:r>
                    </a:p>
                    <a:p>
                      <a:pPr algn="ctr" rtl="0" fontAlgn="ctr"/>
                      <a:r>
                        <a:rPr lang="zh-TW" altLang="en-US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學年度</a:t>
                      </a:r>
                      <a:endParaRPr lang="en-US" altLang="zh-TW" sz="12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機械群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動力機械群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電機與電子群電機類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電機與電子群資電類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化工群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商業與管理群</a:t>
                      </a:r>
                      <a:endParaRPr lang="zh-TW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衛生與護理類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食品群</a:t>
                      </a:r>
                      <a:endParaRPr lang="zh-TW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農業群</a:t>
                      </a:r>
                      <a:endParaRPr lang="zh-TW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外語群英語類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餐旅群</a:t>
                      </a:r>
                      <a:endParaRPr lang="zh-TW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海事群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水產群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zh-TW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總計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E8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59229"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上升</a:t>
                      </a:r>
                      <a:r>
                        <a:rPr lang="en-US" altLang="zh-TW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(</a:t>
                      </a:r>
                      <a:r>
                        <a:rPr lang="zh-TW" altLang="en-US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系</a:t>
                      </a:r>
                      <a:r>
                        <a:rPr lang="en-US" altLang="zh-TW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)</a:t>
                      </a:r>
                      <a:endParaRPr lang="zh-TW" altLang="en-US" sz="11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0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2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2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3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1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1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1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2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1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13</a:t>
                      </a:r>
                      <a:endParaRPr lang="en-US" altLang="zh-TW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59229"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持平</a:t>
                      </a:r>
                      <a:r>
                        <a:rPr lang="en-US" altLang="zh-TW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(</a:t>
                      </a:r>
                      <a:r>
                        <a:rPr lang="zh-TW" altLang="en-US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系</a:t>
                      </a:r>
                      <a:r>
                        <a:rPr lang="en-US" altLang="zh-TW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)</a:t>
                      </a:r>
                      <a:endParaRPr lang="zh-TW" alt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1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1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2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4</a:t>
                      </a:r>
                      <a:endParaRPr lang="en-US" altLang="zh-TW" sz="1500" b="1" i="0" u="none" strike="noStrike" dirty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59229"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1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下降</a:t>
                      </a:r>
                      <a:r>
                        <a:rPr lang="en-US" altLang="zh-TW" sz="11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(</a:t>
                      </a:r>
                      <a:r>
                        <a:rPr lang="zh-TW" altLang="en-US" sz="11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系</a:t>
                      </a:r>
                      <a:r>
                        <a:rPr lang="en-US" altLang="zh-TW" sz="11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)</a:t>
                      </a:r>
                      <a:endParaRPr lang="zh-TW" altLang="en-US" sz="11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2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1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5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2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1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3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1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1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0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2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18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259229"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整體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▼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▲</a:t>
                      </a:r>
                      <a:endParaRPr lang="zh-TW" altLang="en-US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▲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▲</a:t>
                      </a:r>
                      <a:endParaRPr lang="zh-TW" altLang="en-US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—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▼</a:t>
                      </a:r>
                      <a:endParaRPr lang="zh-TW" altLang="en-US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▼</a:t>
                      </a:r>
                      <a:endParaRPr lang="zh-TW" altLang="en-US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▲</a:t>
                      </a:r>
                      <a:endParaRPr lang="zh-TW" altLang="en-US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▼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▲</a:t>
                      </a:r>
                      <a:endParaRPr lang="zh-TW" altLang="en-US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500" b="1" i="0" u="none" strike="noStrike" dirty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▲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—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　▼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zh-TW" altLang="en-US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59229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名次增減</a:t>
                      </a:r>
                      <a:r>
                        <a:rPr lang="en-US" altLang="zh-TW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(</a:t>
                      </a:r>
                      <a:r>
                        <a:rPr lang="zh-TW" altLang="en-US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與</a:t>
                      </a:r>
                      <a:r>
                        <a:rPr lang="en-US" altLang="zh-TW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106</a:t>
                      </a:r>
                      <a:r>
                        <a:rPr lang="zh-TW" altLang="en-US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學年度相比</a:t>
                      </a:r>
                      <a:r>
                        <a:rPr lang="en-US" altLang="zh-TW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/>
                        </a:rPr>
                        <a:t>)</a:t>
                      </a:r>
                      <a:endParaRPr lang="zh-TW" altLang="en-US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-6</a:t>
                      </a:r>
                      <a:endParaRPr lang="zh-TW" altLang="en-US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+3</a:t>
                      </a:r>
                      <a:endParaRPr lang="zh-TW" altLang="en-US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+6</a:t>
                      </a:r>
                      <a:endParaRPr lang="zh-TW" altLang="en-US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+10</a:t>
                      </a:r>
                      <a:endParaRPr lang="zh-TW" altLang="en-US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—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-37</a:t>
                      </a:r>
                      <a:endParaRPr lang="zh-TW" altLang="en-US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5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  <a:ea typeface="+mn-ea"/>
                          <a:cs typeface="+mn-cs"/>
                        </a:rPr>
                        <a:t>-3</a:t>
                      </a:r>
                      <a:endParaRPr lang="zh-TW" altLang="en-US" sz="1500" b="1" i="0" u="none" strike="noStrike" kern="1200" dirty="0">
                        <a:solidFill>
                          <a:srgbClr val="FF0000"/>
                        </a:solidFill>
                        <a:effectLst/>
                        <a:latin typeface="微軟正黑體"/>
                        <a:ea typeface="+mn-ea"/>
                        <a:cs typeface="+mn-cs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500" b="1" i="0" u="none" strike="noStrike" kern="1200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  <a:ea typeface="+mn-ea"/>
                          <a:cs typeface="+mn-cs"/>
                        </a:rPr>
                        <a:t>-2</a:t>
                      </a:r>
                      <a:endParaRPr lang="zh-TW" altLang="en-US" sz="1500" b="1" i="0" u="none" strike="noStrike" kern="1200" dirty="0">
                        <a:solidFill>
                          <a:srgbClr val="0000CC"/>
                        </a:solidFill>
                        <a:effectLst/>
                        <a:latin typeface="微軟正黑體"/>
                        <a:ea typeface="+mn-ea"/>
                        <a:cs typeface="+mn-cs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-3</a:t>
                      </a:r>
                      <a:endParaRPr lang="zh-TW" altLang="en-US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+6</a:t>
                      </a:r>
                      <a:endParaRPr lang="zh-TW" altLang="en-US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微軟正黑體"/>
                        </a:rPr>
                        <a:t>+3</a:t>
                      </a:r>
                      <a:endParaRPr lang="zh-TW" altLang="en-US" sz="1500" b="1" i="0" u="none" strike="noStrike" dirty="0">
                        <a:solidFill>
                          <a:srgbClr val="FF0000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—</a:t>
                      </a:r>
                      <a:endParaRPr lang="en-US" altLang="zh-TW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500" b="1" i="0" u="none" strike="noStrike" dirty="0" smtClean="0">
                          <a:solidFill>
                            <a:srgbClr val="0000CC"/>
                          </a:solidFill>
                          <a:effectLst/>
                          <a:latin typeface="微軟正黑體"/>
                        </a:rPr>
                        <a:t>-2</a:t>
                      </a: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zh-TW" altLang="en-US" sz="1500" b="1" i="0" u="none" strike="noStrike" dirty="0">
                        <a:solidFill>
                          <a:srgbClr val="0000CC"/>
                        </a:solidFill>
                        <a:effectLst/>
                        <a:latin typeface="微軟正黑體"/>
                      </a:endParaRPr>
                    </a:p>
                  </a:txBody>
                  <a:tcPr marL="6788" marR="6788" marT="678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  <p:sp>
        <p:nvSpPr>
          <p:cNvPr id="9" name="標題 1"/>
          <p:cNvSpPr txBox="1">
            <a:spLocks/>
          </p:cNvSpPr>
          <p:nvPr/>
        </p:nvSpPr>
        <p:spPr>
          <a:xfrm>
            <a:off x="1295129" y="230181"/>
            <a:ext cx="7848871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r>
              <a:rPr lang="en-US" altLang="zh-TW" sz="3600" b="1" kern="0" dirty="0" smtClean="0">
                <a:latin typeface="標楷體" pitchFamily="65" charset="-120"/>
                <a:ea typeface="標楷體" pitchFamily="65" charset="-120"/>
              </a:rPr>
              <a:t>105-107</a:t>
            </a:r>
            <a:r>
              <a:rPr lang="zh-TW" altLang="en-US" sz="3600" b="1" kern="0" dirty="0" smtClean="0">
                <a:latin typeface="標楷體" pitchFamily="65" charset="-120"/>
                <a:ea typeface="標楷體" pitchFamily="65" charset="-120"/>
              </a:rPr>
              <a:t>學年度招生群類排名統計</a:t>
            </a:r>
          </a:p>
        </p:txBody>
      </p:sp>
    </p:spTree>
    <p:extLst>
      <p:ext uri="{BB962C8B-B14F-4D97-AF65-F5344CB8AC3E}">
        <p14:creationId xmlns:p14="http://schemas.microsoft.com/office/powerpoint/2010/main" val="305473690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DA554215-04C8-4CB0-A936-DE337DF84814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9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7171" name="Rectangle 2"/>
          <p:cNvSpPr>
            <a:spLocks noGrp="1" noChangeArrowheads="1"/>
          </p:cNvSpPr>
          <p:nvPr>
            <p:ph type="title"/>
          </p:nvPr>
        </p:nvSpPr>
        <p:spPr>
          <a:xfrm>
            <a:off x="900113" y="260712"/>
            <a:ext cx="7685087" cy="576000"/>
          </a:xfrm>
        </p:spPr>
        <p:txBody>
          <a:bodyPr anchor="ctr"/>
          <a:lstStyle/>
          <a:p>
            <a:pPr eaLnBrk="1" hangingPunct="1"/>
            <a:r>
              <a:rPr lang="en-US" altLang="zh-TW" sz="32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2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工學院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graphicFrame>
        <p:nvGraphicFramePr>
          <p:cNvPr id="7285" name="Group 1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7701028"/>
              </p:ext>
            </p:extLst>
          </p:nvPr>
        </p:nvGraphicFramePr>
        <p:xfrm>
          <a:off x="250825" y="1675774"/>
          <a:ext cx="8641040" cy="4292134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57762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機械工程系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9(↑)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8(↑)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200/3037</a:t>
                      </a:r>
                    </a:p>
                  </a:txBody>
                  <a:tcPr marL="91449" marR="91449" marT="45733" marB="4573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32000">
                <a:tc vMerge="1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動力機械群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6</a:t>
                      </a:r>
                      <a:endParaRPr kumimoji="1" lang="zh-TW" altLang="en-US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65/1146</a:t>
                      </a:r>
                    </a:p>
                  </a:txBody>
                  <a:tcPr marL="91449" marR="91449" marT="45733" marB="4573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94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5044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3200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機械工程系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機電組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10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12(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252/3037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動力機械群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6(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6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61/1146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5044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43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機械工程系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微奈米技術組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13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13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290/3037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90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模具工程系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20(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16(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18(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362/3037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模具工程系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精微模具組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21(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17(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17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21(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409/3037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87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模具工程系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光電模具組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22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21(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22(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23(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445/3037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</a:tbl>
          </a:graphicData>
        </a:graphic>
      </p:graphicFrame>
      <p:sp>
        <p:nvSpPr>
          <p:cNvPr id="2" name="文字方塊 1"/>
          <p:cNvSpPr txBox="1"/>
          <p:nvPr/>
        </p:nvSpPr>
        <p:spPr>
          <a:xfrm>
            <a:off x="250825" y="6165304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6" name="文字方塊 5"/>
          <p:cNvSpPr txBox="1"/>
          <p:nvPr/>
        </p:nvSpPr>
        <p:spPr>
          <a:xfrm>
            <a:off x="250825" y="6452642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395536" y="1060673"/>
            <a:ext cx="258115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建工</a:t>
            </a:r>
            <a:r>
              <a:rPr lang="en-US" altLang="zh-TW" sz="3000" dirty="0" smtClean="0">
                <a:solidFill>
                  <a:srgbClr val="FF0000"/>
                </a:solidFill>
              </a:rPr>
              <a:t>/</a:t>
            </a:r>
            <a:r>
              <a:rPr lang="zh-TW" altLang="en-US" sz="3000" dirty="0" smtClean="0">
                <a:solidFill>
                  <a:srgbClr val="FF0000"/>
                </a:solidFill>
              </a:rPr>
              <a:t>燕巢校區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472620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2FAAA181-CE2F-4BC3-86B6-E35B3195F1C0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10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8195" name="Rectangle 2"/>
          <p:cNvSpPr>
            <a:spLocks noGrp="1" noChangeArrowheads="1"/>
          </p:cNvSpPr>
          <p:nvPr>
            <p:ph type="title"/>
          </p:nvPr>
        </p:nvSpPr>
        <p:spPr>
          <a:xfrm>
            <a:off x="900113" y="260712"/>
            <a:ext cx="7685087" cy="576000"/>
          </a:xfrm>
        </p:spPr>
        <p:txBody>
          <a:bodyPr anchor="ctr"/>
          <a:lstStyle/>
          <a:p>
            <a:pPr eaLnBrk="1" hangingPunct="1"/>
            <a:r>
              <a:rPr lang="en-US" altLang="zh-TW" sz="32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2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工學院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graphicFrame>
        <p:nvGraphicFramePr>
          <p:cNvPr id="7285" name="Group 1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0480812"/>
              </p:ext>
            </p:extLst>
          </p:nvPr>
        </p:nvGraphicFramePr>
        <p:xfrm>
          <a:off x="250825" y="1586373"/>
          <a:ext cx="8641040" cy="3439624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1987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143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1986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1987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57762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24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工業工程與管理系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22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20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377/3037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工程與管理類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7(↑)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36/</a:t>
                      </a: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282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87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660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45(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36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34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35(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625/</a:t>
                      </a: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7586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72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化學工程與材料工程系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化工類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192/500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62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1475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7240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土木工程系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土木與建築群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10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198/642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69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2312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  <p:sp>
        <p:nvSpPr>
          <p:cNvPr id="7" name="文字方塊 6"/>
          <p:cNvSpPr txBox="1"/>
          <p:nvPr/>
        </p:nvSpPr>
        <p:spPr>
          <a:xfrm>
            <a:off x="250825" y="6165304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8" name="文字方塊 7"/>
          <p:cNvSpPr txBox="1"/>
          <p:nvPr/>
        </p:nvSpPr>
        <p:spPr>
          <a:xfrm>
            <a:off x="250825" y="6452642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683568" y="980728"/>
            <a:ext cx="258115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建工</a:t>
            </a:r>
            <a:r>
              <a:rPr lang="en-US" altLang="zh-TW" sz="3000" dirty="0">
                <a:solidFill>
                  <a:srgbClr val="FF0000"/>
                </a:solidFill>
              </a:rPr>
              <a:t>/</a:t>
            </a:r>
            <a:r>
              <a:rPr lang="zh-TW" altLang="en-US" sz="3000" dirty="0">
                <a:solidFill>
                  <a:srgbClr val="FF0000"/>
                </a:solidFill>
              </a:rPr>
              <a:t>燕巢校</a:t>
            </a:r>
            <a:r>
              <a:rPr lang="zh-TW" altLang="en-US" sz="3000" dirty="0" smtClean="0">
                <a:solidFill>
                  <a:srgbClr val="FF0000"/>
                </a:solidFill>
              </a:rPr>
              <a:t>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700294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投影片編號版面配置區 6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14D2FE6B-FEA3-416E-A407-F25D7A10A62A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11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921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6013" y="260712"/>
            <a:ext cx="76850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32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2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電資學院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graphicFrame>
        <p:nvGraphicFramePr>
          <p:cNvPr id="8295" name="Group 10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8927073"/>
              </p:ext>
            </p:extLst>
          </p:nvPr>
        </p:nvGraphicFramePr>
        <p:xfrm>
          <a:off x="215824" y="1802004"/>
          <a:ext cx="8640000" cy="4165904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8405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5594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575527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240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電機工程系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電機類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10(↓)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11(↓)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11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11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212/2456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4658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19(↓)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21(↓)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21(↓)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455/4089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89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240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電子工程系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電子組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電機類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13(↓)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13(↓)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217/2456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4658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16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296/4089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72400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電子工程系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資訊組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電機類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12(↓)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13(↓)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14(↓)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220/2456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4658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21(↓)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21(↓)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459/4089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89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250825" y="6165304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9" name="文字方塊 8"/>
          <p:cNvSpPr txBox="1"/>
          <p:nvPr/>
        </p:nvSpPr>
        <p:spPr>
          <a:xfrm>
            <a:off x="250825" y="6452642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683568" y="1146810"/>
            <a:ext cx="258115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建工</a:t>
            </a:r>
            <a:r>
              <a:rPr lang="en-US" altLang="zh-TW" sz="3000" dirty="0">
                <a:solidFill>
                  <a:srgbClr val="FF0000"/>
                </a:solidFill>
              </a:rPr>
              <a:t>/</a:t>
            </a:r>
            <a:r>
              <a:rPr lang="zh-TW" altLang="en-US" sz="3000" dirty="0">
                <a:solidFill>
                  <a:srgbClr val="FF0000"/>
                </a:solidFill>
              </a:rPr>
              <a:t>燕巢校</a:t>
            </a:r>
            <a:r>
              <a:rPr lang="zh-TW" altLang="en-US" sz="3000" dirty="0" smtClean="0">
                <a:solidFill>
                  <a:srgbClr val="FF0000"/>
                </a:solidFill>
              </a:rPr>
              <a:t>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378108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投影片編號版面配置區 6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14D2FE6B-FEA3-416E-A407-F25D7A10A62A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12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921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6013" y="260712"/>
            <a:ext cx="76850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32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2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電資學院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graphicFrame>
        <p:nvGraphicFramePr>
          <p:cNvPr id="8295" name="Group 10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4101896"/>
              </p:ext>
            </p:extLst>
          </p:nvPr>
        </p:nvGraphicFramePr>
        <p:xfrm>
          <a:off x="250825" y="1988840"/>
          <a:ext cx="8640000" cy="25092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8405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5594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240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電子工程系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電信與系統組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電機類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14(↓)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15(↓)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233/2456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4658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21(↓)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21(↓)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367/4089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2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資訊工程系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16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324/4089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250825" y="6165304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9" name="文字方塊 8"/>
          <p:cNvSpPr txBox="1"/>
          <p:nvPr/>
        </p:nvSpPr>
        <p:spPr>
          <a:xfrm>
            <a:off x="250825" y="6452642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683568" y="1155513"/>
            <a:ext cx="258115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建工</a:t>
            </a:r>
            <a:r>
              <a:rPr lang="en-US" altLang="zh-TW" sz="3000" dirty="0">
                <a:solidFill>
                  <a:srgbClr val="FF0000"/>
                </a:solidFill>
              </a:rPr>
              <a:t>/</a:t>
            </a:r>
            <a:r>
              <a:rPr lang="zh-TW" altLang="en-US" sz="3000" dirty="0">
                <a:solidFill>
                  <a:srgbClr val="FF0000"/>
                </a:solidFill>
              </a:rPr>
              <a:t>燕巢校</a:t>
            </a:r>
            <a:r>
              <a:rPr lang="zh-TW" altLang="en-US" sz="3000" dirty="0" smtClean="0">
                <a:solidFill>
                  <a:srgbClr val="FF0000"/>
                </a:solidFill>
              </a:rPr>
              <a:t>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9787313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ln>
            <a:noFill/>
          </a:ln>
          <a:extLst/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B440AD9D-CC83-4FC5-B810-C5D539B57052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13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graphicFrame>
        <p:nvGraphicFramePr>
          <p:cNvPr id="8356" name="Group 1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2039807"/>
              </p:ext>
            </p:extLst>
          </p:nvPr>
        </p:nvGraphicFramePr>
        <p:xfrm>
          <a:off x="250825" y="1988840"/>
          <a:ext cx="8640240" cy="3584584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600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金融資訊系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20(↑)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19(↑)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19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362/2456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4658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18(↑)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22(↓)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24(↓)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28(↓)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574/4089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86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27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28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27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463/7586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94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資訊管理系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16(↑)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18(↓)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381/2456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84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4658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0">
                <a:tc vMerge="1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27(↓)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28(↓)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27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509/4089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56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30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524/7586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250825" y="6165304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9" name="文字方塊 8"/>
          <p:cNvSpPr txBox="1"/>
          <p:nvPr/>
        </p:nvSpPr>
        <p:spPr>
          <a:xfrm>
            <a:off x="250825" y="6452642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10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6013" y="260712"/>
            <a:ext cx="76850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32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2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管理學院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7" name="矩形 6"/>
          <p:cNvSpPr/>
          <p:nvPr/>
        </p:nvSpPr>
        <p:spPr>
          <a:xfrm>
            <a:off x="611560" y="1237446"/>
            <a:ext cx="258115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建工</a:t>
            </a:r>
            <a:r>
              <a:rPr lang="en-US" altLang="zh-TW" sz="3000" dirty="0">
                <a:solidFill>
                  <a:srgbClr val="FF0000"/>
                </a:solidFill>
              </a:rPr>
              <a:t>/</a:t>
            </a:r>
            <a:r>
              <a:rPr lang="zh-TW" altLang="en-US" sz="3000" dirty="0">
                <a:solidFill>
                  <a:srgbClr val="FF0000"/>
                </a:solidFill>
              </a:rPr>
              <a:t>燕巢校</a:t>
            </a:r>
            <a:r>
              <a:rPr lang="zh-TW" altLang="en-US" sz="3000" dirty="0" smtClean="0">
                <a:solidFill>
                  <a:srgbClr val="FF0000"/>
                </a:solidFill>
              </a:rPr>
              <a:t>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049333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ln>
            <a:noFill/>
          </a:ln>
          <a:extLst/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B440AD9D-CC83-4FC5-B810-C5D539B57052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14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graphicFrame>
        <p:nvGraphicFramePr>
          <p:cNvPr id="8356" name="Group 1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4274809"/>
              </p:ext>
            </p:extLst>
          </p:nvPr>
        </p:nvGraphicFramePr>
        <p:xfrm>
          <a:off x="176608" y="1988840"/>
          <a:ext cx="8640240" cy="3584584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6000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企業管理系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工程與管理類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49/282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660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41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51(↓)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47(↓)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839/7586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89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會計系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28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32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(↓)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30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38(↓)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677/7586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 vMerge="1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-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248/2036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360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財富與稅務管理系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財富管理組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35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(↓)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38(↓)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40(↓)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690/7586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財富與稅務管理系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財政稅務組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30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38(↓)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37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41(↓)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704/7586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250825" y="6165304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9" name="文字方塊 8"/>
          <p:cNvSpPr txBox="1"/>
          <p:nvPr/>
        </p:nvSpPr>
        <p:spPr>
          <a:xfrm>
            <a:off x="250825" y="6452642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10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6013" y="260712"/>
            <a:ext cx="76850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32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2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管理學院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7" name="矩形 6"/>
          <p:cNvSpPr/>
          <p:nvPr/>
        </p:nvSpPr>
        <p:spPr>
          <a:xfrm>
            <a:off x="539552" y="1281271"/>
            <a:ext cx="258115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建工</a:t>
            </a:r>
            <a:r>
              <a:rPr lang="en-US" altLang="zh-TW" sz="3000" dirty="0">
                <a:solidFill>
                  <a:srgbClr val="FF0000"/>
                </a:solidFill>
              </a:rPr>
              <a:t>/</a:t>
            </a:r>
            <a:r>
              <a:rPr lang="zh-TW" altLang="en-US" sz="3000" dirty="0">
                <a:solidFill>
                  <a:srgbClr val="FF0000"/>
                </a:solidFill>
              </a:rPr>
              <a:t>燕巢校</a:t>
            </a:r>
            <a:r>
              <a:rPr lang="zh-TW" altLang="en-US" sz="3000" dirty="0" smtClean="0">
                <a:solidFill>
                  <a:srgbClr val="FF0000"/>
                </a:solidFill>
              </a:rPr>
              <a:t>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84595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ln>
            <a:noFill/>
          </a:ln>
          <a:extLst/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B440AD9D-CC83-4FC5-B810-C5D539B57052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15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graphicFrame>
        <p:nvGraphicFramePr>
          <p:cNvPr id="8356" name="Group 1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2748596"/>
              </p:ext>
            </p:extLst>
          </p:nvPr>
        </p:nvGraphicFramePr>
        <p:xfrm>
          <a:off x="250825" y="1988840"/>
          <a:ext cx="8640240" cy="2232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國際企業系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33(↓)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43(↓)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44(↓)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44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808/7586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89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600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觀光管理系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40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(↓)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57(↓)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61(↓)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1133/7586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13(↓)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16(↓)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17(↓)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28(↓)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388/2036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60000">
                <a:tc vMerge="1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餐旅群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(↓)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85/5571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21978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250825" y="6165304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9" name="文字方塊 8"/>
          <p:cNvSpPr txBox="1"/>
          <p:nvPr/>
        </p:nvSpPr>
        <p:spPr>
          <a:xfrm>
            <a:off x="250825" y="6452642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10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6013" y="260712"/>
            <a:ext cx="76850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32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2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管理學院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7" name="矩形 6"/>
          <p:cNvSpPr/>
          <p:nvPr/>
        </p:nvSpPr>
        <p:spPr>
          <a:xfrm>
            <a:off x="683568" y="1150734"/>
            <a:ext cx="258115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建工</a:t>
            </a:r>
            <a:r>
              <a:rPr lang="en-US" altLang="zh-TW" sz="3000" dirty="0">
                <a:solidFill>
                  <a:srgbClr val="FF0000"/>
                </a:solidFill>
              </a:rPr>
              <a:t>/</a:t>
            </a:r>
            <a:r>
              <a:rPr lang="zh-TW" altLang="en-US" sz="3000" dirty="0">
                <a:solidFill>
                  <a:srgbClr val="FF0000"/>
                </a:solidFill>
              </a:rPr>
              <a:t>燕巢校</a:t>
            </a:r>
            <a:r>
              <a:rPr lang="zh-TW" altLang="en-US" sz="3000" dirty="0" smtClean="0">
                <a:solidFill>
                  <a:srgbClr val="FF0000"/>
                </a:solidFill>
              </a:rPr>
              <a:t>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405652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384" name="Group 12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0185141"/>
              </p:ext>
            </p:extLst>
          </p:nvPr>
        </p:nvGraphicFramePr>
        <p:xfrm>
          <a:off x="217780" y="1509097"/>
          <a:ext cx="8640000" cy="4465624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57762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17" marR="91417" marT="45715" marB="4571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17" marR="91417" marT="45715" marB="4571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17" marR="91417" marT="45715" marB="4571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文化創意產業系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設計群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23(↓)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23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22(↑)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235/3524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93%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11446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49(↓)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64(↓)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67(↓)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68(↓)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1241/7586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84%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藝術群影視類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4/316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99%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1625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20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人力資源發展系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49(↓)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59(↓)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58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1087/7586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86%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20(↑)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25(↓)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350/2036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83%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餐旅群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7(↑)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143/5571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97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21978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4320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應用外語系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家政幼保類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105/771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86%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1924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  <a:endParaRPr kumimoji="0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0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  <a:endParaRPr kumimoji="0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26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  <a:endParaRPr kumimoji="0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352/2036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83%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餐旅群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5(↑)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24/5571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100%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21978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</a:tbl>
          </a:graphicData>
        </a:graphic>
      </p:graphicFrame>
      <p:sp>
        <p:nvSpPr>
          <p:cNvPr id="6" name="文字方塊 5"/>
          <p:cNvSpPr txBox="1"/>
          <p:nvPr/>
        </p:nvSpPr>
        <p:spPr>
          <a:xfrm>
            <a:off x="250825" y="6165304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53336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8" name="投影片編號版面配置區 5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FE9655E3-F057-46FA-8251-E711B9B39266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16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6013" y="260712"/>
            <a:ext cx="76850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32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2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人文社會學院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10" name="矩形 9"/>
          <p:cNvSpPr/>
          <p:nvPr/>
        </p:nvSpPr>
        <p:spPr>
          <a:xfrm>
            <a:off x="254238" y="980728"/>
            <a:ext cx="258115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建工</a:t>
            </a:r>
            <a:r>
              <a:rPr lang="en-US" altLang="zh-TW" sz="3000" dirty="0">
                <a:solidFill>
                  <a:srgbClr val="FF0000"/>
                </a:solidFill>
              </a:rPr>
              <a:t>/</a:t>
            </a:r>
            <a:r>
              <a:rPr lang="zh-TW" altLang="en-US" sz="3000" dirty="0">
                <a:solidFill>
                  <a:srgbClr val="FF0000"/>
                </a:solidFill>
              </a:rPr>
              <a:t>燕巢校</a:t>
            </a:r>
            <a:r>
              <a:rPr lang="zh-TW" altLang="en-US" sz="3000" dirty="0" smtClean="0">
                <a:solidFill>
                  <a:srgbClr val="FF0000"/>
                </a:solidFill>
              </a:rPr>
              <a:t>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9157533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DA554215-04C8-4CB0-A936-DE337DF84814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17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7171" name="Rectangle 2"/>
          <p:cNvSpPr>
            <a:spLocks noGrp="1" noChangeArrowheads="1"/>
          </p:cNvSpPr>
          <p:nvPr>
            <p:ph type="title"/>
          </p:nvPr>
        </p:nvSpPr>
        <p:spPr>
          <a:xfrm>
            <a:off x="900113" y="260712"/>
            <a:ext cx="7685087" cy="576000"/>
          </a:xfrm>
        </p:spPr>
        <p:txBody>
          <a:bodyPr anchor="ctr"/>
          <a:lstStyle/>
          <a:p>
            <a:pPr eaLnBrk="1" hangingPunct="1"/>
            <a:r>
              <a:rPr lang="en-US" altLang="zh-TW" sz="32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2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工學院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graphicFrame>
        <p:nvGraphicFramePr>
          <p:cNvPr id="7285" name="Group 1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6154579"/>
              </p:ext>
            </p:extLst>
          </p:nvPr>
        </p:nvGraphicFramePr>
        <p:xfrm>
          <a:off x="291823" y="1609739"/>
          <a:ext cx="8641040" cy="4465624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57762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營建系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1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en-US" altLang="zh-TW" sz="1400" b="1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462/3037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84%</a:t>
                      </a:r>
                    </a:p>
                  </a:txBody>
                  <a:tcPr marL="91449" marR="91449" marT="45733" marB="4573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32000">
                <a:tc vMerge="1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土木與建築群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10(↑)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11(↓)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14(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1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231/642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64%</a:t>
                      </a:r>
                    </a:p>
                  </a:txBody>
                  <a:tcPr marL="91449" marR="91449" marT="45733" marB="4573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2312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設計群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-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32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 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384/3524	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89%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11446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工程與管理類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14(↓)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-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-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-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-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4320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環安系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25(↓)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479/3037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84%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化工群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12(↓)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10(↓)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214/500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57%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1475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衛生與護理類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6(↑)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8(↓)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11(↓)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16(↓)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 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394/1098	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64%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3618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43200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機械系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精密機械組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17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14(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14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303/3037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90%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動力機械群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4(↑)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 (↓)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8(↓)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74/1146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93%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5044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</a:tbl>
          </a:graphicData>
        </a:graphic>
      </p:graphicFrame>
      <p:sp>
        <p:nvSpPr>
          <p:cNvPr id="2" name="文字方塊 1"/>
          <p:cNvSpPr txBox="1"/>
          <p:nvPr/>
        </p:nvSpPr>
        <p:spPr>
          <a:xfrm>
            <a:off x="250825" y="6165304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6" name="文字方塊 5"/>
          <p:cNvSpPr txBox="1"/>
          <p:nvPr/>
        </p:nvSpPr>
        <p:spPr>
          <a:xfrm>
            <a:off x="250825" y="6452642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683568" y="980728"/>
            <a:ext cx="1723549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第一校區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540341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2FAAA181-CE2F-4BC3-86B6-E35B3195F1C0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18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8195" name="Rectangle 2"/>
          <p:cNvSpPr>
            <a:spLocks noGrp="1" noChangeArrowheads="1"/>
          </p:cNvSpPr>
          <p:nvPr>
            <p:ph type="title"/>
          </p:nvPr>
        </p:nvSpPr>
        <p:spPr>
          <a:xfrm>
            <a:off x="900113" y="260712"/>
            <a:ext cx="7685087" cy="576000"/>
          </a:xfrm>
        </p:spPr>
        <p:txBody>
          <a:bodyPr anchor="ctr"/>
          <a:lstStyle/>
          <a:p>
            <a:pPr eaLnBrk="1" hangingPunct="1"/>
            <a:r>
              <a:rPr lang="en-US" altLang="zh-TW" sz="32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2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工學院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graphicFrame>
        <p:nvGraphicFramePr>
          <p:cNvPr id="7285" name="Group 1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9956885"/>
              </p:ext>
            </p:extLst>
          </p:nvPr>
        </p:nvGraphicFramePr>
        <p:xfrm>
          <a:off x="250825" y="1818096"/>
          <a:ext cx="8641040" cy="4059871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1987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143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1986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1987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57762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24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機械系</a:t>
                      </a:r>
                      <a:b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</a:b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智慧自動化組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16(↑)</a:t>
                      </a:r>
                      <a:endParaRPr kumimoji="0" lang="zh-TW" altLang="en-US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0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11(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247/3037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91%</a:t>
                      </a:r>
                      <a:endParaRPr kumimoji="0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20247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動力機械群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2(↑)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6(</a:t>
                      </a:r>
                      <a:r>
                        <a:rPr kumimoji="0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0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1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56/1146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95%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5044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電機類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15(↓)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17(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0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16(↑)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276/2456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88%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4658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724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創設系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14(↑)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18(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11(↑)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17(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344/3037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88%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T="45704" marB="4570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T="45704" marB="4570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T="45704" marB="4570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24(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519/4089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87%</a:t>
                      </a:r>
                    </a:p>
                  </a:txBody>
                  <a:tcPr marT="45704" marB="4570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T="45704" marB="4570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設計群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21(↓)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20(↑)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194/3524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94%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11446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" name="文字方塊 6"/>
          <p:cNvSpPr txBox="1"/>
          <p:nvPr/>
        </p:nvSpPr>
        <p:spPr>
          <a:xfrm>
            <a:off x="250825" y="6165304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8" name="文字方塊 7"/>
          <p:cNvSpPr txBox="1"/>
          <p:nvPr/>
        </p:nvSpPr>
        <p:spPr>
          <a:xfrm>
            <a:off x="250825" y="6452642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611560" y="1120429"/>
            <a:ext cx="1723549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第一校區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406262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投影片編號版面配置區 6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14D2FE6B-FEA3-416E-A407-F25D7A10A62A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19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921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6013" y="260712"/>
            <a:ext cx="76850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32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2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電資學院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graphicFrame>
        <p:nvGraphicFramePr>
          <p:cNvPr id="8295" name="Group 10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3608073"/>
              </p:ext>
            </p:extLst>
          </p:nvPr>
        </p:nvGraphicFramePr>
        <p:xfrm>
          <a:off x="250825" y="2132856"/>
          <a:ext cx="8640000" cy="3380144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503519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24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電通系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動力機械群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電機類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16(↓)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18(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19(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17(↑)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287/2456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88%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4658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22(↓)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23(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22(↑)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505/4089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87%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7240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電子系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電機類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17(↓)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16(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17(↓)</a:t>
                      </a:r>
                      <a:endParaRPr kumimoji="1" lang="en-US" altLang="zh-TW" sz="1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18(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18</a:t>
                      </a:r>
                    </a:p>
                  </a:txBody>
                  <a:tcPr marL="9369" marR="9369" marT="93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424/4089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89%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250825" y="6165304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9" name="文字方塊 8"/>
          <p:cNvSpPr txBox="1"/>
          <p:nvPr/>
        </p:nvSpPr>
        <p:spPr>
          <a:xfrm>
            <a:off x="250825" y="6452642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539552" y="1291521"/>
            <a:ext cx="1723549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第一校區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841031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ln>
            <a:noFill/>
          </a:ln>
          <a:extLst/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B440AD9D-CC83-4FC5-B810-C5D539B57052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20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graphicFrame>
        <p:nvGraphicFramePr>
          <p:cNvPr id="8356" name="Group 1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6773749"/>
              </p:ext>
            </p:extLst>
          </p:nvPr>
        </p:nvGraphicFramePr>
        <p:xfrm>
          <a:off x="239751" y="1432721"/>
          <a:ext cx="8640240" cy="4493916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57762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600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運籌系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32(↑)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32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33(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369" marR="9369" marT="93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 610/7586	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91%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89934" marR="89934" marT="44965" marB="4496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89934" marR="89934" marT="44965" marB="4496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17(↓)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15(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17(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369" marR="9369" marT="93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 249/2036	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87%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89934" marR="89934" marT="44965" marB="4496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89934" marR="89934" marT="44965" marB="4496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餐旅群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17(↓)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13(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12(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369" marR="9369" marT="93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 206/5571	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89934" marR="89934" marT="44965" marB="4496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21978</a:t>
                      </a:r>
                    </a:p>
                  </a:txBody>
                  <a:tcPr marL="89934" marR="89934" marT="44965" marB="4496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資管系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22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392/2456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84%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4658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0">
                <a:tc vMerge="1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24(↓)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27(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28(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26(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569/4089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86%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36(↑)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37(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27(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19(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324/7586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95%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餐旅群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30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21(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3600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行銷系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26(↓)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23(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29(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508/7586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93%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17(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16(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21(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 327/2036	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83%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外語群日語類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3(↑)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49/769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93%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1543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250825" y="6165304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9" name="文字方塊 8"/>
          <p:cNvSpPr txBox="1"/>
          <p:nvPr/>
        </p:nvSpPr>
        <p:spPr>
          <a:xfrm>
            <a:off x="250825" y="6452642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10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6013" y="260712"/>
            <a:ext cx="76850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32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2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管理學院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7" name="矩形 6"/>
          <p:cNvSpPr/>
          <p:nvPr/>
        </p:nvSpPr>
        <p:spPr>
          <a:xfrm>
            <a:off x="395536" y="908720"/>
            <a:ext cx="1723549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第一校區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991797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FE9655E3-F057-46FA-8251-E711B9B39266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21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10402" name="Group 16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4403511"/>
              </p:ext>
            </p:extLst>
          </p:nvPr>
        </p:nvGraphicFramePr>
        <p:xfrm>
          <a:off x="238694" y="1488140"/>
          <a:ext cx="8640400" cy="4465624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16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57762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5" marR="91445" marT="45678" marB="4567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5" marR="91445" marT="45678" marB="4567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5" marR="91445" marT="45678" marB="4567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5" marR="91445" marT="45678" marB="4567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金融系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21(↑)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20(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25(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448/7586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94%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20(↓)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25(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23(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20(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308/2036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84%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餐旅群</a:t>
                      </a:r>
                    </a:p>
                  </a:txBody>
                  <a:tcPr marL="91445" marR="91445" marT="45675" marB="45675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  <a:endParaRPr kumimoji="0" lang="zh-TW" altLang="en-US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</a:t>
                      </a:r>
                      <a:endParaRPr kumimoji="0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14(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21(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312/5571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94%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21978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200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風管系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45" marR="91445" marT="45675" marB="45675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39(↑)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46(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40(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46(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828/7586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89%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23(↑)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24(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22(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336/2036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83%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432000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財管系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11(↑)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16(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286/7586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432000">
                <a:tc vMerge="1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81" marB="4568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9(↑)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13(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163/2036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91%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餐旅群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  <a:endParaRPr kumimoji="0" lang="zh-TW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25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16(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13(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238/5571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95%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21978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43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會資系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15(↑)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16(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22(↓)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386/7586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94%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250825" y="6165304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9" name="文字方塊 8"/>
          <p:cNvSpPr txBox="1"/>
          <p:nvPr/>
        </p:nvSpPr>
        <p:spPr>
          <a:xfrm>
            <a:off x="250825" y="6452642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10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99925" y="293265"/>
            <a:ext cx="76850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32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2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財金學院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7" name="矩形 6"/>
          <p:cNvSpPr/>
          <p:nvPr/>
        </p:nvSpPr>
        <p:spPr>
          <a:xfrm>
            <a:off x="338150" y="921267"/>
            <a:ext cx="1723549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第一校區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449860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384" name="Group 12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0776597"/>
              </p:ext>
            </p:extLst>
          </p:nvPr>
        </p:nvGraphicFramePr>
        <p:xfrm>
          <a:off x="248247" y="1620690"/>
          <a:ext cx="8640000" cy="4465624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57762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17" marR="91417" marT="45715" marB="4571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17" marR="91417" marT="45715" marB="4571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17" marR="91417" marT="45715" marB="4571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應英系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56(↓)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53(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51(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39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688/7586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90%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6(↑)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11(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182/2036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91%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餐旅群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14(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261/5571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95%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21978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20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應日系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42(↑)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55(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65(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71(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1264/7586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83%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外語群日語類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1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45/769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94%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1543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餐旅群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14(↑)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11(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199/5571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21978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4320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應德系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44(↓)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25(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29(↓)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26(</a:t>
                      </a:r>
                      <a:r>
                        <a:rPr kumimoji="0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0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452/7586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94%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</a:t>
                      </a:r>
                      <a:endParaRPr kumimoji="0" lang="zh-TW" altLang="en-US" sz="1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7(</a:t>
                      </a:r>
                      <a:r>
                        <a:rPr kumimoji="0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0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3(</a:t>
                      </a:r>
                      <a:r>
                        <a:rPr kumimoji="0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0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14(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203/2036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90%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外語群日語類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4(↑)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1(</a:t>
                      </a:r>
                      <a:r>
                        <a:rPr kumimoji="0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4(↓)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3(</a:t>
                      </a:r>
                      <a:r>
                        <a:rPr kumimoji="0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0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46/769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94%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1543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</a:tbl>
          </a:graphicData>
        </a:graphic>
      </p:graphicFrame>
      <p:sp>
        <p:nvSpPr>
          <p:cNvPr id="6" name="文字方塊 5"/>
          <p:cNvSpPr txBox="1"/>
          <p:nvPr/>
        </p:nvSpPr>
        <p:spPr>
          <a:xfrm>
            <a:off x="250825" y="6165304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53336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8" name="投影片編號版面配置區 5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FE9655E3-F057-46FA-8251-E711B9B39266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22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6013" y="260712"/>
            <a:ext cx="76850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32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2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外語學院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10" name="矩形 9"/>
          <p:cNvSpPr/>
          <p:nvPr/>
        </p:nvSpPr>
        <p:spPr>
          <a:xfrm>
            <a:off x="467544" y="961843"/>
            <a:ext cx="1723549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第一校區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39934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DA554215-04C8-4CB0-A936-DE337DF84814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23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7171" name="Rectangle 2"/>
          <p:cNvSpPr>
            <a:spLocks noGrp="1" noChangeArrowheads="1"/>
          </p:cNvSpPr>
          <p:nvPr>
            <p:ph type="title"/>
          </p:nvPr>
        </p:nvSpPr>
        <p:spPr>
          <a:xfrm>
            <a:off x="900113" y="260712"/>
            <a:ext cx="7685087" cy="576000"/>
          </a:xfrm>
        </p:spPr>
        <p:txBody>
          <a:bodyPr anchor="ctr"/>
          <a:lstStyle/>
          <a:p>
            <a:pPr eaLnBrk="1" hangingPunct="1"/>
            <a:r>
              <a:rPr lang="en-US" altLang="zh-TW" sz="32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2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海事學院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graphicFrame>
        <p:nvGraphicFramePr>
          <p:cNvPr id="7285" name="Group 1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2326053"/>
              </p:ext>
            </p:extLst>
          </p:nvPr>
        </p:nvGraphicFramePr>
        <p:xfrm>
          <a:off x="251480" y="1772816"/>
          <a:ext cx="8641040" cy="319634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28638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輪機工程系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25(↑)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24(↑)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26(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485/3037</a:t>
                      </a:r>
                    </a:p>
                  </a:txBody>
                  <a:tcPr marL="91449" marR="91449" marT="45733" marB="4573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74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32000">
                <a:tc vMerge="1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動力機械群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10(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10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99/1146</a:t>
                      </a:r>
                    </a:p>
                  </a:txBody>
                  <a:tcPr marL="91449" marR="91449" marT="45733" marB="4573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5044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海事群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</a:t>
                      </a:r>
                      <a:endParaRPr kumimoji="1" lang="zh-TW" altLang="en-US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1/59</a:t>
                      </a:r>
                    </a:p>
                  </a:txBody>
                  <a:tcPr marL="91449" marR="91449" marT="45733" marB="4573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289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航運技術系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海事群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11/59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289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43200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海事資訊科技系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50(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43(↑)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46(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49(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901/4089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76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83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87(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87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1569/7586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79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2" name="文字方塊 1"/>
          <p:cNvSpPr txBox="1"/>
          <p:nvPr/>
        </p:nvSpPr>
        <p:spPr>
          <a:xfrm>
            <a:off x="250825" y="6165304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6" name="文字方塊 5"/>
          <p:cNvSpPr txBox="1"/>
          <p:nvPr/>
        </p:nvSpPr>
        <p:spPr>
          <a:xfrm>
            <a:off x="250825" y="6452642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539552" y="1230198"/>
            <a:ext cx="258115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楠梓</a:t>
            </a:r>
            <a:r>
              <a:rPr lang="en-US" altLang="zh-TW" sz="3000" dirty="0" smtClean="0">
                <a:solidFill>
                  <a:srgbClr val="FF0000"/>
                </a:solidFill>
              </a:rPr>
              <a:t>/</a:t>
            </a:r>
            <a:r>
              <a:rPr lang="zh-TW" altLang="en-US" sz="3000" dirty="0" smtClean="0">
                <a:solidFill>
                  <a:srgbClr val="FF0000"/>
                </a:solidFill>
              </a:rPr>
              <a:t>旗津校區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2790262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2FAAA181-CE2F-4BC3-86B6-E35B3195F1C0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24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8195" name="Rectangle 2"/>
          <p:cNvSpPr>
            <a:spLocks noGrp="1" noChangeArrowheads="1"/>
          </p:cNvSpPr>
          <p:nvPr>
            <p:ph type="title"/>
          </p:nvPr>
        </p:nvSpPr>
        <p:spPr>
          <a:xfrm>
            <a:off x="900113" y="260712"/>
            <a:ext cx="7685087" cy="576000"/>
          </a:xfrm>
        </p:spPr>
        <p:txBody>
          <a:bodyPr anchor="ctr"/>
          <a:lstStyle/>
          <a:p>
            <a:pPr eaLnBrk="1" hangingPunct="1"/>
            <a:r>
              <a:rPr lang="en-US" altLang="zh-TW" sz="32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2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水圈學院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7" name="文字方塊 6"/>
          <p:cNvSpPr txBox="1"/>
          <p:nvPr/>
        </p:nvSpPr>
        <p:spPr>
          <a:xfrm>
            <a:off x="250825" y="6165304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8" name="文字方塊 7"/>
          <p:cNvSpPr txBox="1"/>
          <p:nvPr/>
        </p:nvSpPr>
        <p:spPr>
          <a:xfrm>
            <a:off x="250825" y="6452642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539552" y="1230198"/>
            <a:ext cx="258115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楠梓</a:t>
            </a:r>
            <a:r>
              <a:rPr lang="en-US" altLang="zh-TW" sz="3000" dirty="0" smtClean="0">
                <a:solidFill>
                  <a:srgbClr val="FF0000"/>
                </a:solidFill>
              </a:rPr>
              <a:t>/</a:t>
            </a:r>
            <a:r>
              <a:rPr lang="zh-TW" altLang="en-US" sz="3000" dirty="0" smtClean="0">
                <a:solidFill>
                  <a:srgbClr val="FF0000"/>
                </a:solidFill>
              </a:rPr>
              <a:t>旗津校區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  <p:graphicFrame>
        <p:nvGraphicFramePr>
          <p:cNvPr id="10" name="Group 1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5405968"/>
              </p:ext>
            </p:extLst>
          </p:nvPr>
        </p:nvGraphicFramePr>
        <p:xfrm>
          <a:off x="268884" y="1862530"/>
          <a:ext cx="8641040" cy="3654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1987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143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1986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1987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24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漁業生產與管理系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水產群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47/81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300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農業群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</a:t>
                      </a:r>
                      <a:r>
                        <a:rPr kumimoji="1" lang="en-US" altLang="zh-TW" sz="1400" b="1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265/625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2120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83(↑)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85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90(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100(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1916/7586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7240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水產食品科學系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食品群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106/475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1658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餐旅群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22(↑)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31(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24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27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456/5571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21978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0919320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2FAAA181-CE2F-4BC3-86B6-E35B3195F1C0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25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8195" name="Rectangle 2"/>
          <p:cNvSpPr>
            <a:spLocks noGrp="1" noChangeArrowheads="1"/>
          </p:cNvSpPr>
          <p:nvPr>
            <p:ph type="title"/>
          </p:nvPr>
        </p:nvSpPr>
        <p:spPr>
          <a:xfrm>
            <a:off x="900113" y="260712"/>
            <a:ext cx="7685087" cy="576000"/>
          </a:xfrm>
        </p:spPr>
        <p:txBody>
          <a:bodyPr anchor="ctr"/>
          <a:lstStyle/>
          <a:p>
            <a:pPr eaLnBrk="1" hangingPunct="1"/>
            <a:r>
              <a:rPr lang="en-US" altLang="zh-TW" sz="32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2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水圈學院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graphicFrame>
        <p:nvGraphicFramePr>
          <p:cNvPr id="7285" name="Group 1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1500555"/>
              </p:ext>
            </p:extLst>
          </p:nvPr>
        </p:nvGraphicFramePr>
        <p:xfrm>
          <a:off x="250825" y="1797770"/>
          <a:ext cx="8641040" cy="4082472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1987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143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1986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1987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648072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2400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水產養殖系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9FF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衛生與護理類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9FF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9FF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9FF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9FF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9FF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697/1098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9FFC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37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9FF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3618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9FF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農業群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9FF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18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9FF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9FF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18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9FF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9FF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322/625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9FFC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9FF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2120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9FF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水產群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9FF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9FF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9FF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9FF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9FF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42/81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9FFC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9FF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300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9FF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72400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海洋生物技術系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衛生與護理類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719/1098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3618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食品群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170/475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64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1658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農業群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17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299/625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2120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" name="文字方塊 6"/>
          <p:cNvSpPr txBox="1"/>
          <p:nvPr/>
        </p:nvSpPr>
        <p:spPr>
          <a:xfrm>
            <a:off x="250825" y="6165304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8" name="文字方塊 7"/>
          <p:cNvSpPr txBox="1"/>
          <p:nvPr/>
        </p:nvSpPr>
        <p:spPr>
          <a:xfrm>
            <a:off x="250825" y="6452642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539552" y="1165438"/>
            <a:ext cx="258115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楠梓</a:t>
            </a:r>
            <a:r>
              <a:rPr lang="en-US" altLang="zh-TW" sz="3000" dirty="0" smtClean="0">
                <a:solidFill>
                  <a:srgbClr val="FF0000"/>
                </a:solidFill>
              </a:rPr>
              <a:t>/</a:t>
            </a:r>
            <a:r>
              <a:rPr lang="zh-TW" altLang="en-US" sz="3000" dirty="0" smtClean="0">
                <a:solidFill>
                  <a:srgbClr val="FF0000"/>
                </a:solidFill>
              </a:rPr>
              <a:t>旗津校區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569217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投影片編號版面配置區 6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14D2FE6B-FEA3-416E-A407-F25D7A10A62A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26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921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6013" y="260712"/>
            <a:ext cx="76850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32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2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海洋工程學院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graphicFrame>
        <p:nvGraphicFramePr>
          <p:cNvPr id="8295" name="Group 10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1421219"/>
              </p:ext>
            </p:extLst>
          </p:nvPr>
        </p:nvGraphicFramePr>
        <p:xfrm>
          <a:off x="293142" y="1803609"/>
          <a:ext cx="8640000" cy="30816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8405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5594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240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微電子工程系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電機類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30(↓)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430/2456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4658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42(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33(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35(↓)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33(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670/4089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84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240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造船及海洋工程系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機械群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34(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33(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35(↓)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36(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750/3037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動力機械群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164/1146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86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5044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250825" y="6165304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9" name="文字方塊 8"/>
          <p:cNvSpPr txBox="1"/>
          <p:nvPr/>
        </p:nvSpPr>
        <p:spPr>
          <a:xfrm>
            <a:off x="250825" y="6452642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539552" y="1165438"/>
            <a:ext cx="258115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楠梓</a:t>
            </a:r>
            <a:r>
              <a:rPr lang="en-US" altLang="zh-TW" sz="3000" dirty="0" smtClean="0">
                <a:solidFill>
                  <a:srgbClr val="FF0000"/>
                </a:solidFill>
              </a:rPr>
              <a:t>/</a:t>
            </a:r>
            <a:r>
              <a:rPr lang="zh-TW" altLang="en-US" sz="3000" dirty="0" smtClean="0">
                <a:solidFill>
                  <a:srgbClr val="FF0000"/>
                </a:solidFill>
              </a:rPr>
              <a:t>旗津校區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724912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投影片編號版面配置區 6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14D2FE6B-FEA3-416E-A407-F25D7A10A62A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27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921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6013" y="260712"/>
            <a:ext cx="76850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32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2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海洋工程學院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graphicFrame>
        <p:nvGraphicFramePr>
          <p:cNvPr id="8295" name="Group 10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7351853"/>
              </p:ext>
            </p:extLst>
          </p:nvPr>
        </p:nvGraphicFramePr>
        <p:xfrm>
          <a:off x="250825" y="1797770"/>
          <a:ext cx="8640000" cy="3654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8405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5594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2400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海洋環境工程系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化工類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14(↑)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260/500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1475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衛生與護理類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737/1098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3618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農業群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17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17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292/625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2120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72400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電訊工程系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電機類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27(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27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22(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363/2456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4658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41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37(↑)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43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36(↑)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710/4089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250825" y="6165304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9" name="文字方塊 8"/>
          <p:cNvSpPr txBox="1"/>
          <p:nvPr/>
        </p:nvSpPr>
        <p:spPr>
          <a:xfrm>
            <a:off x="250825" y="6452642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539552" y="1165438"/>
            <a:ext cx="258115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楠梓</a:t>
            </a:r>
            <a:r>
              <a:rPr lang="en-US" altLang="zh-TW" sz="3000" dirty="0" smtClean="0">
                <a:solidFill>
                  <a:srgbClr val="FF0000"/>
                </a:solidFill>
              </a:rPr>
              <a:t>/</a:t>
            </a:r>
            <a:r>
              <a:rPr lang="zh-TW" altLang="en-US" sz="3000" dirty="0" smtClean="0">
                <a:solidFill>
                  <a:srgbClr val="FF0000"/>
                </a:solidFill>
              </a:rPr>
              <a:t>旗津校區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3692321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ln>
            <a:noFill/>
          </a:ln>
          <a:extLst/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B440AD9D-CC83-4FC5-B810-C5D539B57052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28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graphicFrame>
        <p:nvGraphicFramePr>
          <p:cNvPr id="8356" name="Group 1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6094465"/>
              </p:ext>
            </p:extLst>
          </p:nvPr>
        </p:nvGraphicFramePr>
        <p:xfrm>
          <a:off x="250825" y="2032094"/>
          <a:ext cx="8640240" cy="2176786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6000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航運管理系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29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15(↑)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22(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298/2036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49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52(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61(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1135/7586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供應鏈管理系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32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30(↑)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34(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29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390/2036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66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67(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70(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76(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1341/7586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250825" y="6165304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9" name="文字方塊 8"/>
          <p:cNvSpPr txBox="1"/>
          <p:nvPr/>
        </p:nvSpPr>
        <p:spPr>
          <a:xfrm>
            <a:off x="250825" y="6452642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10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6013" y="260712"/>
            <a:ext cx="76850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32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2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管理學院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7" name="矩形 6"/>
          <p:cNvSpPr/>
          <p:nvPr/>
        </p:nvSpPr>
        <p:spPr>
          <a:xfrm>
            <a:off x="539552" y="1165438"/>
            <a:ext cx="258115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楠梓</a:t>
            </a:r>
            <a:r>
              <a:rPr lang="en-US" altLang="zh-TW" sz="3000" dirty="0" smtClean="0">
                <a:solidFill>
                  <a:srgbClr val="FF0000"/>
                </a:solidFill>
              </a:rPr>
              <a:t>/</a:t>
            </a:r>
            <a:r>
              <a:rPr lang="zh-TW" altLang="en-US" sz="3000" dirty="0" smtClean="0">
                <a:solidFill>
                  <a:srgbClr val="FF0000"/>
                </a:solidFill>
              </a:rPr>
              <a:t>旗津校區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213525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ln>
            <a:noFill/>
          </a:ln>
          <a:extLst/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B440AD9D-CC83-4FC5-B810-C5D539B57052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29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graphicFrame>
        <p:nvGraphicFramePr>
          <p:cNvPr id="8356" name="Group 1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6561134"/>
              </p:ext>
            </p:extLst>
          </p:nvPr>
        </p:nvGraphicFramePr>
        <p:xfrm>
          <a:off x="259677" y="1833364"/>
          <a:ext cx="8640240" cy="2750146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60000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海洋休閒管理系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71(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72(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84(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93(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1793/7586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76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31(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32(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32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35(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449/2036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餐旅群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20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28(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27(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21(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314/5571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94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21978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60000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資訊管理系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34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34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30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609/4089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84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85(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1515/7586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80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250825" y="6165304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9" name="文字方塊 8"/>
          <p:cNvSpPr txBox="1"/>
          <p:nvPr/>
        </p:nvSpPr>
        <p:spPr>
          <a:xfrm>
            <a:off x="250825" y="6452642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10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6013" y="260712"/>
            <a:ext cx="76850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32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2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管理學院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7" name="矩形 6"/>
          <p:cNvSpPr/>
          <p:nvPr/>
        </p:nvSpPr>
        <p:spPr>
          <a:xfrm>
            <a:off x="539552" y="1165438"/>
            <a:ext cx="2581156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3000" dirty="0" smtClean="0">
                <a:solidFill>
                  <a:srgbClr val="FF0000"/>
                </a:solidFill>
              </a:rPr>
              <a:t>楠梓</a:t>
            </a:r>
            <a:r>
              <a:rPr lang="en-US" altLang="zh-TW" sz="3000" dirty="0" smtClean="0">
                <a:solidFill>
                  <a:srgbClr val="FF0000"/>
                </a:solidFill>
              </a:rPr>
              <a:t>/</a:t>
            </a:r>
            <a:r>
              <a:rPr lang="zh-TW" altLang="en-US" sz="3000" dirty="0" smtClean="0">
                <a:solidFill>
                  <a:srgbClr val="FF0000"/>
                </a:solidFill>
              </a:rPr>
              <a:t>旗津校區</a:t>
            </a:r>
            <a:endParaRPr lang="en-US" altLang="zh-TW" sz="3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776260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椭圆 7">
            <a:extLst/>
          </p:cNvPr>
          <p:cNvSpPr/>
          <p:nvPr/>
        </p:nvSpPr>
        <p:spPr>
          <a:xfrm rot="3886894">
            <a:off x="3612357" y="2495550"/>
            <a:ext cx="932260" cy="932260"/>
          </a:xfrm>
          <a:prstGeom prst="ellipse">
            <a:avLst/>
          </a:prstGeom>
          <a:gradFill flip="none" rotWithShape="1">
            <a:gsLst>
              <a:gs pos="0">
                <a:srgbClr val="FFD9D9"/>
              </a:gs>
              <a:gs pos="100000">
                <a:srgbClr val="FFF0C1"/>
              </a:gs>
            </a:gsLst>
            <a:lin ang="60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 dirty="0"/>
          </a:p>
        </p:txBody>
      </p:sp>
      <p:sp>
        <p:nvSpPr>
          <p:cNvPr id="9" name="椭圆 8">
            <a:extLst/>
          </p:cNvPr>
          <p:cNvSpPr/>
          <p:nvPr/>
        </p:nvSpPr>
        <p:spPr>
          <a:xfrm>
            <a:off x="846535" y="1720454"/>
            <a:ext cx="2581275" cy="2581275"/>
          </a:xfrm>
          <a:prstGeom prst="ellipse">
            <a:avLst/>
          </a:prstGeom>
          <a:solidFill>
            <a:srgbClr val="FFD85D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 dirty="0"/>
          </a:p>
        </p:txBody>
      </p:sp>
      <p:sp>
        <p:nvSpPr>
          <p:cNvPr id="10" name="椭圆 9">
            <a:extLst/>
          </p:cNvPr>
          <p:cNvSpPr/>
          <p:nvPr/>
        </p:nvSpPr>
        <p:spPr>
          <a:xfrm>
            <a:off x="720328" y="1594247"/>
            <a:ext cx="2833688" cy="2833688"/>
          </a:xfrm>
          <a:prstGeom prst="ellipse">
            <a:avLst/>
          </a:prstGeom>
          <a:noFill/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 dirty="0"/>
          </a:p>
        </p:txBody>
      </p:sp>
      <p:sp>
        <p:nvSpPr>
          <p:cNvPr id="11" name="椭圆 10">
            <a:extLst/>
          </p:cNvPr>
          <p:cNvSpPr/>
          <p:nvPr/>
        </p:nvSpPr>
        <p:spPr>
          <a:xfrm>
            <a:off x="619125" y="1493044"/>
            <a:ext cx="3037285" cy="3036094"/>
          </a:xfrm>
          <a:prstGeom prst="ellipse">
            <a:avLst/>
          </a:prstGeom>
          <a:noFill/>
          <a:ln>
            <a:solidFill>
              <a:srgbClr val="FFC000">
                <a:alpha val="5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 dirty="0"/>
          </a:p>
        </p:txBody>
      </p:sp>
      <p:sp>
        <p:nvSpPr>
          <p:cNvPr id="13" name="椭圆 12">
            <a:extLst/>
          </p:cNvPr>
          <p:cNvSpPr/>
          <p:nvPr/>
        </p:nvSpPr>
        <p:spPr>
          <a:xfrm>
            <a:off x="502444" y="1376363"/>
            <a:ext cx="3269456" cy="3269456"/>
          </a:xfrm>
          <a:prstGeom prst="ellipse">
            <a:avLst/>
          </a:prstGeom>
          <a:noFill/>
          <a:ln>
            <a:solidFill>
              <a:srgbClr val="FFC000">
                <a:alpha val="1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 dirty="0"/>
          </a:p>
        </p:txBody>
      </p:sp>
      <p:sp>
        <p:nvSpPr>
          <p:cNvPr id="14" name="矩形 13">
            <a:extLst/>
          </p:cNvPr>
          <p:cNvSpPr/>
          <p:nvPr/>
        </p:nvSpPr>
        <p:spPr>
          <a:xfrm rot="10800000">
            <a:off x="4257675" y="857250"/>
            <a:ext cx="2871788" cy="2314575"/>
          </a:xfrm>
          <a:prstGeom prst="rect">
            <a:avLst/>
          </a:prstGeom>
          <a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12189" t="29629" r="721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 dirty="0"/>
          </a:p>
        </p:txBody>
      </p:sp>
      <p:sp>
        <p:nvSpPr>
          <p:cNvPr id="15" name="椭圆 14">
            <a:extLst/>
          </p:cNvPr>
          <p:cNvSpPr/>
          <p:nvPr/>
        </p:nvSpPr>
        <p:spPr>
          <a:xfrm rot="3886894">
            <a:off x="6400801" y="2771776"/>
            <a:ext cx="1335881" cy="1335881"/>
          </a:xfrm>
          <a:prstGeom prst="ellipse">
            <a:avLst/>
          </a:prstGeom>
          <a:gradFill flip="none" rotWithShape="1">
            <a:gsLst>
              <a:gs pos="0">
                <a:srgbClr val="E8D9F3">
                  <a:alpha val="43000"/>
                </a:srgbClr>
              </a:gs>
              <a:gs pos="100000">
                <a:srgbClr val="C9E8FF"/>
              </a:gs>
            </a:gsLst>
            <a:lin ang="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 dirty="0"/>
          </a:p>
        </p:txBody>
      </p:sp>
      <p:sp>
        <p:nvSpPr>
          <p:cNvPr id="16" name="矩形 15">
            <a:extLst/>
          </p:cNvPr>
          <p:cNvSpPr/>
          <p:nvPr/>
        </p:nvSpPr>
        <p:spPr>
          <a:xfrm rot="10800000">
            <a:off x="2209420" y="4645928"/>
            <a:ext cx="2048255" cy="1371600"/>
          </a:xfrm>
          <a:prstGeom prst="rect">
            <a:avLst/>
          </a:prstGeom>
          <a:blipFill dpi="0" rotWithShape="1">
            <a:blip r:embed="rId4" cstate="screen">
              <a:alphaModFix amt="4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4464" r="7428" b="421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 dirty="0"/>
          </a:p>
        </p:txBody>
      </p:sp>
      <p:sp>
        <p:nvSpPr>
          <p:cNvPr id="17" name="矩形 16">
            <a:extLst/>
          </p:cNvPr>
          <p:cNvSpPr/>
          <p:nvPr/>
        </p:nvSpPr>
        <p:spPr>
          <a:xfrm rot="10800000">
            <a:off x="0" y="3943350"/>
            <a:ext cx="2128838" cy="2057400"/>
          </a:xfrm>
          <a:prstGeom prst="rect">
            <a:avLst/>
          </a:prstGeom>
          <a:blipFill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13423" b="1632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/>
          </a:p>
        </p:txBody>
      </p:sp>
      <p:sp>
        <p:nvSpPr>
          <p:cNvPr id="18" name="矩形 17">
            <a:extLst/>
          </p:cNvPr>
          <p:cNvSpPr/>
          <p:nvPr/>
        </p:nvSpPr>
        <p:spPr>
          <a:xfrm>
            <a:off x="5929312" y="5200650"/>
            <a:ext cx="1957388" cy="800100"/>
          </a:xfrm>
          <a:prstGeom prst="rect">
            <a:avLst/>
          </a:prstGeom>
          <a:blipFill dpi="0" rotWithShape="1">
            <a:blip r:embed="rId6" cstate="screen">
              <a:alphaModFix amt="56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10949" t="32440" r="8759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/>
          </a:p>
        </p:txBody>
      </p:sp>
      <p:sp>
        <p:nvSpPr>
          <p:cNvPr id="20" name="矩形 19">
            <a:extLst/>
          </p:cNvPr>
          <p:cNvSpPr/>
          <p:nvPr/>
        </p:nvSpPr>
        <p:spPr>
          <a:xfrm>
            <a:off x="7215187" y="1857376"/>
            <a:ext cx="1928813" cy="3680222"/>
          </a:xfrm>
          <a:prstGeom prst="rect">
            <a:avLst/>
          </a:prstGeom>
          <a:blipFill dpi="0" rotWithShape="1"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t="6995" b="482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/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3929063" y="3761185"/>
            <a:ext cx="4029075" cy="731044"/>
          </a:xfrm>
        </p:spPr>
        <p:txBody>
          <a:bodyPr>
            <a:noAutofit/>
          </a:bodyPr>
          <a:lstStyle/>
          <a:p>
            <a:pPr eaLnBrk="1" hangingPunct="1">
              <a:defRPr/>
            </a:pPr>
            <a:r>
              <a:rPr lang="zh-TW" altLang="en-US" sz="4875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軟正黑體" panose="020B0604030504040204" pitchFamily="34" charset="-120"/>
                <a:ea typeface="微軟正黑體" panose="020B0604030504040204" pitchFamily="34" charset="-120"/>
              </a:rPr>
              <a:t>建工</a:t>
            </a:r>
            <a:r>
              <a:rPr lang="en-US" altLang="zh-TW" sz="4875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軟正黑體" panose="020B0604030504040204" pitchFamily="34" charset="-120"/>
                <a:ea typeface="微軟正黑體" panose="020B0604030504040204" pitchFamily="34" charset="-120"/>
              </a:rPr>
              <a:t>/</a:t>
            </a:r>
            <a:r>
              <a:rPr lang="zh-TW" altLang="en-US" sz="4875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軟正黑體" panose="020B0604030504040204" pitchFamily="34" charset="-120"/>
                <a:ea typeface="微軟正黑體" panose="020B0604030504040204" pitchFamily="34" charset="-120"/>
              </a:rPr>
              <a:t>燕巢校區</a:t>
            </a:r>
          </a:p>
        </p:txBody>
      </p:sp>
      <p:sp>
        <p:nvSpPr>
          <p:cNvPr id="7" name="文本占位符 6">
            <a:extLst/>
          </p:cNvPr>
          <p:cNvSpPr>
            <a:spLocks noGrp="1"/>
          </p:cNvSpPr>
          <p:nvPr>
            <p:ph type="body" idx="4294967295"/>
          </p:nvPr>
        </p:nvSpPr>
        <p:spPr>
          <a:xfrm>
            <a:off x="1689652" y="2392136"/>
            <a:ext cx="838541" cy="846117"/>
          </a:xfrm>
          <a:extLst/>
        </p:spPr>
        <p:txBody>
          <a:bodyPr wrap="none">
            <a:prstTxWarp prst="textPlain">
              <a:avLst/>
            </a:prstTxWarp>
          </a:bodyPr>
          <a:lstStyle/>
          <a:p>
            <a:pPr marL="0" indent="0" eaLnBrk="1" hangingPunct="1">
              <a:defRPr/>
            </a:pPr>
            <a:r>
              <a:rPr lang="en-US" altLang="zh-CN" spc="225" dirty="0" smtClean="0">
                <a:solidFill>
                  <a:schemeClr val="bg1"/>
                </a:solidFill>
                <a:latin typeface="Impact" panose="020B0806030902050204" pitchFamily="34" charset="0"/>
              </a:rPr>
              <a:t>1</a:t>
            </a:r>
            <a:endParaRPr lang="zh-CN" altLang="en-US" spc="225" dirty="0">
              <a:solidFill>
                <a:schemeClr val="bg1"/>
              </a:solidFill>
              <a:latin typeface="Impact" panose="020B0806030902050204" pitchFamily="34" charset="0"/>
            </a:endParaRPr>
          </a:p>
        </p:txBody>
      </p:sp>
      <p:cxnSp>
        <p:nvCxnSpPr>
          <p:cNvPr id="6" name="直接连接符 5">
            <a:extLst/>
          </p:cNvPr>
          <p:cNvCxnSpPr/>
          <p:nvPr/>
        </p:nvCxnSpPr>
        <p:spPr>
          <a:xfrm>
            <a:off x="4025504" y="4507706"/>
            <a:ext cx="3761184" cy="0"/>
          </a:xfrm>
          <a:prstGeom prst="line">
            <a:avLst/>
          </a:prstGeom>
          <a:ln w="762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線接點 4"/>
          <p:cNvCxnSpPr/>
          <p:nvPr/>
        </p:nvCxnSpPr>
        <p:spPr>
          <a:xfrm>
            <a:off x="1620441" y="3380185"/>
            <a:ext cx="1016794" cy="0"/>
          </a:xfrm>
          <a:prstGeom prst="line">
            <a:avLst/>
          </a:prstGeom>
          <a:ln w="63500" cmpd="sng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601480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6A39CE49-83A3-4A87-AB7D-997E19273F72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31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13315" name="Rectangle 2"/>
          <p:cNvSpPr>
            <a:spLocks noGrp="1" noChangeArrowheads="1"/>
          </p:cNvSpPr>
          <p:nvPr>
            <p:ph type="title"/>
          </p:nvPr>
        </p:nvSpPr>
        <p:spPr>
          <a:xfrm>
            <a:off x="1331913" y="260712"/>
            <a:ext cx="7251700" cy="576000"/>
          </a:xfr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機械工程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5" name="文字方塊 4"/>
          <p:cNvSpPr txBox="1"/>
          <p:nvPr/>
        </p:nvSpPr>
        <p:spPr>
          <a:xfrm>
            <a:off x="250825" y="5732040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43190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7" name="Group 1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6604028"/>
              </p:ext>
            </p:extLst>
          </p:nvPr>
        </p:nvGraphicFramePr>
        <p:xfrm>
          <a:off x="251480" y="1267200"/>
          <a:ext cx="8641040" cy="1656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機械工程系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9(↑)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8(↑)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200/3037</a:t>
                      </a:r>
                    </a:p>
                  </a:txBody>
                  <a:tcPr marL="91449" marR="91449" marT="45733" marB="4573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32000">
                <a:tc vMerge="1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動力機械群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6</a:t>
                      </a:r>
                      <a:endParaRPr kumimoji="1" lang="zh-TW" altLang="en-US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65/1146</a:t>
                      </a:r>
                    </a:p>
                  </a:txBody>
                  <a:tcPr marL="91449" marR="91449" marT="45733" marB="4573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94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5044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4592023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0C8A6A50-44B4-4E1D-9BB8-FADDBAC1F76E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32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1843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208088" y="260648"/>
            <a:ext cx="76850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機械系</a:t>
            </a:r>
            <a:endParaRPr lang="zh-TW" altLang="en-US" sz="1800" b="1" dirty="0" smtClean="0">
              <a:solidFill>
                <a:srgbClr val="FF3333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4170538"/>
              </p:ext>
            </p:extLst>
          </p:nvPr>
        </p:nvGraphicFramePr>
        <p:xfrm>
          <a:off x="179515" y="980728"/>
          <a:ext cx="8767634" cy="4752528"/>
        </p:xfrm>
        <a:graphic>
          <a:graphicData uri="http://schemas.openxmlformats.org/drawingml/2006/table">
            <a:tbl>
              <a:tblPr/>
              <a:tblGrid>
                <a:gridCol w="120778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87031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504056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材料材料組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材料資源組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臺師電機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雲科工設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05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雲科環安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5185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智慧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kern="1200" dirty="0" smtClean="0">
                          <a:solidFill>
                            <a:schemeClr val="tx2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410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6004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0446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智慧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精密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59898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生機</a:t>
                      </a:r>
                      <a:r>
                        <a:rPr lang="en-US" altLang="zh-TW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公</a:t>
                      </a:r>
                      <a:r>
                        <a:rPr lang="en-US" altLang="zh-TW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AutoShape 2654"/>
          <p:cNvSpPr>
            <a:spLocks noChangeArrowheads="1"/>
          </p:cNvSpPr>
          <p:nvPr/>
        </p:nvSpPr>
        <p:spPr bwMode="auto">
          <a:xfrm>
            <a:off x="5580112" y="832680"/>
            <a:ext cx="260350" cy="338138"/>
          </a:xfrm>
          <a:prstGeom prst="downArrow">
            <a:avLst>
              <a:gd name="adj1" fmla="val 50000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8" name="矩形 7"/>
          <p:cNvSpPr/>
          <p:nvPr/>
        </p:nvSpPr>
        <p:spPr>
          <a:xfrm>
            <a:off x="254276" y="5833343"/>
            <a:ext cx="664797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註：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國立</a:t>
            </a:r>
            <a:r>
              <a:rPr lang="zh-TW" altLang="en-US" sz="1600" b="1" dirty="0">
                <a:latin typeface="標楷體" panose="03000509000000000000" pitchFamily="65" charset="-120"/>
              </a:rPr>
              <a:t>臺北科技大學材料及資源工程系材料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組</a:t>
            </a:r>
            <a:r>
              <a:rPr lang="zh-TW" altLang="en-US" sz="1600" b="1" dirty="0">
                <a:latin typeface="標楷體" panose="03000509000000000000" pitchFamily="65" charset="-120"/>
              </a:rPr>
              <a:t>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招收機械群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254276" y="6074361"/>
            <a:ext cx="664797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註：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國立</a:t>
            </a:r>
            <a:r>
              <a:rPr lang="zh-TW" altLang="en-US" sz="1600" b="1" dirty="0">
                <a:latin typeface="標楷體" panose="03000509000000000000" pitchFamily="65" charset="-120"/>
              </a:rPr>
              <a:t>臺北科技大學材料及資源工程系資源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組於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招收機械群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251520" y="6302961"/>
            <a:ext cx="664797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國立雲林科技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大學環境</a:t>
            </a:r>
            <a:r>
              <a:rPr lang="zh-TW" altLang="en-US" sz="1600" b="1" dirty="0">
                <a:latin typeface="標楷體" panose="03000509000000000000" pitchFamily="65" charset="-120"/>
              </a:rPr>
              <a:t>與安全衛生工程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系於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招收機械群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  <p:sp>
        <p:nvSpPr>
          <p:cNvPr id="11" name="Rectangle 6"/>
          <p:cNvSpPr>
            <a:spLocks noChangeArrowheads="1"/>
          </p:cNvSpPr>
          <p:nvPr/>
        </p:nvSpPr>
        <p:spPr bwMode="auto">
          <a:xfrm>
            <a:off x="250031" y="6531769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316748290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51434FBA-A0D1-485E-9915-D0FDCC37CA79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33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2253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755576" y="260648"/>
            <a:ext cx="820800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動力機械群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機械系</a:t>
            </a:r>
            <a:endParaRPr lang="zh-TW" altLang="en-US" sz="2800" b="1" dirty="0">
              <a:solidFill>
                <a:srgbClr val="FF3333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61327" name="AutoShape 143"/>
          <p:cNvSpPr>
            <a:spLocks noChangeArrowheads="1"/>
          </p:cNvSpPr>
          <p:nvPr/>
        </p:nvSpPr>
        <p:spPr bwMode="auto">
          <a:xfrm>
            <a:off x="4644008" y="806521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4327863"/>
              </p:ext>
            </p:extLst>
          </p:nvPr>
        </p:nvGraphicFramePr>
        <p:xfrm>
          <a:off x="251998" y="1052737"/>
          <a:ext cx="8640004" cy="5017115"/>
        </p:xfrm>
        <a:graphic>
          <a:graphicData uri="http://schemas.openxmlformats.org/drawingml/2006/table">
            <a:tbl>
              <a:tblPr/>
              <a:tblGrid>
                <a:gridCol w="9241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</a:tblGrid>
              <a:tr h="666258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車輛能源</a:t>
                      </a:r>
                      <a:endParaRPr lang="en-US" altLang="zh-TW" sz="105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學位學程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    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造船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    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精密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動機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造船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明志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33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    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動機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    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精密</a:t>
                      </a:r>
                      <a:endParaRPr lang="zh-TW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造船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動機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  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51998" y="6134100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409475048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09D51DD4-35DD-4912-9AB1-C4848EEA763F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34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16387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611188" y="260712"/>
            <a:ext cx="87137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機械工程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系機電組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20072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331222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5554882"/>
              </p:ext>
            </p:extLst>
          </p:nvPr>
        </p:nvGraphicFramePr>
        <p:xfrm>
          <a:off x="323528" y="1340768"/>
          <a:ext cx="8641040" cy="1656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機械工程系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機電組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10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12(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252/3037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動力機械群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6(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6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61/1146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5044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4046067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0C8A6A50-44B4-4E1D-9BB8-FADDBAC1F76E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35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1843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208088" y="260648"/>
            <a:ext cx="76850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6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機械系機電</a:t>
            </a:r>
            <a:r>
              <a:rPr lang="zh-TW" altLang="en-US" sz="26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組</a:t>
            </a:r>
            <a:endParaRPr lang="zh-TW" altLang="en-US" sz="1800" b="1" dirty="0" smtClean="0">
              <a:solidFill>
                <a:srgbClr val="FF3333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4745194"/>
              </p:ext>
            </p:extLst>
          </p:nvPr>
        </p:nvGraphicFramePr>
        <p:xfrm>
          <a:off x="179515" y="980728"/>
          <a:ext cx="8767634" cy="5399788"/>
        </p:xfrm>
        <a:graphic>
          <a:graphicData uri="http://schemas.openxmlformats.org/drawingml/2006/table">
            <a:tbl>
              <a:tblPr/>
              <a:tblGrid>
                <a:gridCol w="120778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87031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1839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材料材料組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材料資源組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臺師電機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雲科工設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05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05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雲科環安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智慧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智慧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精密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生機</a:t>
                      </a:r>
                      <a:r>
                        <a:rPr lang="en-US" altLang="zh-TW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公</a:t>
                      </a:r>
                      <a:r>
                        <a:rPr lang="en-US" altLang="zh-TW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AutoShape 2654"/>
          <p:cNvSpPr>
            <a:spLocks noChangeArrowheads="1"/>
          </p:cNvSpPr>
          <p:nvPr/>
        </p:nvSpPr>
        <p:spPr bwMode="auto">
          <a:xfrm>
            <a:off x="7047954" y="836712"/>
            <a:ext cx="260350" cy="338138"/>
          </a:xfrm>
          <a:prstGeom prst="downArrow">
            <a:avLst>
              <a:gd name="adj1" fmla="val 50000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71344" y="6447538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10806661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51434FBA-A0D1-485E-9915-D0FDCC37CA79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36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2253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755576" y="260648"/>
            <a:ext cx="820800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動力機械群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機械系機電組</a:t>
            </a:r>
            <a:endParaRPr lang="zh-TW" altLang="en-US" sz="2800" b="1" dirty="0">
              <a:solidFill>
                <a:srgbClr val="FF3333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61327" name="AutoShape 143"/>
          <p:cNvSpPr>
            <a:spLocks noChangeArrowheads="1"/>
          </p:cNvSpPr>
          <p:nvPr/>
        </p:nvSpPr>
        <p:spPr bwMode="auto">
          <a:xfrm>
            <a:off x="4067944" y="755792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5878008"/>
              </p:ext>
            </p:extLst>
          </p:nvPr>
        </p:nvGraphicFramePr>
        <p:xfrm>
          <a:off x="251998" y="1052737"/>
          <a:ext cx="8640004" cy="4998928"/>
        </p:xfrm>
        <a:graphic>
          <a:graphicData uri="http://schemas.openxmlformats.org/drawingml/2006/table">
            <a:tbl>
              <a:tblPr/>
              <a:tblGrid>
                <a:gridCol w="9241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</a:tblGrid>
              <a:tr h="648071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車輛能源</a:t>
                      </a:r>
                      <a:endParaRPr lang="en-US" altLang="zh-TW" sz="105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學位學程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    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造船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    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精密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動機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造船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明志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33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    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動機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    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精密</a:t>
                      </a:r>
                      <a:endParaRPr lang="zh-TW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造船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動機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  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1043489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707161BB-BB54-423B-BA74-464C0569097E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37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2048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6013" y="260648"/>
            <a:ext cx="7756525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機械工程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系微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奈米技術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9282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0397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0661968"/>
              </p:ext>
            </p:extLst>
          </p:nvPr>
        </p:nvGraphicFramePr>
        <p:xfrm>
          <a:off x="250825" y="1340768"/>
          <a:ext cx="8641040" cy="131017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機械工程系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微奈米技術組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13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13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290/3037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90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1857607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0C8A6A50-44B4-4E1D-9BB8-FADDBAC1F76E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38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1843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208088" y="260648"/>
            <a:ext cx="76850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1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機械系</a:t>
            </a:r>
            <a:r>
              <a:rPr lang="zh-TW" altLang="en-US" sz="1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微奈米技術</a:t>
            </a:r>
            <a:endParaRPr lang="zh-TW" altLang="en-US" sz="1800" b="1" dirty="0" smtClean="0">
              <a:solidFill>
                <a:srgbClr val="FF3333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144406"/>
              </p:ext>
            </p:extLst>
          </p:nvPr>
        </p:nvGraphicFramePr>
        <p:xfrm>
          <a:off x="179515" y="980728"/>
          <a:ext cx="8767634" cy="5399788"/>
        </p:xfrm>
        <a:graphic>
          <a:graphicData uri="http://schemas.openxmlformats.org/drawingml/2006/table">
            <a:tbl>
              <a:tblPr/>
              <a:tblGrid>
                <a:gridCol w="120778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87031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1839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材料材料組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材料資源組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臺師電機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雲科工設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05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noProof="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noProof="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noProof="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1" i="0" u="none" strike="noStrike" kern="1200" noProof="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noProof="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雲科環安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智慧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智慧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精密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生機</a:t>
                      </a:r>
                      <a:r>
                        <a:rPr lang="en-US" altLang="zh-TW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公</a:t>
                      </a:r>
                      <a:r>
                        <a:rPr lang="en-US" altLang="zh-TW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AutoShape 2654"/>
          <p:cNvSpPr>
            <a:spLocks noChangeArrowheads="1"/>
          </p:cNvSpPr>
          <p:nvPr/>
        </p:nvSpPr>
        <p:spPr bwMode="auto">
          <a:xfrm>
            <a:off x="7552010" y="836712"/>
            <a:ext cx="260350" cy="338138"/>
          </a:xfrm>
          <a:prstGeom prst="downArrow">
            <a:avLst>
              <a:gd name="adj1" fmla="val 50000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85999" y="6447538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242742837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6A5AE879-42B1-457C-A03C-0FEBDFAF8C40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39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2355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87450" y="260648"/>
            <a:ext cx="7756525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模具工程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9282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0397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1265996"/>
              </p:ext>
            </p:extLst>
          </p:nvPr>
        </p:nvGraphicFramePr>
        <p:xfrm>
          <a:off x="312634" y="1268760"/>
          <a:ext cx="8641040" cy="1224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模具工程系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20(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16(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18(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362/3037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6763090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0C8A6A50-44B4-4E1D-9BB8-FADDBAC1F76E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40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1843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208088" y="260648"/>
            <a:ext cx="76850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1/2-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模具系</a:t>
            </a:r>
            <a:endParaRPr lang="zh-TW" altLang="en-US" sz="2800" b="1" dirty="0" smtClean="0">
              <a:solidFill>
                <a:srgbClr val="FF3333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9539397"/>
              </p:ext>
            </p:extLst>
          </p:nvPr>
        </p:nvGraphicFramePr>
        <p:xfrm>
          <a:off x="179515" y="980728"/>
          <a:ext cx="8767634" cy="5399788"/>
        </p:xfrm>
        <a:graphic>
          <a:graphicData uri="http://schemas.openxmlformats.org/drawingml/2006/table">
            <a:tbl>
              <a:tblPr/>
              <a:tblGrid>
                <a:gridCol w="120778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87031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1839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材料材料組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材料資源組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臺師電機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雲科工設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05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雲科環安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智慧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智慧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精密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生機</a:t>
                      </a:r>
                      <a:r>
                        <a:rPr lang="en-US" altLang="zh-TW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公</a:t>
                      </a:r>
                      <a:r>
                        <a:rPr lang="en-US" altLang="zh-TW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Rectangle 6"/>
          <p:cNvSpPr>
            <a:spLocks noChangeArrowheads="1"/>
          </p:cNvSpPr>
          <p:nvPr/>
        </p:nvSpPr>
        <p:spPr bwMode="auto">
          <a:xfrm>
            <a:off x="297720" y="6380516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396729909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編號版面配置區 1"/>
          <p:cNvSpPr>
            <a:spLocks noGrp="1"/>
          </p:cNvSpPr>
          <p:nvPr>
            <p:ph type="sldNum" sz="quarter" idx="12"/>
          </p:nvPr>
        </p:nvSpPr>
        <p:spPr>
          <a:xfrm>
            <a:off x="7092280" y="6398055"/>
            <a:ext cx="1905000" cy="457200"/>
          </a:xfrm>
        </p:spPr>
        <p:txBody>
          <a:bodyPr/>
          <a:lstStyle/>
          <a:p>
            <a:pPr lvl="2">
              <a:defRPr/>
            </a:pPr>
            <a:fld id="{2CFA058B-0F38-4260-A0E4-DEB065A0CD28}" type="slidenum">
              <a:rPr lang="en-US" altLang="zh-TW" smtClean="0"/>
              <a:pPr lvl="2">
                <a:defRPr/>
              </a:pPr>
              <a:t>41</a:t>
            </a:fld>
            <a:endParaRPr lang="en-US" altLang="zh-TW"/>
          </a:p>
        </p:txBody>
      </p:sp>
      <p:sp>
        <p:nvSpPr>
          <p:cNvPr id="3" name="Rectangle 2"/>
          <p:cNvSpPr txBox="1">
            <a:spLocks noChangeArrowheads="1"/>
          </p:cNvSpPr>
          <p:nvPr/>
        </p:nvSpPr>
        <p:spPr>
          <a:xfrm>
            <a:off x="1208088" y="260648"/>
            <a:ext cx="7685087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2/2-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模具系</a:t>
            </a:r>
            <a:endParaRPr lang="zh-TW" altLang="en-US" sz="2800" b="1" kern="0" dirty="0" smtClean="0">
              <a:solidFill>
                <a:srgbClr val="FF3333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8870468"/>
              </p:ext>
            </p:extLst>
          </p:nvPr>
        </p:nvGraphicFramePr>
        <p:xfrm>
          <a:off x="152811" y="1052736"/>
          <a:ext cx="8838378" cy="5399788"/>
        </p:xfrm>
        <a:graphic>
          <a:graphicData uri="http://schemas.openxmlformats.org/drawingml/2006/table">
            <a:tbl>
              <a:tblPr/>
              <a:tblGrid>
                <a:gridCol w="135037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8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2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</a:tblGrid>
              <a:tr h="661839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noProof="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1" i="0" u="none" strike="noStrike" kern="1200" noProof="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1" i="0" u="none" strike="noStrike" kern="1200" noProof="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noProof="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1" i="0" u="none" strike="noStrike" kern="1200" noProof="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kumimoji="0" lang="en-US" altLang="zh-TW" sz="11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1" dirty="0">
                        <a:solidFill>
                          <a:srgbClr val="FF0000"/>
                        </a:solidFill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精微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營建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精微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環安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自動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工程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冷凍空調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能源應用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動力機械工程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精微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模具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精微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模具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自動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明治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光機電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AutoShape 2654"/>
          <p:cNvSpPr>
            <a:spLocks noChangeArrowheads="1"/>
          </p:cNvSpPr>
          <p:nvPr/>
        </p:nvSpPr>
        <p:spPr bwMode="auto">
          <a:xfrm>
            <a:off x="2771800" y="900954"/>
            <a:ext cx="260350" cy="338138"/>
          </a:xfrm>
          <a:prstGeom prst="downArrow">
            <a:avLst>
              <a:gd name="adj1" fmla="val 50000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22514201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5560F67A-097E-4408-9EC1-DA63D0E9B3D9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42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2765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6013" y="260648"/>
            <a:ext cx="7756525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模具工程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系精微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模具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組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5996955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331223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6050223"/>
              </p:ext>
            </p:extLst>
          </p:nvPr>
        </p:nvGraphicFramePr>
        <p:xfrm>
          <a:off x="281752" y="1340768"/>
          <a:ext cx="8641040" cy="131017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模具工程系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精微模具組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21(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17(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17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21(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409/3037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87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760795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0C8A6A50-44B4-4E1D-9BB8-FADDBAC1F76E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43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1843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208088" y="260648"/>
            <a:ext cx="76850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1/2-</a:t>
            </a:r>
            <a:r>
              <a:rPr lang="zh-TW" altLang="en-US" sz="1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模具系精微模具組</a:t>
            </a:r>
            <a:endParaRPr lang="zh-TW" altLang="en-US" sz="1800" b="1" dirty="0" smtClean="0">
              <a:solidFill>
                <a:srgbClr val="FF3333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3677582"/>
              </p:ext>
            </p:extLst>
          </p:nvPr>
        </p:nvGraphicFramePr>
        <p:xfrm>
          <a:off x="179515" y="980728"/>
          <a:ext cx="8767634" cy="5399788"/>
        </p:xfrm>
        <a:graphic>
          <a:graphicData uri="http://schemas.openxmlformats.org/drawingml/2006/table">
            <a:tbl>
              <a:tblPr/>
              <a:tblGrid>
                <a:gridCol w="120778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87031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1839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70631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材料材料組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材料資源組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臺師電機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雲科工設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05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雲科環安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智慧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智慧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精密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生機</a:t>
                      </a:r>
                      <a:r>
                        <a:rPr lang="en-US" altLang="zh-TW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公</a:t>
                      </a:r>
                      <a:r>
                        <a:rPr lang="en-US" altLang="zh-TW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Rectangle 6"/>
          <p:cNvSpPr>
            <a:spLocks noChangeArrowheads="1"/>
          </p:cNvSpPr>
          <p:nvPr/>
        </p:nvSpPr>
        <p:spPr bwMode="auto">
          <a:xfrm>
            <a:off x="297720" y="6380516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239856102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編號版面配置區 1"/>
          <p:cNvSpPr>
            <a:spLocks noGrp="1"/>
          </p:cNvSpPr>
          <p:nvPr>
            <p:ph type="sldNum" sz="quarter" idx="12"/>
          </p:nvPr>
        </p:nvSpPr>
        <p:spPr>
          <a:xfrm>
            <a:off x="7092280" y="6398055"/>
            <a:ext cx="1905000" cy="457200"/>
          </a:xfrm>
        </p:spPr>
        <p:txBody>
          <a:bodyPr/>
          <a:lstStyle/>
          <a:p>
            <a:pPr lvl="2">
              <a:defRPr/>
            </a:pPr>
            <a:fld id="{2CFA058B-0F38-4260-A0E4-DEB065A0CD28}" type="slidenum">
              <a:rPr lang="en-US" altLang="zh-TW" smtClean="0"/>
              <a:pPr lvl="2">
                <a:defRPr/>
              </a:pPr>
              <a:t>44</a:t>
            </a:fld>
            <a:endParaRPr lang="en-US" altLang="zh-TW"/>
          </a:p>
        </p:txBody>
      </p:sp>
      <p:sp>
        <p:nvSpPr>
          <p:cNvPr id="3" name="Rectangle 2"/>
          <p:cNvSpPr txBox="1">
            <a:spLocks noChangeArrowheads="1"/>
          </p:cNvSpPr>
          <p:nvPr/>
        </p:nvSpPr>
        <p:spPr>
          <a:xfrm>
            <a:off x="1208088" y="260648"/>
            <a:ext cx="7685087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2/2-</a:t>
            </a:r>
            <a:r>
              <a:rPr lang="zh-TW" altLang="en-US" sz="1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模具系精微模具組</a:t>
            </a:r>
            <a:endParaRPr lang="zh-TW" altLang="en-US" sz="1800" b="1" kern="0" dirty="0" smtClean="0">
              <a:solidFill>
                <a:srgbClr val="FF3333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2767957"/>
              </p:ext>
            </p:extLst>
          </p:nvPr>
        </p:nvGraphicFramePr>
        <p:xfrm>
          <a:off x="152811" y="1052736"/>
          <a:ext cx="8838378" cy="5386021"/>
        </p:xfrm>
        <a:graphic>
          <a:graphicData uri="http://schemas.openxmlformats.org/drawingml/2006/table">
            <a:tbl>
              <a:tblPr/>
              <a:tblGrid>
                <a:gridCol w="135037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8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2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</a:tblGrid>
              <a:tr h="648072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noProof="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dirty="0">
                        <a:solidFill>
                          <a:schemeClr val="tx1"/>
                        </a:solidFill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精微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營建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精微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環安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自動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工程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冷凍空調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能源應用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動力機械工程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8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8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精微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模具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2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2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精微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模具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自動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明治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光機電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AutoShape 2654"/>
          <p:cNvSpPr>
            <a:spLocks noChangeArrowheads="1"/>
          </p:cNvSpPr>
          <p:nvPr/>
        </p:nvSpPr>
        <p:spPr bwMode="auto">
          <a:xfrm>
            <a:off x="4572000" y="836648"/>
            <a:ext cx="260350" cy="338138"/>
          </a:xfrm>
          <a:prstGeom prst="downArrow">
            <a:avLst>
              <a:gd name="adj1" fmla="val 50000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03467883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8C30A441-64A0-4C31-AEE9-E480A70D028E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45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3789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71550" y="284400"/>
            <a:ext cx="7756525" cy="477838"/>
          </a:xfrm>
          <a:prstGeom prst="rect">
            <a:avLst/>
          </a:prstGeom>
        </p:spPr>
        <p:txBody>
          <a:bodyPr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模具工程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系光電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模具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組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395288" y="6019800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395288" y="6330950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2935893"/>
              </p:ext>
            </p:extLst>
          </p:nvPr>
        </p:nvGraphicFramePr>
        <p:xfrm>
          <a:off x="323528" y="1196752"/>
          <a:ext cx="8641040" cy="131017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模具工程系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光電模具組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22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21(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22(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23(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445/3037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33871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9F2F061F-945F-4DD2-839E-D211CEA609BC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46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900113" y="284400"/>
            <a:ext cx="8243887" cy="6223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1/2</a:t>
            </a:r>
            <a:r>
              <a:rPr lang="en-US" altLang="zh-TW" sz="2000" b="1" kern="0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0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模具系光電</a:t>
            </a:r>
            <a:r>
              <a:rPr lang="zh-TW" altLang="en-US" sz="2000" b="1" kern="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模具組</a:t>
            </a:r>
          </a:p>
          <a:p>
            <a:pPr eaLnBrk="1" hangingPunct="1"/>
            <a:endParaRPr lang="zh-TW" altLang="en-US" sz="20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3142223"/>
              </p:ext>
            </p:extLst>
          </p:nvPr>
        </p:nvGraphicFramePr>
        <p:xfrm>
          <a:off x="107504" y="1052736"/>
          <a:ext cx="8784976" cy="5314149"/>
        </p:xfrm>
        <a:graphic>
          <a:graphicData uri="http://schemas.openxmlformats.org/drawingml/2006/table">
            <a:tbl>
              <a:tblPr/>
              <a:tblGrid>
                <a:gridCol w="864096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</a:tblGrid>
              <a:tr h="1040581"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9848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材料組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資源組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b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  <a:endParaRPr lang="zh-TW" altLang="en-US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8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8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機械智慧</a:t>
                      </a:r>
                      <a:endParaRPr lang="zh-TW" altLang="en-US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機械精密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26258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1379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b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機械智慧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機械精密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2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2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9848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機械電控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機械設計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b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機械智慧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模具工程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機械精密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46042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生機</a:t>
                      </a:r>
                      <a:r>
                        <a:rPr lang="en-US" altLang="zh-TW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公</a:t>
                      </a:r>
                      <a:r>
                        <a:rPr lang="en-US" altLang="zh-TW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機械電控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機械設計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機電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機械智慧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Rectangle 6"/>
          <p:cNvSpPr>
            <a:spLocks noChangeArrowheads="1"/>
          </p:cNvSpPr>
          <p:nvPr/>
        </p:nvSpPr>
        <p:spPr bwMode="auto">
          <a:xfrm>
            <a:off x="261715" y="6391155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105436799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編號版面配置區 1"/>
          <p:cNvSpPr>
            <a:spLocks noGrp="1"/>
          </p:cNvSpPr>
          <p:nvPr>
            <p:ph type="sldNum" sz="quarter" idx="12"/>
          </p:nvPr>
        </p:nvSpPr>
        <p:spPr>
          <a:xfrm>
            <a:off x="7092280" y="6398055"/>
            <a:ext cx="1905000" cy="457200"/>
          </a:xfrm>
        </p:spPr>
        <p:txBody>
          <a:bodyPr/>
          <a:lstStyle/>
          <a:p>
            <a:pPr lvl="2">
              <a:defRPr/>
            </a:pPr>
            <a:fld id="{2CFA058B-0F38-4260-A0E4-DEB065A0CD28}" type="slidenum">
              <a:rPr lang="en-US" altLang="zh-TW" smtClean="0"/>
              <a:pPr lvl="2">
                <a:defRPr/>
              </a:pPr>
              <a:t>47</a:t>
            </a:fld>
            <a:endParaRPr lang="en-US" altLang="zh-TW"/>
          </a:p>
        </p:txBody>
      </p:sp>
      <p:sp>
        <p:nvSpPr>
          <p:cNvPr id="3" name="Rectangle 2"/>
          <p:cNvSpPr txBox="1">
            <a:spLocks noChangeArrowheads="1"/>
          </p:cNvSpPr>
          <p:nvPr/>
        </p:nvSpPr>
        <p:spPr>
          <a:xfrm>
            <a:off x="1208088" y="260648"/>
            <a:ext cx="7685087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2/2-</a:t>
            </a:r>
            <a:r>
              <a:rPr lang="zh-TW" altLang="en-US" sz="1800" b="1" kern="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模具系光電模具組</a:t>
            </a: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5708548"/>
              </p:ext>
            </p:extLst>
          </p:nvPr>
        </p:nvGraphicFramePr>
        <p:xfrm>
          <a:off x="152811" y="1052736"/>
          <a:ext cx="8838378" cy="5386021"/>
        </p:xfrm>
        <a:graphic>
          <a:graphicData uri="http://schemas.openxmlformats.org/drawingml/2006/table">
            <a:tbl>
              <a:tblPr/>
              <a:tblGrid>
                <a:gridCol w="135037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8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2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</a:tblGrid>
              <a:tr h="648072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noProof="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dirty="0">
                        <a:solidFill>
                          <a:schemeClr val="tx1"/>
                        </a:solidFill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精微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營建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精微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環安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自動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工程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冷凍空調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能源應用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動力機械工程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精微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模具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模具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精微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模具</a:t>
                      </a:r>
                      <a:endParaRPr lang="en-US" altLang="zh-TW" sz="11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  <a:endParaRPr lang="zh-TW" altLang="en-US" sz="11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自動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明治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光機電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AutoShape 2654"/>
          <p:cNvSpPr>
            <a:spLocks noChangeArrowheads="1"/>
          </p:cNvSpPr>
          <p:nvPr/>
        </p:nvSpPr>
        <p:spPr bwMode="auto">
          <a:xfrm>
            <a:off x="5652120" y="918471"/>
            <a:ext cx="260350" cy="338138"/>
          </a:xfrm>
          <a:prstGeom prst="downArrow">
            <a:avLst>
              <a:gd name="adj1" fmla="val 50000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66755695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A3C9C121-23EE-4DC6-811C-0BDF3352B8F4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48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4301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71550" y="260648"/>
            <a:ext cx="7756525" cy="576000"/>
          </a:xfrm>
          <a:prstGeom prst="rect">
            <a:avLst/>
          </a:prstGeom>
        </p:spPr>
        <p:txBody>
          <a:bodyPr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工業工程與管理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20072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331222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8" name="Group 1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5464889"/>
              </p:ext>
            </p:extLst>
          </p:nvPr>
        </p:nvGraphicFramePr>
        <p:xfrm>
          <a:off x="251480" y="1267200"/>
          <a:ext cx="8641040" cy="25092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1987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143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1986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1987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24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工業工程與管理系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22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20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377/3037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工程與管理類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7(↑)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36/</a:t>
                      </a: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282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87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660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45(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36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34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35(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625/</a:t>
                      </a: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7586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330977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9F2F061F-945F-4DD2-839E-D211CEA609BC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49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900113" y="284400"/>
            <a:ext cx="8243887" cy="6223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1/2</a:t>
            </a:r>
            <a:r>
              <a:rPr lang="en-US" altLang="zh-TW" sz="2000" b="1" kern="0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工管系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3392818"/>
              </p:ext>
            </p:extLst>
          </p:nvPr>
        </p:nvGraphicFramePr>
        <p:xfrm>
          <a:off x="107504" y="1052736"/>
          <a:ext cx="8784976" cy="5131923"/>
        </p:xfrm>
        <a:graphic>
          <a:graphicData uri="http://schemas.openxmlformats.org/drawingml/2006/table">
            <a:tbl>
              <a:tblPr/>
              <a:tblGrid>
                <a:gridCol w="864096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495055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</a:tblGrid>
              <a:tr h="720080"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9848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材料組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資源組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b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  <a:endParaRPr lang="zh-TW" altLang="en-US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8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8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機械智慧</a:t>
                      </a:r>
                      <a:endParaRPr lang="zh-TW" altLang="en-US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機械精密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26258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1379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b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機械智慧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機械精密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2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2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9848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機械電控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機械設計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b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機械智慧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模具工程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機械精密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46042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生機</a:t>
                      </a:r>
                      <a:r>
                        <a:rPr lang="en-US" altLang="zh-TW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公</a:t>
                      </a:r>
                      <a:r>
                        <a:rPr lang="en-US" altLang="zh-TW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機械電控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機械設計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機電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機械智慧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Rectangle 6"/>
          <p:cNvSpPr>
            <a:spLocks noChangeArrowheads="1"/>
          </p:cNvSpPr>
          <p:nvPr/>
        </p:nvSpPr>
        <p:spPr bwMode="auto">
          <a:xfrm>
            <a:off x="251520" y="6243638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252956361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編號版面配置區 1"/>
          <p:cNvSpPr>
            <a:spLocks noGrp="1"/>
          </p:cNvSpPr>
          <p:nvPr>
            <p:ph type="sldNum" sz="quarter" idx="12"/>
          </p:nvPr>
        </p:nvSpPr>
        <p:spPr>
          <a:xfrm>
            <a:off x="7092280" y="6398055"/>
            <a:ext cx="1905000" cy="457200"/>
          </a:xfrm>
        </p:spPr>
        <p:txBody>
          <a:bodyPr/>
          <a:lstStyle/>
          <a:p>
            <a:pPr lvl="2">
              <a:defRPr/>
            </a:pPr>
            <a:fld id="{2CFA058B-0F38-4260-A0E4-DEB065A0CD28}" type="slidenum">
              <a:rPr lang="en-US" altLang="zh-TW" smtClean="0"/>
              <a:pPr lvl="2">
                <a:defRPr/>
              </a:pPr>
              <a:t>50</a:t>
            </a:fld>
            <a:endParaRPr lang="en-US" altLang="zh-TW"/>
          </a:p>
        </p:txBody>
      </p:sp>
      <p:sp>
        <p:nvSpPr>
          <p:cNvPr id="3" name="Rectangle 2"/>
          <p:cNvSpPr txBox="1">
            <a:spLocks noChangeArrowheads="1"/>
          </p:cNvSpPr>
          <p:nvPr/>
        </p:nvSpPr>
        <p:spPr>
          <a:xfrm>
            <a:off x="1208088" y="260648"/>
            <a:ext cx="7685087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2/2-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工管系</a:t>
            </a:r>
            <a:endParaRPr lang="zh-TW" altLang="en-US" sz="2800" b="1" kern="0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6575390"/>
              </p:ext>
            </p:extLst>
          </p:nvPr>
        </p:nvGraphicFramePr>
        <p:xfrm>
          <a:off x="152811" y="1052736"/>
          <a:ext cx="8838378" cy="5386021"/>
        </p:xfrm>
        <a:graphic>
          <a:graphicData uri="http://schemas.openxmlformats.org/drawingml/2006/table">
            <a:tbl>
              <a:tblPr/>
              <a:tblGrid>
                <a:gridCol w="135037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8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2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</a:tblGrid>
              <a:tr h="648072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noProof="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dirty="0">
                        <a:solidFill>
                          <a:schemeClr val="tx1"/>
                        </a:solidFill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noProof="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noProof="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noProof="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1" i="0" u="none" strike="noStrike" kern="1200" noProof="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精微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營建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精微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環安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自動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工程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冷凍空調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能源應用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動力機械工程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精微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模具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模具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精微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模具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自動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明治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光機電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AutoShape 2654"/>
          <p:cNvSpPr>
            <a:spLocks noChangeArrowheads="1"/>
          </p:cNvSpPr>
          <p:nvPr/>
        </p:nvSpPr>
        <p:spPr bwMode="auto">
          <a:xfrm>
            <a:off x="3995936" y="836648"/>
            <a:ext cx="260350" cy="338138"/>
          </a:xfrm>
          <a:prstGeom prst="downArrow">
            <a:avLst>
              <a:gd name="adj1" fmla="val 50000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63152696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AAABE294-DEA9-45A2-BB54-CD4DF5FB6698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51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450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3608" y="260648"/>
            <a:ext cx="8027987" cy="576263"/>
          </a:xfrm>
          <a:prstGeom prst="rect">
            <a:avLst/>
          </a:prstGeom>
        </p:spPr>
        <p:txBody>
          <a:bodyPr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工程與管理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類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工管系</a:t>
            </a:r>
            <a:endParaRPr lang="zh-TW" altLang="en-US" sz="28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7" name="AutoShape 1577"/>
          <p:cNvSpPr>
            <a:spLocks noChangeArrowheads="1"/>
          </p:cNvSpPr>
          <p:nvPr/>
        </p:nvSpPr>
        <p:spPr bwMode="auto">
          <a:xfrm>
            <a:off x="5292080" y="1122858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9957284"/>
              </p:ext>
            </p:extLst>
          </p:nvPr>
        </p:nvGraphicFramePr>
        <p:xfrm>
          <a:off x="142599" y="1122858"/>
          <a:ext cx="8928996" cy="5120780"/>
        </p:xfrm>
        <a:graphic>
          <a:graphicData uri="http://schemas.openxmlformats.org/drawingml/2006/table">
            <a:tbl>
              <a:tblPr/>
              <a:tblGrid>
                <a:gridCol w="864096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0649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0649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80649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0649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0649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80649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80649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80649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80649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80649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</a:tblGrid>
              <a:tr h="577950"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9848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材料組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資源組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圖傳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endParaRPr lang="en-US" altLang="zh-TW" sz="14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建工</a:t>
                      </a:r>
                      <a:r>
                        <a:rPr lang="en-US" altLang="zh-TW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建工</a:t>
                      </a:r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環工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9318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1379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圖傳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材料組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資源組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亞東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亞東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2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3215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9848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圖傳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資源組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材料組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化材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46042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材料組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資源組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圖傳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9230691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AAABE294-DEA9-45A2-BB54-CD4DF5FB6698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52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450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3608" y="260648"/>
            <a:ext cx="8027987" cy="576263"/>
          </a:xfrm>
          <a:prstGeom prst="rect">
            <a:avLst/>
          </a:prstGeom>
        </p:spPr>
        <p:txBody>
          <a:bodyPr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工管系</a:t>
            </a:r>
            <a:endParaRPr lang="zh-TW" altLang="en-US" sz="28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/>
          </p:nvPr>
        </p:nvGraphicFramePr>
        <p:xfrm>
          <a:off x="252000" y="1052735"/>
          <a:ext cx="8640001" cy="5368824"/>
        </p:xfrm>
        <a:graphic>
          <a:graphicData uri="http://schemas.openxmlformats.org/drawingml/2006/table">
            <a:tbl>
              <a:tblPr/>
              <a:tblGrid>
                <a:gridCol w="92408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18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19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20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>
                        <a:lnSpc>
                          <a:spcPct val="100000"/>
                        </a:lnSpc>
                      </a:pP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706306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r>
                        <a:rPr lang="zh-TW" altLang="en-US" sz="1400" b="0" i="0" u="none" strike="noStrike" kern="1200" noProof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noProof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  <a:endParaRPr lang="zh-TW" altLang="en-US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經營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國際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經營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國際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經營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國際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6812726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AAABE294-DEA9-45A2-BB54-CD4DF5FB6698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53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450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3608" y="260648"/>
            <a:ext cx="8027987" cy="576263"/>
          </a:xfrm>
          <a:prstGeom prst="rect">
            <a:avLst/>
          </a:prstGeom>
        </p:spPr>
        <p:txBody>
          <a:bodyPr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2/2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工管系</a:t>
            </a:r>
            <a:endParaRPr lang="zh-TW" altLang="en-US" sz="28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1154500"/>
              </p:ext>
            </p:extLst>
          </p:nvPr>
        </p:nvGraphicFramePr>
        <p:xfrm>
          <a:off x="152556" y="1052735"/>
          <a:ext cx="8838889" cy="5293278"/>
        </p:xfrm>
        <a:graphic>
          <a:graphicData uri="http://schemas.openxmlformats.org/drawingml/2006/table">
            <a:tbl>
              <a:tblPr/>
              <a:tblGrid>
                <a:gridCol w="91888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  <a:gridCol w="368955">
                  <a:extLst>
                    <a:ext uri="{9D8B030D-6E8A-4147-A177-3AD203B41FA5}">
                      <a16:colId xmlns:a16="http://schemas.microsoft.com/office/drawing/2014/main" xmlns="" val="20018"/>
                    </a:ext>
                  </a:extLst>
                </a:gridCol>
                <a:gridCol w="423045">
                  <a:extLst>
                    <a:ext uri="{9D8B030D-6E8A-4147-A177-3AD203B41FA5}">
                      <a16:colId xmlns:a16="http://schemas.microsoft.com/office/drawing/2014/main" xmlns="" val="20019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20"/>
                    </a:ext>
                  </a:extLst>
                </a:gridCol>
              </a:tblGrid>
              <a:tr h="64372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82624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1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r>
                        <a:rPr lang="en-US" altLang="zh-TW" sz="11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1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建工</a:t>
                      </a:r>
                      <a:r>
                        <a:rPr lang="en-US" altLang="zh-TW" sz="11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lang="zh-TW" altLang="en-US" sz="105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金融資訊</a:t>
                      </a:r>
                      <a:endParaRPr lang="zh-TW" altLang="en-US" sz="1050" dirty="0"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0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r>
                        <a:rPr lang="en-US" altLang="zh-TW" sz="10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0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建工</a:t>
                      </a:r>
                      <a:r>
                        <a:rPr lang="en-US" altLang="zh-TW" sz="10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lang="zh-TW" altLang="en-US" sz="10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000" dirty="0"/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1" dirty="0" smtClean="0">
                          <a:solidFill>
                            <a:srgbClr val="FF0000"/>
                          </a:solidFill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r>
                        <a:rPr lang="en-US" altLang="zh-TW" sz="1100" b="1" dirty="0" smtClean="0">
                          <a:solidFill>
                            <a:srgbClr val="FF0000"/>
                          </a:solidFill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100" b="1" dirty="0" smtClean="0">
                          <a:solidFill>
                            <a:srgbClr val="FF0000"/>
                          </a:solidFill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建工</a:t>
                      </a:r>
                      <a:r>
                        <a:rPr lang="en-US" altLang="zh-TW" sz="1100" b="1" dirty="0" smtClean="0">
                          <a:solidFill>
                            <a:srgbClr val="FF0000"/>
                          </a:solidFill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r>
                        <a:rPr lang="en-US" altLang="zh-TW" sz="11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1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建工</a:t>
                      </a:r>
                      <a:r>
                        <a:rPr lang="en-US" altLang="zh-TW" sz="11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r>
                        <a:rPr lang="en-US" altLang="zh-TW" sz="11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1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建工</a:t>
                      </a:r>
                      <a:r>
                        <a:rPr lang="en-US" altLang="zh-TW" sz="11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管理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37006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370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370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370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370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中技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管理</a:t>
                      </a:r>
                      <a:endParaRPr kumimoji="0" lang="zh-TW" alt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kumimoji="0" lang="zh-TW" alt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370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休建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" name="AutoShape 1577"/>
          <p:cNvSpPr>
            <a:spLocks noChangeArrowheads="1"/>
          </p:cNvSpPr>
          <p:nvPr/>
        </p:nvSpPr>
        <p:spPr bwMode="auto">
          <a:xfrm>
            <a:off x="6660232" y="883666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81154" y="6392768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406697387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E18A7C1C-93EA-4E5D-90B6-387821AB10A6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54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4813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2988" y="260648"/>
            <a:ext cx="7827962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化學工程與材料工程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370270" y="6007372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370270" y="6331222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9" name="Group 1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4647972"/>
              </p:ext>
            </p:extLst>
          </p:nvPr>
        </p:nvGraphicFramePr>
        <p:xfrm>
          <a:off x="251480" y="1267200"/>
          <a:ext cx="8641040" cy="13644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1987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143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1986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1987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2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化學工程與材料工程系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化工類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192/500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62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1475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8946331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239124A2-D205-4B76-8A76-DFF67C045B58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55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52227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71550" y="260648"/>
            <a:ext cx="7850188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化工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類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化材工程系</a:t>
            </a:r>
            <a:endParaRPr lang="zh-TW" altLang="en-US" sz="2600" b="1" dirty="0" smtClean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AutoShape 604"/>
          <p:cNvSpPr>
            <a:spLocks noChangeArrowheads="1"/>
          </p:cNvSpPr>
          <p:nvPr/>
        </p:nvSpPr>
        <p:spPr bwMode="auto">
          <a:xfrm>
            <a:off x="5796136" y="840557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000">
              <a:ea typeface="標楷體" pitchFamily="65" charset="-120"/>
            </a:endParaRP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7642970"/>
              </p:ext>
            </p:extLst>
          </p:nvPr>
        </p:nvGraphicFramePr>
        <p:xfrm>
          <a:off x="252001" y="1052735"/>
          <a:ext cx="8639999" cy="5148573"/>
        </p:xfrm>
        <a:graphic>
          <a:graphicData uri="http://schemas.openxmlformats.org/drawingml/2006/table">
            <a:tbl>
              <a:tblPr/>
              <a:tblGrid>
                <a:gridCol w="92251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分子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北科材料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材料組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雲科化工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雲科文化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雲科環安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化工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虎尾材料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虎尾生科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分子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生科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宜蘭 化工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606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44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7606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58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55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分子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2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雲林</a:t>
                      </a:r>
                      <a:br>
                        <a:rPr lang="zh-TW" altLang="en-US" sz="1400" b="0" i="0" u="none" strike="noStrike" dirty="0" smtClean="0">
                          <a:solidFill>
                            <a:schemeClr val="tx2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chemeClr val="tx2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  <a:endParaRPr lang="zh-TW" altLang="en-US" sz="1400" b="0" i="0" u="none" strike="noStrike" dirty="0">
                        <a:solidFill>
                          <a:schemeClr val="tx2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生科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宜蘭 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化材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高海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海環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分子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生科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宜蘭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化材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明志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化材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52001" y="6303169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390818159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FE19B82A-0807-48D3-AD29-1A8CE4E91175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56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5632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258888" y="260648"/>
            <a:ext cx="7540625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30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土木工程</a:t>
            </a:r>
            <a:r>
              <a:rPr lang="zh-TW" altLang="en-US" sz="3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9282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0397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190305"/>
              </p:ext>
            </p:extLst>
          </p:nvPr>
        </p:nvGraphicFramePr>
        <p:xfrm>
          <a:off x="275258" y="1340768"/>
          <a:ext cx="8641040" cy="13644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1987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143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1986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1987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240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土木工程系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土木與建築群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10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198/642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69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2312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7218003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1094501" y="260648"/>
            <a:ext cx="7941995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土木與建築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土木系</a:t>
            </a:r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57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7" name="AutoShape 604"/>
          <p:cNvSpPr>
            <a:spLocks noChangeArrowheads="1"/>
          </p:cNvSpPr>
          <p:nvPr/>
        </p:nvSpPr>
        <p:spPr bwMode="auto">
          <a:xfrm>
            <a:off x="6588224" y="840557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000">
              <a:ea typeface="標楷體" pitchFamily="65" charset="-120"/>
            </a:endParaRPr>
          </a:p>
        </p:txBody>
      </p:sp>
      <p:graphicFrame>
        <p:nvGraphicFramePr>
          <p:cNvPr id="8" name="表格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6595163"/>
              </p:ext>
            </p:extLst>
          </p:nvPr>
        </p:nvGraphicFramePr>
        <p:xfrm>
          <a:off x="76953" y="1039842"/>
          <a:ext cx="8990094" cy="5173927"/>
        </p:xfrm>
        <a:graphic>
          <a:graphicData uri="http://schemas.openxmlformats.org/drawingml/2006/table">
            <a:tbl>
              <a:tblPr/>
              <a:tblGrid>
                <a:gridCol w="92609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</a:tblGrid>
              <a:tr h="671615">
                <a:tc>
                  <a:txBody>
                    <a:bodyPr/>
                    <a:lstStyle/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 排名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71615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營建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土木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資源組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建築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建築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室內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雲科營建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雲科創生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北商商創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宜蘭土木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土木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營建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朝陽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正修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71615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7161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營建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  <a:endParaRPr lang="en-US" altLang="zh-TW" sz="12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    土木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室內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創生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營建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宜蘭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土木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土木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朝陽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景觀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商創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營建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土木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水土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9478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72008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營建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    土木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r>
                        <a:rPr lang="zh-TW" altLang="en-US" sz="18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8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  <a:endParaRPr lang="en-US" altLang="zh-TW" sz="12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室內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營建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土木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朝陽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營建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宜蘭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土木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景觀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土木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水土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7685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    營建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    建築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    土木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營建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土木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朝陽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營建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景觀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宜蘭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土木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土木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水土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朝陽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營建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9" name="Rectangle 6"/>
          <p:cNvSpPr>
            <a:spLocks noChangeArrowheads="1"/>
          </p:cNvSpPr>
          <p:nvPr/>
        </p:nvSpPr>
        <p:spPr bwMode="auto">
          <a:xfrm>
            <a:off x="229245" y="6342872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5791406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B3E10A2A-BF80-4543-8E2B-854AB18E3A4A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58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6144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2988" y="260648"/>
            <a:ext cx="79009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電機工程系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381000" y="5948363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381000" y="6259513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8" name="Group 10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1676268"/>
              </p:ext>
            </p:extLst>
          </p:nvPr>
        </p:nvGraphicFramePr>
        <p:xfrm>
          <a:off x="252000" y="1269297"/>
          <a:ext cx="8640000" cy="19368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8405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5594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240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電機工程系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電機類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10(↓)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11(↓)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11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11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212/2456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4658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19(↓)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21(↓)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21(↓)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455/4089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89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1946723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78924009-3760-4402-9078-A99315AED855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59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5" name="Rectangle 5"/>
          <p:cNvSpPr txBox="1">
            <a:spLocks noChangeArrowheads="1"/>
          </p:cNvSpPr>
          <p:nvPr/>
        </p:nvSpPr>
        <p:spPr>
          <a:xfrm>
            <a:off x="903164" y="260648"/>
            <a:ext cx="8133332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群電機類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000" b="1" kern="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</a:t>
            </a:r>
            <a:r>
              <a:rPr lang="zh-TW" altLang="en-US" sz="20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endParaRPr lang="zh-TW" altLang="en-US" sz="2000" b="1" kern="0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6" name="AutoShape 604"/>
          <p:cNvSpPr>
            <a:spLocks noChangeArrowheads="1"/>
          </p:cNvSpPr>
          <p:nvPr/>
        </p:nvSpPr>
        <p:spPr bwMode="auto">
          <a:xfrm>
            <a:off x="5970637" y="886558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000">
              <a:ea typeface="標楷體" pitchFamily="65" charset="-120"/>
            </a:endParaRP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8780946"/>
              </p:ext>
            </p:extLst>
          </p:nvPr>
        </p:nvGraphicFramePr>
        <p:xfrm>
          <a:off x="0" y="1099693"/>
          <a:ext cx="9143995" cy="4972968"/>
        </p:xfrm>
        <a:graphic>
          <a:graphicData uri="http://schemas.openxmlformats.org/drawingml/2006/table">
            <a:tbl>
              <a:tblPr/>
              <a:tblGrid>
                <a:gridCol w="989197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</a:tblGrid>
              <a:tr h="660388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9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車輛能源</a:t>
                      </a:r>
                      <a:endParaRPr kumimoji="0" lang="en-US" altLang="zh-TW" sz="9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9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學位學程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0388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7984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20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03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03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" name="矩形 7"/>
          <p:cNvSpPr/>
          <p:nvPr/>
        </p:nvSpPr>
        <p:spPr>
          <a:xfrm>
            <a:off x="35496" y="6037086"/>
            <a:ext cx="626325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200" b="1" dirty="0"/>
              <a:t>註</a:t>
            </a:r>
            <a:r>
              <a:rPr lang="zh-TW" altLang="en-US" sz="1200" b="1" dirty="0" smtClean="0"/>
              <a:t>：</a:t>
            </a:r>
            <a:r>
              <a:rPr lang="zh-TW" altLang="en-US" sz="1200" b="1" dirty="0">
                <a:latin typeface="標楷體" panose="03000509000000000000" pitchFamily="65" charset="-120"/>
              </a:rPr>
              <a:t>國立臺灣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師範大學車輛</a:t>
            </a:r>
            <a:r>
              <a:rPr lang="zh-TW" altLang="en-US" sz="1200" b="1" dirty="0">
                <a:latin typeface="標楷體" panose="03000509000000000000" pitchFamily="65" charset="-120"/>
              </a:rPr>
              <a:t>與能源工程學士學位學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程於</a:t>
            </a:r>
            <a:r>
              <a:rPr lang="en-US" altLang="zh-TW" sz="1200" b="1" dirty="0">
                <a:latin typeface="標楷體" panose="03000509000000000000" pitchFamily="65" charset="-120"/>
              </a:rPr>
              <a:t>107</a:t>
            </a:r>
            <a:r>
              <a:rPr lang="zh-TW" altLang="en-US" sz="12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招收電機與電子群電機類</a:t>
            </a:r>
            <a:endParaRPr lang="zh-TW" altLang="en-US" sz="1200" b="1" dirty="0">
              <a:latin typeface="標楷體" panose="03000509000000000000" pitchFamily="65" charset="-12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35496" y="6286731"/>
            <a:ext cx="9110186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200" b="1" dirty="0"/>
              <a:t>註</a:t>
            </a:r>
            <a:r>
              <a:rPr lang="zh-TW" altLang="en-US" sz="1200" b="1" dirty="0" smtClean="0"/>
              <a:t>：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國立臺灣師範大學工業教育學系</a:t>
            </a:r>
            <a:r>
              <a:rPr lang="zh-TW" altLang="en-US" sz="1200" b="1" dirty="0" smtClean="0">
                <a:latin typeface="新細明體"/>
                <a:ea typeface="新細明體"/>
              </a:rPr>
              <a:t>，</a:t>
            </a:r>
            <a:r>
              <a:rPr lang="en-US" altLang="zh-TW" sz="1200" b="1" dirty="0">
                <a:latin typeface="標楷體" panose="03000509000000000000" pitchFamily="65" charset="-120"/>
              </a:rPr>
              <a:t>106</a:t>
            </a:r>
            <a:r>
              <a:rPr lang="zh-TW" altLang="en-US" sz="1200" b="1" dirty="0">
                <a:latin typeface="標楷體" panose="03000509000000000000" pitchFamily="65" charset="-120"/>
              </a:rPr>
              <a:t>學年度為工業教育學系能源應用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組</a:t>
            </a:r>
            <a:r>
              <a:rPr lang="en-US" altLang="zh-TW" sz="1200" b="1" dirty="0" smtClean="0">
                <a:latin typeface="標楷體" panose="03000509000000000000" pitchFamily="65" charset="-120"/>
              </a:rPr>
              <a:t>(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工教能源</a:t>
            </a:r>
            <a:r>
              <a:rPr lang="en-US" altLang="zh-TW" sz="1200" b="1" dirty="0" smtClean="0">
                <a:latin typeface="標楷體" panose="03000509000000000000" pitchFamily="65" charset="-120"/>
              </a:rPr>
              <a:t>)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，</a:t>
            </a:r>
            <a:r>
              <a:rPr lang="zh-TW" altLang="en-US" sz="1200" b="1" dirty="0">
                <a:latin typeface="標楷體" panose="03000509000000000000" pitchFamily="65" charset="-120"/>
              </a:rPr>
              <a:t>於</a:t>
            </a:r>
            <a:r>
              <a:rPr lang="en-US" altLang="zh-TW" sz="1200" b="1" dirty="0">
                <a:latin typeface="標楷體" panose="03000509000000000000" pitchFamily="65" charset="-120"/>
              </a:rPr>
              <a:t>107</a:t>
            </a:r>
            <a:r>
              <a:rPr lang="zh-TW" altLang="en-US" sz="1200" b="1" dirty="0">
                <a:latin typeface="標楷體" panose="03000509000000000000" pitchFamily="65" charset="-120"/>
              </a:rPr>
              <a:t>學年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度改名招收電機與電子群電機類</a:t>
            </a:r>
            <a:endParaRPr lang="zh-TW" altLang="en-US" sz="1200" b="1" dirty="0">
              <a:latin typeface="標楷體" panose="03000509000000000000" pitchFamily="65" charset="-120"/>
            </a:endParaRPr>
          </a:p>
        </p:txBody>
      </p:sp>
      <p:sp>
        <p:nvSpPr>
          <p:cNvPr id="10" name="Rectangle 6"/>
          <p:cNvSpPr>
            <a:spLocks noChangeArrowheads="1"/>
          </p:cNvSpPr>
          <p:nvPr/>
        </p:nvSpPr>
        <p:spPr bwMode="auto">
          <a:xfrm>
            <a:off x="35496" y="6536377"/>
            <a:ext cx="662622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200" b="1" dirty="0">
                <a:ea typeface="標楷體" pitchFamily="65" charset="-120"/>
              </a:rPr>
              <a:t>註：</a:t>
            </a:r>
            <a:r>
              <a:rPr lang="zh-TW" altLang="en-US" sz="12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2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2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2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227271638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2CC567FA-700D-432B-82DA-BCFB4E992766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60</a:t>
            </a:fld>
            <a:endParaRPr kumimoji="0" lang="en-US" altLang="zh-TW" sz="1400" b="1" dirty="0">
              <a:latin typeface="Tahoma" pitchFamily="34" charset="0"/>
            </a:endParaRPr>
          </a:p>
        </p:txBody>
      </p:sp>
      <p:sp>
        <p:nvSpPr>
          <p:cNvPr id="2969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863600" y="260648"/>
            <a:ext cx="828040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電機與電子群資電類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1/2-</a:t>
            </a:r>
            <a:r>
              <a:rPr lang="zh-TW" altLang="en-US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電機系</a:t>
            </a:r>
            <a:endParaRPr lang="zh-TW" altLang="en-US" sz="20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2220437"/>
              </p:ext>
            </p:extLst>
          </p:nvPr>
        </p:nvGraphicFramePr>
        <p:xfrm>
          <a:off x="251999" y="1052735"/>
          <a:ext cx="8639995" cy="5148573"/>
        </p:xfrm>
        <a:graphic>
          <a:graphicData uri="http://schemas.openxmlformats.org/drawingml/2006/table">
            <a:tbl>
              <a:tblPr/>
              <a:tblGrid>
                <a:gridCol w="113758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606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7606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矩形 4"/>
          <p:cNvSpPr/>
          <p:nvPr/>
        </p:nvSpPr>
        <p:spPr>
          <a:xfrm>
            <a:off x="179512" y="6237312"/>
            <a:ext cx="7263527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國立臺北科技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大學工業</a:t>
            </a:r>
            <a:r>
              <a:rPr lang="zh-TW" altLang="en-US" sz="1600" b="1" dirty="0">
                <a:latin typeface="標楷體" panose="03000509000000000000" pitchFamily="65" charset="-120"/>
              </a:rPr>
              <a:t>工程與管理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系於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招收電機與電子群資電類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28648384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2CC567FA-700D-432B-82DA-BCFB4E992766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61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7" name="AutoShape 2615"/>
          <p:cNvSpPr>
            <a:spLocks noChangeArrowheads="1"/>
          </p:cNvSpPr>
          <p:nvPr/>
        </p:nvSpPr>
        <p:spPr bwMode="auto">
          <a:xfrm>
            <a:off x="5436096" y="836648"/>
            <a:ext cx="260350" cy="338138"/>
          </a:xfrm>
          <a:prstGeom prst="downArrow">
            <a:avLst>
              <a:gd name="adj1" fmla="val 50000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1179308"/>
              </p:ext>
            </p:extLst>
          </p:nvPr>
        </p:nvGraphicFramePr>
        <p:xfrm>
          <a:off x="251520" y="1052738"/>
          <a:ext cx="8640475" cy="5322057"/>
        </p:xfrm>
        <a:graphic>
          <a:graphicData uri="http://schemas.openxmlformats.org/drawingml/2006/table">
            <a:tbl>
              <a:tblPr/>
              <a:tblGrid>
                <a:gridCol w="79615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　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電子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" name="Rectangle 2"/>
          <p:cNvSpPr txBox="1">
            <a:spLocks noChangeArrowheads="1"/>
          </p:cNvSpPr>
          <p:nvPr/>
        </p:nvSpPr>
        <p:spPr>
          <a:xfrm>
            <a:off x="863600" y="260648"/>
            <a:ext cx="8280400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電機與電子群資電類</a:t>
            </a:r>
            <a:r>
              <a:rPr lang="zh-TW" altLang="en-US" sz="24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400" b="1" kern="0" dirty="0" smtClean="0">
                <a:latin typeface="標楷體" pitchFamily="65" charset="-120"/>
                <a:ea typeface="標楷體" pitchFamily="65" charset="-120"/>
              </a:rPr>
              <a:t>2/2-</a:t>
            </a:r>
            <a:r>
              <a:rPr lang="zh-TW" altLang="en-US" sz="2000" b="1" kern="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電機系</a:t>
            </a:r>
            <a:endParaRPr lang="zh-TW" altLang="en-US" sz="20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16964" y="6421816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88751080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投影片編號版面配置區 6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14D2FE6B-FEA3-416E-A407-F25D7A10A62A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62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921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6013" y="260712"/>
            <a:ext cx="7775987" cy="576000"/>
          </a:xfrm>
          <a:prstGeom prst="rect">
            <a:avLst/>
          </a:prstGeom>
        </p:spPr>
        <p:txBody>
          <a:bodyPr anchor="ctr"/>
          <a:lstStyle/>
          <a:p>
            <a:pPr lvl="0" eaLnBrk="1" fontAlgn="ctr" hangingPunct="1"/>
            <a:r>
              <a:rPr lang="en-US" altLang="zh-TW" sz="32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電子工程</a:t>
            </a:r>
            <a:r>
              <a:rPr lang="zh-TW" altLang="en-US" sz="32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系電子組</a:t>
            </a:r>
            <a:r>
              <a:rPr lang="zh-TW" altLang="en-US" sz="32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graphicFrame>
        <p:nvGraphicFramePr>
          <p:cNvPr id="8295" name="Group 10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9408629"/>
              </p:ext>
            </p:extLst>
          </p:nvPr>
        </p:nvGraphicFramePr>
        <p:xfrm>
          <a:off x="252000" y="1269297"/>
          <a:ext cx="8640000" cy="19368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8405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5594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240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電子工程系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電子組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電機類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13(↓)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13(↓)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217/2456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4658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16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296/4089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8" name="文字方塊 7"/>
          <p:cNvSpPr txBox="1"/>
          <p:nvPr/>
        </p:nvSpPr>
        <p:spPr>
          <a:xfrm>
            <a:off x="250825" y="6165304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9" name="文字方塊 8"/>
          <p:cNvSpPr txBox="1"/>
          <p:nvPr/>
        </p:nvSpPr>
        <p:spPr>
          <a:xfrm>
            <a:off x="250825" y="6452642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416735717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78924009-3760-4402-9078-A99315AED855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63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5" name="Rectangle 5"/>
          <p:cNvSpPr txBox="1">
            <a:spLocks noChangeArrowheads="1"/>
          </p:cNvSpPr>
          <p:nvPr/>
        </p:nvSpPr>
        <p:spPr>
          <a:xfrm>
            <a:off x="903164" y="260648"/>
            <a:ext cx="8133332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群</a:t>
            </a:r>
            <a:endParaRPr lang="en-US" altLang="zh-TW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/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電機類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電子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系電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子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組</a:t>
            </a:r>
            <a:endParaRPr lang="zh-TW" altLang="en-US" sz="2800" b="1" kern="0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/>
            <a:endParaRPr lang="zh-TW" altLang="en-US" sz="2000" b="1" kern="0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6" name="AutoShape 604"/>
          <p:cNvSpPr>
            <a:spLocks noChangeArrowheads="1"/>
          </p:cNvSpPr>
          <p:nvPr/>
        </p:nvSpPr>
        <p:spPr bwMode="auto">
          <a:xfrm>
            <a:off x="6372200" y="1082111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000">
              <a:ea typeface="標楷體" pitchFamily="65" charset="-120"/>
            </a:endParaRP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7675539"/>
              </p:ext>
            </p:extLst>
          </p:nvPr>
        </p:nvGraphicFramePr>
        <p:xfrm>
          <a:off x="0" y="1099693"/>
          <a:ext cx="9143995" cy="4972968"/>
        </p:xfrm>
        <a:graphic>
          <a:graphicData uri="http://schemas.openxmlformats.org/drawingml/2006/table">
            <a:tbl>
              <a:tblPr/>
              <a:tblGrid>
                <a:gridCol w="989197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</a:tblGrid>
              <a:tr h="660388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9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車輛能源</a:t>
                      </a:r>
                      <a:endParaRPr kumimoji="0" lang="en-US" altLang="zh-TW" sz="9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9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學位學程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1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1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0388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7984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20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03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8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8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03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2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2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" name="矩形 7"/>
          <p:cNvSpPr/>
          <p:nvPr/>
        </p:nvSpPr>
        <p:spPr>
          <a:xfrm>
            <a:off x="35496" y="6037086"/>
            <a:ext cx="626325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200" b="1" dirty="0"/>
              <a:t>註</a:t>
            </a:r>
            <a:r>
              <a:rPr lang="zh-TW" altLang="en-US" sz="1200" b="1" dirty="0" smtClean="0"/>
              <a:t>：</a:t>
            </a:r>
            <a:r>
              <a:rPr lang="zh-TW" altLang="en-US" sz="1200" b="1" dirty="0">
                <a:latin typeface="標楷體" panose="03000509000000000000" pitchFamily="65" charset="-120"/>
              </a:rPr>
              <a:t>國立臺灣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師範大學車輛</a:t>
            </a:r>
            <a:r>
              <a:rPr lang="zh-TW" altLang="en-US" sz="1200" b="1" dirty="0">
                <a:latin typeface="標楷體" panose="03000509000000000000" pitchFamily="65" charset="-120"/>
              </a:rPr>
              <a:t>與能源工程學士學位學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程於</a:t>
            </a:r>
            <a:r>
              <a:rPr lang="en-US" altLang="zh-TW" sz="1200" b="1" dirty="0">
                <a:latin typeface="標楷體" panose="03000509000000000000" pitchFamily="65" charset="-120"/>
              </a:rPr>
              <a:t>107</a:t>
            </a:r>
            <a:r>
              <a:rPr lang="zh-TW" altLang="en-US" sz="12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招收電機與電子群電機類</a:t>
            </a:r>
            <a:endParaRPr lang="zh-TW" altLang="en-US" sz="1200" b="1" dirty="0">
              <a:latin typeface="標楷體" panose="03000509000000000000" pitchFamily="65" charset="-12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35496" y="6286731"/>
            <a:ext cx="9110186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200" b="1" dirty="0"/>
              <a:t>註</a:t>
            </a:r>
            <a:r>
              <a:rPr lang="zh-TW" altLang="en-US" sz="1200" b="1" dirty="0" smtClean="0"/>
              <a:t>：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國立臺灣師範大學工業教育學系</a:t>
            </a:r>
            <a:r>
              <a:rPr lang="zh-TW" altLang="en-US" sz="1200" b="1" dirty="0" smtClean="0">
                <a:latin typeface="新細明體"/>
                <a:ea typeface="新細明體"/>
              </a:rPr>
              <a:t>，</a:t>
            </a:r>
            <a:r>
              <a:rPr lang="en-US" altLang="zh-TW" sz="1200" b="1" dirty="0">
                <a:latin typeface="標楷體" panose="03000509000000000000" pitchFamily="65" charset="-120"/>
              </a:rPr>
              <a:t>106</a:t>
            </a:r>
            <a:r>
              <a:rPr lang="zh-TW" altLang="en-US" sz="1200" b="1" dirty="0">
                <a:latin typeface="標楷體" panose="03000509000000000000" pitchFamily="65" charset="-120"/>
              </a:rPr>
              <a:t>學年度為工業教育學系能源應用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組</a:t>
            </a:r>
            <a:r>
              <a:rPr lang="en-US" altLang="zh-TW" sz="1200" b="1" dirty="0" smtClean="0">
                <a:latin typeface="標楷體" panose="03000509000000000000" pitchFamily="65" charset="-120"/>
              </a:rPr>
              <a:t>(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工教能源</a:t>
            </a:r>
            <a:r>
              <a:rPr lang="en-US" altLang="zh-TW" sz="1200" b="1" dirty="0" smtClean="0">
                <a:latin typeface="標楷體" panose="03000509000000000000" pitchFamily="65" charset="-120"/>
              </a:rPr>
              <a:t>)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，</a:t>
            </a:r>
            <a:r>
              <a:rPr lang="zh-TW" altLang="en-US" sz="1200" b="1" dirty="0">
                <a:latin typeface="標楷體" panose="03000509000000000000" pitchFamily="65" charset="-120"/>
              </a:rPr>
              <a:t>於</a:t>
            </a:r>
            <a:r>
              <a:rPr lang="en-US" altLang="zh-TW" sz="1200" b="1" dirty="0">
                <a:latin typeface="標楷體" panose="03000509000000000000" pitchFamily="65" charset="-120"/>
              </a:rPr>
              <a:t>107</a:t>
            </a:r>
            <a:r>
              <a:rPr lang="zh-TW" altLang="en-US" sz="1200" b="1" dirty="0">
                <a:latin typeface="標楷體" panose="03000509000000000000" pitchFamily="65" charset="-120"/>
              </a:rPr>
              <a:t>學年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度改名招收電機與電子群電機類</a:t>
            </a:r>
            <a:endParaRPr lang="zh-TW" altLang="en-US" sz="1200" b="1" dirty="0">
              <a:latin typeface="標楷體" panose="03000509000000000000" pitchFamily="65" charset="-120"/>
            </a:endParaRPr>
          </a:p>
        </p:txBody>
      </p:sp>
      <p:sp>
        <p:nvSpPr>
          <p:cNvPr id="10" name="Rectangle 6"/>
          <p:cNvSpPr>
            <a:spLocks noChangeArrowheads="1"/>
          </p:cNvSpPr>
          <p:nvPr/>
        </p:nvSpPr>
        <p:spPr bwMode="auto">
          <a:xfrm>
            <a:off x="35496" y="6536377"/>
            <a:ext cx="662622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200" b="1" dirty="0">
                <a:ea typeface="標楷體" pitchFamily="65" charset="-120"/>
              </a:rPr>
              <a:t>註：</a:t>
            </a:r>
            <a:r>
              <a:rPr lang="zh-TW" altLang="en-US" sz="12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2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2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2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262378672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2CC567FA-700D-432B-82DA-BCFB4E992766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64</a:t>
            </a:fld>
            <a:endParaRPr kumimoji="0" lang="en-US" altLang="zh-TW" sz="1400" b="1" dirty="0">
              <a:latin typeface="Tahoma" pitchFamily="34" charset="0"/>
            </a:endParaRPr>
          </a:p>
        </p:txBody>
      </p:sp>
      <p:sp>
        <p:nvSpPr>
          <p:cNvPr id="2969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863600" y="260648"/>
            <a:ext cx="828040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</a:t>
            </a:r>
            <a:r>
              <a:rPr lang="en-US" altLang="zh-TW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/>
            </a:r>
            <a:br>
              <a:rPr lang="en-US" altLang="zh-TW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</a:b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資電類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1/2-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電子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系電子組</a:t>
            </a:r>
            <a:endParaRPr lang="zh-TW" altLang="en-US" sz="28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7362688"/>
              </p:ext>
            </p:extLst>
          </p:nvPr>
        </p:nvGraphicFramePr>
        <p:xfrm>
          <a:off x="251999" y="1052735"/>
          <a:ext cx="8639995" cy="5148573"/>
        </p:xfrm>
        <a:graphic>
          <a:graphicData uri="http://schemas.openxmlformats.org/drawingml/2006/table">
            <a:tbl>
              <a:tblPr/>
              <a:tblGrid>
                <a:gridCol w="113758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606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7606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矩形 4"/>
          <p:cNvSpPr/>
          <p:nvPr/>
        </p:nvSpPr>
        <p:spPr>
          <a:xfrm>
            <a:off x="179512" y="6237312"/>
            <a:ext cx="7263527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國立臺北科技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大學工業</a:t>
            </a:r>
            <a:r>
              <a:rPr lang="zh-TW" altLang="en-US" sz="1600" b="1" dirty="0">
                <a:latin typeface="標楷體" panose="03000509000000000000" pitchFamily="65" charset="-120"/>
              </a:rPr>
              <a:t>工程與管理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系於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招收電機與電子群資電類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51885165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2CC567FA-700D-432B-82DA-BCFB4E992766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65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7" name="AutoShape 2615"/>
          <p:cNvSpPr>
            <a:spLocks noChangeArrowheads="1"/>
          </p:cNvSpPr>
          <p:nvPr/>
        </p:nvSpPr>
        <p:spPr bwMode="auto">
          <a:xfrm>
            <a:off x="2483768" y="906134"/>
            <a:ext cx="273815" cy="338138"/>
          </a:xfrm>
          <a:prstGeom prst="downArrow">
            <a:avLst>
              <a:gd name="adj1" fmla="val 56754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0770373"/>
              </p:ext>
            </p:extLst>
          </p:nvPr>
        </p:nvGraphicFramePr>
        <p:xfrm>
          <a:off x="324912" y="1124744"/>
          <a:ext cx="8640475" cy="5351240"/>
        </p:xfrm>
        <a:graphic>
          <a:graphicData uri="http://schemas.openxmlformats.org/drawingml/2006/table">
            <a:tbl>
              <a:tblPr/>
              <a:tblGrid>
                <a:gridCol w="79615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</a:tblGrid>
              <a:tr h="695257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       </a:t>
                      </a:r>
                      <a:r>
                        <a:rPr lang="zh-TW" altLang="en-US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zh-TW" altLang="en-US" sz="11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　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       </a:t>
                      </a:r>
                      <a:r>
                        <a:rPr lang="zh-TW" altLang="en-US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zh-TW" altLang="en-US" sz="11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       </a:t>
                      </a:r>
                      <a:r>
                        <a:rPr lang="zh-TW" altLang="en-US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" name="Rectangle 2"/>
          <p:cNvSpPr txBox="1">
            <a:spLocks noChangeArrowheads="1"/>
          </p:cNvSpPr>
          <p:nvPr/>
        </p:nvSpPr>
        <p:spPr>
          <a:xfrm>
            <a:off x="863600" y="260648"/>
            <a:ext cx="8280400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</a:t>
            </a:r>
            <a:endParaRPr lang="en-US" altLang="zh-TW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/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資電類</a:t>
            </a:r>
            <a:r>
              <a:rPr lang="zh-TW" altLang="en-US" sz="24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400" b="1" kern="0" dirty="0" smtClean="0">
                <a:latin typeface="標楷體" pitchFamily="65" charset="-120"/>
                <a:ea typeface="標楷體" pitchFamily="65" charset="-120"/>
              </a:rPr>
              <a:t>2/2-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電子系電子組</a:t>
            </a:r>
            <a:endParaRPr lang="zh-TW" altLang="en-US" sz="2800" b="1" kern="0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/>
            <a:endParaRPr lang="zh-TW" altLang="en-US" sz="20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36420570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048ECB71-6B54-4BAB-9128-2EE516BC501A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66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6861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792038" y="260648"/>
            <a:ext cx="817245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電子工程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系資訊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組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9282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0397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8839024"/>
              </p:ext>
            </p:extLst>
          </p:nvPr>
        </p:nvGraphicFramePr>
        <p:xfrm>
          <a:off x="268784" y="1340768"/>
          <a:ext cx="8640000" cy="19368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8405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5594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2400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電子工程系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資訊組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電機類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12(↓)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13(↓)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14(↓)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220/2456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4658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20(↓)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18(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17(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459/4089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89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6562930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78924009-3760-4402-9078-A99315AED855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67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5" name="Rectangle 5"/>
          <p:cNvSpPr txBox="1">
            <a:spLocks noChangeArrowheads="1"/>
          </p:cNvSpPr>
          <p:nvPr/>
        </p:nvSpPr>
        <p:spPr>
          <a:xfrm>
            <a:off x="903164" y="260648"/>
            <a:ext cx="8133332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群</a:t>
            </a:r>
            <a:endParaRPr lang="en-US" altLang="zh-TW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/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電機類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電子系資訊組</a:t>
            </a:r>
            <a:endParaRPr lang="zh-TW" altLang="en-US" sz="2800" b="1" kern="0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/>
            <a:endParaRPr lang="zh-TW" altLang="en-US" sz="2000" b="1" kern="0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6" name="AutoShape 604"/>
          <p:cNvSpPr>
            <a:spLocks noChangeArrowheads="1"/>
          </p:cNvSpPr>
          <p:nvPr/>
        </p:nvSpPr>
        <p:spPr bwMode="auto">
          <a:xfrm>
            <a:off x="6876256" y="886558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000">
              <a:ea typeface="標楷體" pitchFamily="65" charset="-120"/>
            </a:endParaRP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9477238"/>
              </p:ext>
            </p:extLst>
          </p:nvPr>
        </p:nvGraphicFramePr>
        <p:xfrm>
          <a:off x="0" y="1099693"/>
          <a:ext cx="9143995" cy="4972968"/>
        </p:xfrm>
        <a:graphic>
          <a:graphicData uri="http://schemas.openxmlformats.org/drawingml/2006/table">
            <a:tbl>
              <a:tblPr/>
              <a:tblGrid>
                <a:gridCol w="989197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</a:tblGrid>
              <a:tr h="660388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9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車輛能源</a:t>
                      </a:r>
                      <a:endParaRPr kumimoji="0" lang="en-US" altLang="zh-TW" sz="9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9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學位學程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0388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7984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20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03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03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" name="矩形 7"/>
          <p:cNvSpPr/>
          <p:nvPr/>
        </p:nvSpPr>
        <p:spPr>
          <a:xfrm>
            <a:off x="35496" y="6037086"/>
            <a:ext cx="626325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200" b="1" dirty="0"/>
              <a:t>註</a:t>
            </a:r>
            <a:r>
              <a:rPr lang="zh-TW" altLang="en-US" sz="1200" b="1" dirty="0" smtClean="0"/>
              <a:t>：</a:t>
            </a:r>
            <a:r>
              <a:rPr lang="zh-TW" altLang="en-US" sz="1200" b="1" dirty="0">
                <a:latin typeface="標楷體" panose="03000509000000000000" pitchFamily="65" charset="-120"/>
              </a:rPr>
              <a:t>國立臺灣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師範大學車輛</a:t>
            </a:r>
            <a:r>
              <a:rPr lang="zh-TW" altLang="en-US" sz="1200" b="1" dirty="0">
                <a:latin typeface="標楷體" panose="03000509000000000000" pitchFamily="65" charset="-120"/>
              </a:rPr>
              <a:t>與能源工程學士學位學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程於</a:t>
            </a:r>
            <a:r>
              <a:rPr lang="en-US" altLang="zh-TW" sz="1200" b="1" dirty="0">
                <a:latin typeface="標楷體" panose="03000509000000000000" pitchFamily="65" charset="-120"/>
              </a:rPr>
              <a:t>107</a:t>
            </a:r>
            <a:r>
              <a:rPr lang="zh-TW" altLang="en-US" sz="12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招收電機與電子群電機類</a:t>
            </a:r>
            <a:endParaRPr lang="zh-TW" altLang="en-US" sz="1200" b="1" dirty="0">
              <a:latin typeface="標楷體" panose="03000509000000000000" pitchFamily="65" charset="-12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35496" y="6286731"/>
            <a:ext cx="9110186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200" b="1" dirty="0"/>
              <a:t>註</a:t>
            </a:r>
            <a:r>
              <a:rPr lang="zh-TW" altLang="en-US" sz="1200" b="1" dirty="0" smtClean="0"/>
              <a:t>：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國立臺灣師範大學工業教育學系</a:t>
            </a:r>
            <a:r>
              <a:rPr lang="zh-TW" altLang="en-US" sz="1200" b="1" dirty="0" smtClean="0">
                <a:latin typeface="新細明體"/>
                <a:ea typeface="新細明體"/>
              </a:rPr>
              <a:t>，</a:t>
            </a:r>
            <a:r>
              <a:rPr lang="en-US" altLang="zh-TW" sz="1200" b="1" dirty="0">
                <a:latin typeface="標楷體" panose="03000509000000000000" pitchFamily="65" charset="-120"/>
              </a:rPr>
              <a:t>106</a:t>
            </a:r>
            <a:r>
              <a:rPr lang="zh-TW" altLang="en-US" sz="1200" b="1" dirty="0">
                <a:latin typeface="標楷體" panose="03000509000000000000" pitchFamily="65" charset="-120"/>
              </a:rPr>
              <a:t>學年度為工業教育學系能源應用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組</a:t>
            </a:r>
            <a:r>
              <a:rPr lang="en-US" altLang="zh-TW" sz="1200" b="1" dirty="0" smtClean="0">
                <a:latin typeface="標楷體" panose="03000509000000000000" pitchFamily="65" charset="-120"/>
              </a:rPr>
              <a:t>(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工教能源</a:t>
            </a:r>
            <a:r>
              <a:rPr lang="en-US" altLang="zh-TW" sz="1200" b="1" dirty="0" smtClean="0">
                <a:latin typeface="標楷體" panose="03000509000000000000" pitchFamily="65" charset="-120"/>
              </a:rPr>
              <a:t>)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，</a:t>
            </a:r>
            <a:r>
              <a:rPr lang="zh-TW" altLang="en-US" sz="1200" b="1" dirty="0">
                <a:latin typeface="標楷體" panose="03000509000000000000" pitchFamily="65" charset="-120"/>
              </a:rPr>
              <a:t>於</a:t>
            </a:r>
            <a:r>
              <a:rPr lang="en-US" altLang="zh-TW" sz="1200" b="1" dirty="0">
                <a:latin typeface="標楷體" panose="03000509000000000000" pitchFamily="65" charset="-120"/>
              </a:rPr>
              <a:t>107</a:t>
            </a:r>
            <a:r>
              <a:rPr lang="zh-TW" altLang="en-US" sz="1200" b="1" dirty="0">
                <a:latin typeface="標楷體" panose="03000509000000000000" pitchFamily="65" charset="-120"/>
              </a:rPr>
              <a:t>學年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度改名招收電機與電子群電機類</a:t>
            </a:r>
            <a:endParaRPr lang="zh-TW" altLang="en-US" sz="1200" b="1" dirty="0">
              <a:latin typeface="標楷體" panose="03000509000000000000" pitchFamily="65" charset="-120"/>
            </a:endParaRPr>
          </a:p>
        </p:txBody>
      </p:sp>
      <p:sp>
        <p:nvSpPr>
          <p:cNvPr id="11" name="Rectangle 6"/>
          <p:cNvSpPr>
            <a:spLocks noChangeArrowheads="1"/>
          </p:cNvSpPr>
          <p:nvPr/>
        </p:nvSpPr>
        <p:spPr bwMode="auto">
          <a:xfrm>
            <a:off x="35496" y="6536377"/>
            <a:ext cx="662622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200" b="1" dirty="0">
                <a:ea typeface="標楷體" pitchFamily="65" charset="-120"/>
              </a:rPr>
              <a:t>註：</a:t>
            </a:r>
            <a:r>
              <a:rPr lang="zh-TW" altLang="en-US" sz="12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2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2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2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370010457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2CC567FA-700D-432B-82DA-BCFB4E992766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68</a:t>
            </a:fld>
            <a:endParaRPr kumimoji="0" lang="en-US" altLang="zh-TW" sz="1400" b="1" dirty="0">
              <a:latin typeface="Tahoma" pitchFamily="34" charset="0"/>
            </a:endParaRPr>
          </a:p>
        </p:txBody>
      </p:sp>
      <p:sp>
        <p:nvSpPr>
          <p:cNvPr id="2969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863600" y="260648"/>
            <a:ext cx="828040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</a:t>
            </a:r>
            <a:r>
              <a:rPr lang="en-US" altLang="zh-TW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/>
            </a:r>
            <a:br>
              <a:rPr lang="en-US" altLang="zh-TW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</a:b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資電類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1/2-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電子系資訊組</a:t>
            </a: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1120562"/>
              </p:ext>
            </p:extLst>
          </p:nvPr>
        </p:nvGraphicFramePr>
        <p:xfrm>
          <a:off x="251999" y="1052735"/>
          <a:ext cx="8639995" cy="5148573"/>
        </p:xfrm>
        <a:graphic>
          <a:graphicData uri="http://schemas.openxmlformats.org/drawingml/2006/table">
            <a:tbl>
              <a:tblPr/>
              <a:tblGrid>
                <a:gridCol w="113758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606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7606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矩形 4"/>
          <p:cNvSpPr/>
          <p:nvPr/>
        </p:nvSpPr>
        <p:spPr>
          <a:xfrm>
            <a:off x="251999" y="6256158"/>
            <a:ext cx="7263527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國立臺北科技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大學工業</a:t>
            </a:r>
            <a:r>
              <a:rPr lang="zh-TW" altLang="en-US" sz="1600" b="1" dirty="0">
                <a:latin typeface="標楷體" panose="03000509000000000000" pitchFamily="65" charset="-120"/>
              </a:rPr>
              <a:t>工程與管理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系於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招收電機與電子群資電類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46877133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2CC567FA-700D-432B-82DA-BCFB4E992766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69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7" name="AutoShape 2615"/>
          <p:cNvSpPr>
            <a:spLocks noChangeArrowheads="1"/>
          </p:cNvSpPr>
          <p:nvPr/>
        </p:nvSpPr>
        <p:spPr bwMode="auto">
          <a:xfrm>
            <a:off x="3635896" y="836648"/>
            <a:ext cx="260350" cy="338138"/>
          </a:xfrm>
          <a:prstGeom prst="downArrow">
            <a:avLst>
              <a:gd name="adj1" fmla="val 50000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5809783"/>
              </p:ext>
            </p:extLst>
          </p:nvPr>
        </p:nvGraphicFramePr>
        <p:xfrm>
          <a:off x="283830" y="1128874"/>
          <a:ext cx="8640475" cy="5322057"/>
        </p:xfrm>
        <a:graphic>
          <a:graphicData uri="http://schemas.openxmlformats.org/drawingml/2006/table">
            <a:tbl>
              <a:tblPr/>
              <a:tblGrid>
                <a:gridCol w="79615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       </a:t>
                      </a: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　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       </a:t>
                      </a: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" name="Rectangle 2"/>
          <p:cNvSpPr txBox="1">
            <a:spLocks noChangeArrowheads="1"/>
          </p:cNvSpPr>
          <p:nvPr/>
        </p:nvSpPr>
        <p:spPr>
          <a:xfrm>
            <a:off x="863600" y="260648"/>
            <a:ext cx="8280400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</a:t>
            </a:r>
            <a:endParaRPr lang="en-US" altLang="zh-TW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/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資電類</a:t>
            </a:r>
            <a:r>
              <a:rPr lang="zh-TW" altLang="en-US" sz="24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400" b="1" kern="0" dirty="0" smtClean="0">
                <a:latin typeface="標楷體" pitchFamily="65" charset="-120"/>
                <a:ea typeface="標楷體" pitchFamily="65" charset="-120"/>
              </a:rPr>
              <a:t>2/2-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電子系資訊組</a:t>
            </a:r>
            <a:endParaRPr lang="zh-TW" altLang="en-US" sz="2800" b="1" kern="0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/>
            <a:endParaRPr lang="zh-TW" altLang="en-US" sz="20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05640130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331913" y="260648"/>
            <a:ext cx="725170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電子系電信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與系統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組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395288" y="6019800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395288" y="6330950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70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10" name="Group 10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4340844"/>
              </p:ext>
            </p:extLst>
          </p:nvPr>
        </p:nvGraphicFramePr>
        <p:xfrm>
          <a:off x="252000" y="1269297"/>
          <a:ext cx="8640000" cy="19368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8405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5594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240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電子工程系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電信與系統組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電機類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14(↓)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15(↓)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233/2456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4658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21(↓)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21(↓)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367/4089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7954282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78924009-3760-4402-9078-A99315AED855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71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5" name="Rectangle 5"/>
          <p:cNvSpPr txBox="1">
            <a:spLocks noChangeArrowheads="1"/>
          </p:cNvSpPr>
          <p:nvPr/>
        </p:nvSpPr>
        <p:spPr>
          <a:xfrm>
            <a:off x="903164" y="260648"/>
            <a:ext cx="8133332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群電機類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000" b="1" kern="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</a:t>
            </a:r>
            <a:r>
              <a:rPr lang="zh-TW" altLang="en-US" sz="20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endParaRPr lang="zh-TW" altLang="en-US" sz="2000" b="1" kern="0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6" name="AutoShape 604"/>
          <p:cNvSpPr>
            <a:spLocks noChangeArrowheads="1"/>
          </p:cNvSpPr>
          <p:nvPr/>
        </p:nvSpPr>
        <p:spPr bwMode="auto">
          <a:xfrm>
            <a:off x="5970637" y="886558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000">
              <a:ea typeface="標楷體" pitchFamily="65" charset="-120"/>
            </a:endParaRP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/>
          </p:nvPr>
        </p:nvGraphicFramePr>
        <p:xfrm>
          <a:off x="0" y="1099693"/>
          <a:ext cx="9143995" cy="4972968"/>
        </p:xfrm>
        <a:graphic>
          <a:graphicData uri="http://schemas.openxmlformats.org/drawingml/2006/table">
            <a:tbl>
              <a:tblPr/>
              <a:tblGrid>
                <a:gridCol w="989197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</a:tblGrid>
              <a:tr h="660388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9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車輛能源</a:t>
                      </a:r>
                      <a:endParaRPr kumimoji="0" lang="en-US" altLang="zh-TW" sz="9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9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學位學程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0388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7984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20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03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03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" name="矩形 7"/>
          <p:cNvSpPr/>
          <p:nvPr/>
        </p:nvSpPr>
        <p:spPr>
          <a:xfrm>
            <a:off x="35496" y="6037086"/>
            <a:ext cx="626325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200" b="1" dirty="0"/>
              <a:t>註</a:t>
            </a:r>
            <a:r>
              <a:rPr lang="zh-TW" altLang="en-US" sz="1200" b="1" dirty="0" smtClean="0"/>
              <a:t>：</a:t>
            </a:r>
            <a:r>
              <a:rPr lang="zh-TW" altLang="en-US" sz="1200" b="1" dirty="0">
                <a:latin typeface="標楷體" panose="03000509000000000000" pitchFamily="65" charset="-120"/>
              </a:rPr>
              <a:t>國立臺灣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師範大學車輛</a:t>
            </a:r>
            <a:r>
              <a:rPr lang="zh-TW" altLang="en-US" sz="1200" b="1" dirty="0">
                <a:latin typeface="標楷體" panose="03000509000000000000" pitchFamily="65" charset="-120"/>
              </a:rPr>
              <a:t>與能源工程學士學位學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程於</a:t>
            </a:r>
            <a:r>
              <a:rPr lang="en-US" altLang="zh-TW" sz="1200" b="1" dirty="0">
                <a:latin typeface="標楷體" panose="03000509000000000000" pitchFamily="65" charset="-120"/>
              </a:rPr>
              <a:t>107</a:t>
            </a:r>
            <a:r>
              <a:rPr lang="zh-TW" altLang="en-US" sz="12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招收電機與電子群電機類</a:t>
            </a:r>
            <a:endParaRPr lang="zh-TW" altLang="en-US" sz="1200" b="1" dirty="0">
              <a:latin typeface="標楷體" panose="03000509000000000000" pitchFamily="65" charset="-12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35496" y="6286731"/>
            <a:ext cx="9110186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200" b="1" dirty="0"/>
              <a:t>註</a:t>
            </a:r>
            <a:r>
              <a:rPr lang="zh-TW" altLang="en-US" sz="1200" b="1" dirty="0" smtClean="0"/>
              <a:t>：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國立臺灣師範大學工業教育學系</a:t>
            </a:r>
            <a:r>
              <a:rPr lang="zh-TW" altLang="en-US" sz="1200" b="1" dirty="0" smtClean="0">
                <a:latin typeface="新細明體"/>
                <a:ea typeface="新細明體"/>
              </a:rPr>
              <a:t>，</a:t>
            </a:r>
            <a:r>
              <a:rPr lang="en-US" altLang="zh-TW" sz="1200" b="1" dirty="0">
                <a:latin typeface="標楷體" panose="03000509000000000000" pitchFamily="65" charset="-120"/>
              </a:rPr>
              <a:t>106</a:t>
            </a:r>
            <a:r>
              <a:rPr lang="zh-TW" altLang="en-US" sz="1200" b="1" dirty="0">
                <a:latin typeface="標楷體" panose="03000509000000000000" pitchFamily="65" charset="-120"/>
              </a:rPr>
              <a:t>學年度為工業教育學系能源應用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組</a:t>
            </a:r>
            <a:r>
              <a:rPr lang="en-US" altLang="zh-TW" sz="1200" b="1" dirty="0" smtClean="0">
                <a:latin typeface="標楷體" panose="03000509000000000000" pitchFamily="65" charset="-120"/>
              </a:rPr>
              <a:t>(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工教能源</a:t>
            </a:r>
            <a:r>
              <a:rPr lang="en-US" altLang="zh-TW" sz="1200" b="1" dirty="0" smtClean="0">
                <a:latin typeface="標楷體" panose="03000509000000000000" pitchFamily="65" charset="-120"/>
              </a:rPr>
              <a:t>)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，</a:t>
            </a:r>
            <a:r>
              <a:rPr lang="zh-TW" altLang="en-US" sz="1200" b="1" dirty="0">
                <a:latin typeface="標楷體" panose="03000509000000000000" pitchFamily="65" charset="-120"/>
              </a:rPr>
              <a:t>於</a:t>
            </a:r>
            <a:r>
              <a:rPr lang="en-US" altLang="zh-TW" sz="1200" b="1" dirty="0">
                <a:latin typeface="標楷體" panose="03000509000000000000" pitchFamily="65" charset="-120"/>
              </a:rPr>
              <a:t>107</a:t>
            </a:r>
            <a:r>
              <a:rPr lang="zh-TW" altLang="en-US" sz="1200" b="1" dirty="0">
                <a:latin typeface="標楷體" panose="03000509000000000000" pitchFamily="65" charset="-120"/>
              </a:rPr>
              <a:t>學年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度改名招收電機與電子群電機類</a:t>
            </a:r>
            <a:endParaRPr lang="zh-TW" altLang="en-US" sz="1200" b="1" dirty="0">
              <a:latin typeface="標楷體" panose="03000509000000000000" pitchFamily="65" charset="-120"/>
            </a:endParaRPr>
          </a:p>
        </p:txBody>
      </p:sp>
      <p:sp>
        <p:nvSpPr>
          <p:cNvPr id="10" name="Rectangle 6"/>
          <p:cNvSpPr>
            <a:spLocks noChangeArrowheads="1"/>
          </p:cNvSpPr>
          <p:nvPr/>
        </p:nvSpPr>
        <p:spPr bwMode="auto">
          <a:xfrm>
            <a:off x="35496" y="6536377"/>
            <a:ext cx="662622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200" b="1" dirty="0">
                <a:ea typeface="標楷體" pitchFamily="65" charset="-120"/>
              </a:rPr>
              <a:t>註：</a:t>
            </a:r>
            <a:r>
              <a:rPr lang="zh-TW" altLang="en-US" sz="12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2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2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2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378646914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2CC567FA-700D-432B-82DA-BCFB4E992766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72</a:t>
            </a:fld>
            <a:endParaRPr kumimoji="0" lang="en-US" altLang="zh-TW" sz="1400" b="1" dirty="0">
              <a:latin typeface="Tahoma" pitchFamily="34" charset="0"/>
            </a:endParaRPr>
          </a:p>
        </p:txBody>
      </p:sp>
      <p:sp>
        <p:nvSpPr>
          <p:cNvPr id="2969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863600" y="260648"/>
            <a:ext cx="828040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</a:t>
            </a:r>
            <a:r>
              <a:rPr lang="en-US" altLang="zh-TW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/>
            </a:r>
            <a:br>
              <a:rPr lang="en-US" altLang="zh-TW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</a:b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資電類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1/2-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電子系電信組</a:t>
            </a: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6634516"/>
              </p:ext>
            </p:extLst>
          </p:nvPr>
        </p:nvGraphicFramePr>
        <p:xfrm>
          <a:off x="251999" y="1052735"/>
          <a:ext cx="8639995" cy="5148573"/>
        </p:xfrm>
        <a:graphic>
          <a:graphicData uri="http://schemas.openxmlformats.org/drawingml/2006/table">
            <a:tbl>
              <a:tblPr/>
              <a:tblGrid>
                <a:gridCol w="113758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606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7606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矩形 4"/>
          <p:cNvSpPr/>
          <p:nvPr/>
        </p:nvSpPr>
        <p:spPr>
          <a:xfrm>
            <a:off x="251999" y="6256158"/>
            <a:ext cx="7263527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國立臺北科技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大學工業</a:t>
            </a:r>
            <a:r>
              <a:rPr lang="zh-TW" altLang="en-US" sz="1600" b="1" dirty="0">
                <a:latin typeface="標楷體" panose="03000509000000000000" pitchFamily="65" charset="-120"/>
              </a:rPr>
              <a:t>工程與管理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系於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招收電機與電子群資電類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33328500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2CC567FA-700D-432B-82DA-BCFB4E992766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73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7" name="AutoShape 2615"/>
          <p:cNvSpPr>
            <a:spLocks noChangeArrowheads="1"/>
          </p:cNvSpPr>
          <p:nvPr/>
        </p:nvSpPr>
        <p:spPr bwMode="auto">
          <a:xfrm>
            <a:off x="6084168" y="947015"/>
            <a:ext cx="260350" cy="338138"/>
          </a:xfrm>
          <a:prstGeom prst="downArrow">
            <a:avLst>
              <a:gd name="adj1" fmla="val 50000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7366893"/>
              </p:ext>
            </p:extLst>
          </p:nvPr>
        </p:nvGraphicFramePr>
        <p:xfrm>
          <a:off x="283830" y="1128874"/>
          <a:ext cx="8640475" cy="5322057"/>
        </p:xfrm>
        <a:graphic>
          <a:graphicData uri="http://schemas.openxmlformats.org/drawingml/2006/table">
            <a:tbl>
              <a:tblPr/>
              <a:tblGrid>
                <a:gridCol w="79615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　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" name="Rectangle 2"/>
          <p:cNvSpPr txBox="1">
            <a:spLocks noChangeArrowheads="1"/>
          </p:cNvSpPr>
          <p:nvPr/>
        </p:nvSpPr>
        <p:spPr>
          <a:xfrm>
            <a:off x="863600" y="260648"/>
            <a:ext cx="8280400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</a:t>
            </a:r>
            <a:endParaRPr lang="en-US" altLang="zh-TW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/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資電類</a:t>
            </a:r>
            <a:r>
              <a:rPr lang="zh-TW" altLang="en-US" sz="24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400" b="1" kern="0" dirty="0" smtClean="0">
                <a:latin typeface="標楷體" pitchFamily="65" charset="-120"/>
                <a:ea typeface="標楷體" pitchFamily="65" charset="-120"/>
              </a:rPr>
              <a:t>2/2-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電子系電信組</a:t>
            </a:r>
            <a:endParaRPr lang="zh-TW" altLang="en-US" sz="20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60985" y="6438448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291608242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258888" y="260648"/>
            <a:ext cx="725170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30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資訊工程</a:t>
            </a:r>
            <a:r>
              <a:rPr lang="zh-TW" altLang="en-US" sz="3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395039" y="5733256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395039" y="6021288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9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74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10" name="Group 10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7518652"/>
              </p:ext>
            </p:extLst>
          </p:nvPr>
        </p:nvGraphicFramePr>
        <p:xfrm>
          <a:off x="252000" y="1269297"/>
          <a:ext cx="8640000" cy="13644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8405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5594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24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資訊工程系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16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324/4089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4741192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2CC567FA-700D-432B-82DA-BCFB4E992766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75</a:t>
            </a:fld>
            <a:endParaRPr kumimoji="0" lang="en-US" altLang="zh-TW" sz="1400" b="1" dirty="0">
              <a:latin typeface="Tahoma" pitchFamily="34" charset="0"/>
            </a:endParaRPr>
          </a:p>
        </p:txBody>
      </p:sp>
      <p:sp>
        <p:nvSpPr>
          <p:cNvPr id="2969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863600" y="260648"/>
            <a:ext cx="828040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</a:t>
            </a:r>
            <a:r>
              <a:rPr lang="en-US" altLang="zh-TW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/>
            </a:r>
            <a:br>
              <a:rPr lang="en-US" altLang="zh-TW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</a:b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資電類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1/2-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資工系</a:t>
            </a: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8260199"/>
              </p:ext>
            </p:extLst>
          </p:nvPr>
        </p:nvGraphicFramePr>
        <p:xfrm>
          <a:off x="251999" y="1052735"/>
          <a:ext cx="8639995" cy="5148573"/>
        </p:xfrm>
        <a:graphic>
          <a:graphicData uri="http://schemas.openxmlformats.org/drawingml/2006/table">
            <a:tbl>
              <a:tblPr/>
              <a:tblGrid>
                <a:gridCol w="113758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606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7606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矩形 4"/>
          <p:cNvSpPr/>
          <p:nvPr/>
        </p:nvSpPr>
        <p:spPr>
          <a:xfrm>
            <a:off x="251999" y="6256158"/>
            <a:ext cx="7263527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國立臺北科技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大學工業</a:t>
            </a:r>
            <a:r>
              <a:rPr lang="zh-TW" altLang="en-US" sz="1600" b="1" dirty="0">
                <a:latin typeface="標楷體" panose="03000509000000000000" pitchFamily="65" charset="-120"/>
              </a:rPr>
              <a:t>工程與管理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系於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招收電機與電子群資電類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70773431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2CC567FA-700D-432B-82DA-BCFB4E992766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76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7" name="AutoShape 2615"/>
          <p:cNvSpPr>
            <a:spLocks noChangeArrowheads="1"/>
          </p:cNvSpPr>
          <p:nvPr/>
        </p:nvSpPr>
        <p:spPr bwMode="auto">
          <a:xfrm>
            <a:off x="3059832" y="1053481"/>
            <a:ext cx="260350" cy="426832"/>
          </a:xfrm>
          <a:prstGeom prst="downArrow">
            <a:avLst>
              <a:gd name="adj1" fmla="val 50000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4472154"/>
              </p:ext>
            </p:extLst>
          </p:nvPr>
        </p:nvGraphicFramePr>
        <p:xfrm>
          <a:off x="296440" y="1266897"/>
          <a:ext cx="8640475" cy="5322057"/>
        </p:xfrm>
        <a:graphic>
          <a:graphicData uri="http://schemas.openxmlformats.org/drawingml/2006/table">
            <a:tbl>
              <a:tblPr/>
              <a:tblGrid>
                <a:gridCol w="79615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　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" name="Rectangle 2"/>
          <p:cNvSpPr txBox="1">
            <a:spLocks noChangeArrowheads="1"/>
          </p:cNvSpPr>
          <p:nvPr/>
        </p:nvSpPr>
        <p:spPr>
          <a:xfrm>
            <a:off x="863600" y="260648"/>
            <a:ext cx="8280400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</a:t>
            </a:r>
            <a:endParaRPr lang="en-US" altLang="zh-TW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/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資電類</a:t>
            </a:r>
            <a:r>
              <a:rPr lang="zh-TW" altLang="en-US" sz="24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400" b="1" kern="0" dirty="0" smtClean="0">
                <a:latin typeface="標楷體" pitchFamily="65" charset="-120"/>
                <a:ea typeface="標楷體" pitchFamily="65" charset="-120"/>
              </a:rPr>
              <a:t>2/2-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資工系</a:t>
            </a:r>
            <a:endParaRPr lang="zh-TW" altLang="en-US" sz="20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415805415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874713" y="260648"/>
            <a:ext cx="7394575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30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金融資訊</a:t>
            </a:r>
            <a:r>
              <a:rPr lang="zh-TW" altLang="en-US" sz="3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396875" y="5970588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396875" y="6257926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9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77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10" name="Group 1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7226831"/>
              </p:ext>
            </p:extLst>
          </p:nvPr>
        </p:nvGraphicFramePr>
        <p:xfrm>
          <a:off x="251880" y="1267200"/>
          <a:ext cx="8640240" cy="2188292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600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金融資訊系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20(↑)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19(↑)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19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362/2456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4658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18(↑)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22(↓)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24(↓)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28(↓)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574/4089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86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27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28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27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463/7586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94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5416314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投影片編號版面配置區 5"/>
          <p:cNvSpPr>
            <a:spLocks noGrp="1"/>
          </p:cNvSpPr>
          <p:nvPr>
            <p:ph type="sldNum" sz="quarter" idx="12"/>
          </p:nvPr>
        </p:nvSpPr>
        <p:spPr>
          <a:xfrm>
            <a:off x="7042149" y="6243638"/>
            <a:ext cx="1939291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DC6AB62E-9DBB-4BCE-90DF-FC2FBA0E9D18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78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3481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00112" y="260648"/>
            <a:ext cx="8429453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電機與電子群電機類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1/2-</a:t>
            </a:r>
            <a:r>
              <a:rPr lang="zh-TW" altLang="en-US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金資系</a:t>
            </a: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5383835"/>
              </p:ext>
            </p:extLst>
          </p:nvPr>
        </p:nvGraphicFramePr>
        <p:xfrm>
          <a:off x="251998" y="1052735"/>
          <a:ext cx="8640003" cy="4655124"/>
        </p:xfrm>
        <a:graphic>
          <a:graphicData uri="http://schemas.openxmlformats.org/drawingml/2006/table">
            <a:tbl>
              <a:tblPr/>
              <a:tblGrid>
                <a:gridCol w="78345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工教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車輛能源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學位學程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6805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航電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3204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20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資訊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矩形 4"/>
          <p:cNvSpPr/>
          <p:nvPr/>
        </p:nvSpPr>
        <p:spPr>
          <a:xfrm>
            <a:off x="251998" y="5837249"/>
            <a:ext cx="626325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200" b="1" dirty="0"/>
              <a:t>註</a:t>
            </a:r>
            <a:r>
              <a:rPr lang="zh-TW" altLang="en-US" sz="1200" b="1" dirty="0" smtClean="0"/>
              <a:t>：</a:t>
            </a:r>
            <a:r>
              <a:rPr lang="zh-TW" altLang="en-US" sz="1200" b="1" dirty="0">
                <a:latin typeface="標楷體" panose="03000509000000000000" pitchFamily="65" charset="-120"/>
              </a:rPr>
              <a:t>國立臺灣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師範大學車輛</a:t>
            </a:r>
            <a:r>
              <a:rPr lang="zh-TW" altLang="en-US" sz="1200" b="1" dirty="0">
                <a:latin typeface="標楷體" panose="03000509000000000000" pitchFamily="65" charset="-120"/>
              </a:rPr>
              <a:t>與能源工程學士學位學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程於</a:t>
            </a:r>
            <a:r>
              <a:rPr lang="en-US" altLang="zh-TW" sz="1200" b="1" dirty="0">
                <a:latin typeface="標楷體" panose="03000509000000000000" pitchFamily="65" charset="-120"/>
              </a:rPr>
              <a:t>107</a:t>
            </a:r>
            <a:r>
              <a:rPr lang="zh-TW" altLang="en-US" sz="12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招收電機與電子群電機類</a:t>
            </a:r>
            <a:endParaRPr lang="zh-TW" altLang="en-US" sz="1200" b="1" dirty="0">
              <a:latin typeface="標楷體" panose="03000509000000000000" pitchFamily="65" charset="-120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237287" y="6105138"/>
            <a:ext cx="6263253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200" b="1" dirty="0"/>
              <a:t>註</a:t>
            </a:r>
            <a:r>
              <a:rPr lang="zh-TW" altLang="en-US" sz="1200" b="1" dirty="0" smtClean="0"/>
              <a:t>：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國立臺灣師範大學工業教育學系</a:t>
            </a:r>
            <a:r>
              <a:rPr lang="zh-TW" altLang="en-US" sz="1200" b="1" dirty="0" smtClean="0">
                <a:latin typeface="新細明體"/>
                <a:ea typeface="新細明體"/>
              </a:rPr>
              <a:t>，</a:t>
            </a:r>
            <a:r>
              <a:rPr lang="en-US" altLang="zh-TW" sz="1200" b="1" dirty="0">
                <a:latin typeface="標楷體" panose="03000509000000000000" pitchFamily="65" charset="-120"/>
              </a:rPr>
              <a:t>106</a:t>
            </a:r>
            <a:r>
              <a:rPr lang="zh-TW" altLang="en-US" sz="1200" b="1" dirty="0">
                <a:latin typeface="標楷體" panose="03000509000000000000" pitchFamily="65" charset="-120"/>
              </a:rPr>
              <a:t>學年度為工業教育學系能源應用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組</a:t>
            </a:r>
            <a:r>
              <a:rPr lang="en-US" altLang="zh-TW" sz="1200" b="1" dirty="0" smtClean="0">
                <a:latin typeface="標楷體" panose="03000509000000000000" pitchFamily="65" charset="-120"/>
              </a:rPr>
              <a:t>(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工教能源</a:t>
            </a:r>
            <a:r>
              <a:rPr lang="en-US" altLang="zh-TW" sz="1200" b="1" dirty="0" smtClean="0">
                <a:latin typeface="標楷體" panose="03000509000000000000" pitchFamily="65" charset="-120"/>
              </a:rPr>
              <a:t>)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，</a:t>
            </a:r>
            <a:endParaRPr lang="en-US" altLang="zh-TW" sz="1200" b="1" dirty="0" smtClean="0">
              <a:latin typeface="標楷體" panose="03000509000000000000" pitchFamily="65" charset="-120"/>
            </a:endParaRPr>
          </a:p>
          <a:p>
            <a:r>
              <a:rPr lang="en-US" altLang="zh-TW" sz="1200" b="1" dirty="0">
                <a:latin typeface="標楷體" panose="03000509000000000000" pitchFamily="65" charset="-120"/>
              </a:rPr>
              <a:t> </a:t>
            </a:r>
            <a:r>
              <a:rPr lang="en-US" altLang="zh-TW" sz="1200" b="1" dirty="0" smtClean="0">
                <a:latin typeface="標楷體" panose="03000509000000000000" pitchFamily="65" charset="-120"/>
              </a:rPr>
              <a:t>   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於</a:t>
            </a:r>
            <a:r>
              <a:rPr lang="en-US" altLang="zh-TW" sz="1200" b="1" dirty="0">
                <a:latin typeface="標楷體" panose="03000509000000000000" pitchFamily="65" charset="-120"/>
              </a:rPr>
              <a:t>107</a:t>
            </a:r>
            <a:r>
              <a:rPr lang="zh-TW" altLang="en-US" sz="1200" b="1" dirty="0">
                <a:latin typeface="標楷體" panose="03000509000000000000" pitchFamily="65" charset="-120"/>
              </a:rPr>
              <a:t>學年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度改名招收電機與電子群電機類</a:t>
            </a:r>
            <a:endParaRPr lang="zh-TW" altLang="en-US" sz="12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67134188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投影片編號版面配置區 5"/>
          <p:cNvSpPr>
            <a:spLocks noGrp="1"/>
          </p:cNvSpPr>
          <p:nvPr>
            <p:ph type="sldNum" sz="quarter" idx="12"/>
          </p:nvPr>
        </p:nvSpPr>
        <p:spPr>
          <a:xfrm>
            <a:off x="7042149" y="6243638"/>
            <a:ext cx="1939291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DC6AB62E-9DBB-4BCE-90DF-FC2FBA0E9D18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79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3481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00112" y="260648"/>
            <a:ext cx="8429453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電機與電子群電機類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2/2-</a:t>
            </a:r>
            <a:r>
              <a:rPr lang="zh-TW" altLang="en-US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金資系</a:t>
            </a: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6564509"/>
              </p:ext>
            </p:extLst>
          </p:nvPr>
        </p:nvGraphicFramePr>
        <p:xfrm>
          <a:off x="251998" y="1052735"/>
          <a:ext cx="8640003" cy="4943292"/>
        </p:xfrm>
        <a:graphic>
          <a:graphicData uri="http://schemas.openxmlformats.org/drawingml/2006/table">
            <a:tbl>
              <a:tblPr/>
              <a:tblGrid>
                <a:gridCol w="78345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</a:tblGrid>
              <a:tr h="648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航空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en-US" altLang="zh-TW" sz="11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自動化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35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1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zh-TW" altLang="en-US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高海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自動化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3204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39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20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39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1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zh-TW" altLang="en-US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1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zh-TW" altLang="en-US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高海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微電子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AutoShape 3895"/>
          <p:cNvSpPr>
            <a:spLocks noChangeArrowheads="1"/>
          </p:cNvSpPr>
          <p:nvPr/>
        </p:nvSpPr>
        <p:spPr bwMode="auto">
          <a:xfrm>
            <a:off x="5148064" y="908720"/>
            <a:ext cx="260350" cy="339725"/>
          </a:xfrm>
          <a:prstGeom prst="downArrow">
            <a:avLst>
              <a:gd name="adj1" fmla="val 50000"/>
              <a:gd name="adj2" fmla="val 32471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02142064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投影片編號版面配置區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23CD7DB2-9760-4ED4-941D-2D499A276484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80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49155" name="Rectangle 4"/>
          <p:cNvSpPr>
            <a:spLocks noChangeArrowheads="1"/>
          </p:cNvSpPr>
          <p:nvPr/>
        </p:nvSpPr>
        <p:spPr bwMode="auto">
          <a:xfrm>
            <a:off x="971550" y="260648"/>
            <a:ext cx="8172450" cy="57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電機與電子群資電類</a:t>
            </a:r>
            <a:r>
              <a:rPr lang="zh-TW" altLang="en-US" sz="2400" b="1" dirty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考生志願</a:t>
            </a:r>
            <a:r>
              <a:rPr lang="zh-TW" altLang="en-US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序</a:t>
            </a:r>
            <a:r>
              <a:rPr lang="en-US" altLang="zh-TW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1/2-</a:t>
            </a:r>
            <a:r>
              <a:rPr lang="zh-TW" altLang="en-US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金資系</a:t>
            </a:r>
            <a:endParaRPr lang="zh-TW" altLang="en-US" sz="24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5784365"/>
              </p:ext>
            </p:extLst>
          </p:nvPr>
        </p:nvGraphicFramePr>
        <p:xfrm>
          <a:off x="251999" y="1052735"/>
          <a:ext cx="8639995" cy="5004557"/>
        </p:xfrm>
        <a:graphic>
          <a:graphicData uri="http://schemas.openxmlformats.org/drawingml/2006/table">
            <a:tbl>
              <a:tblPr/>
              <a:tblGrid>
                <a:gridCol w="113758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405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矩形 5"/>
          <p:cNvSpPr/>
          <p:nvPr/>
        </p:nvSpPr>
        <p:spPr>
          <a:xfrm>
            <a:off x="251999" y="6209024"/>
            <a:ext cx="7263527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國立臺北科技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大學工業</a:t>
            </a:r>
            <a:r>
              <a:rPr lang="zh-TW" altLang="en-US" sz="1600" b="1" dirty="0">
                <a:latin typeface="標楷體" panose="03000509000000000000" pitchFamily="65" charset="-120"/>
              </a:rPr>
              <a:t>工程與管理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系於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招收電機與電子群資電類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97407927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投影片編號版面配置區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23CD7DB2-9760-4ED4-941D-2D499A276484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81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6" name="AutoShape 3895"/>
          <p:cNvSpPr>
            <a:spLocks noChangeArrowheads="1"/>
          </p:cNvSpPr>
          <p:nvPr/>
        </p:nvSpPr>
        <p:spPr bwMode="auto">
          <a:xfrm>
            <a:off x="8686800" y="810083"/>
            <a:ext cx="260350" cy="339725"/>
          </a:xfrm>
          <a:prstGeom prst="downArrow">
            <a:avLst>
              <a:gd name="adj1" fmla="val 50000"/>
              <a:gd name="adj2" fmla="val 32471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  <p:sp>
        <p:nvSpPr>
          <p:cNvPr id="7" name="Rectangle 4"/>
          <p:cNvSpPr>
            <a:spLocks noChangeArrowheads="1"/>
          </p:cNvSpPr>
          <p:nvPr/>
        </p:nvSpPr>
        <p:spPr bwMode="auto">
          <a:xfrm>
            <a:off x="971550" y="260648"/>
            <a:ext cx="8208962" cy="57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電機與電子群資電類</a:t>
            </a:r>
            <a:r>
              <a:rPr lang="zh-TW" altLang="en-US" sz="2400" b="1" dirty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考生志願</a:t>
            </a:r>
            <a:r>
              <a:rPr lang="zh-TW" altLang="en-US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序</a:t>
            </a:r>
            <a:r>
              <a:rPr lang="en-US" altLang="zh-TW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2/2-</a:t>
            </a:r>
            <a:r>
              <a:rPr lang="zh-TW" altLang="en-US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金資系</a:t>
            </a:r>
            <a:endParaRPr lang="zh-TW" altLang="en-US" sz="24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8" name="表格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309268"/>
              </p:ext>
            </p:extLst>
          </p:nvPr>
        </p:nvGraphicFramePr>
        <p:xfrm>
          <a:off x="37248" y="1078458"/>
          <a:ext cx="9106752" cy="5354005"/>
        </p:xfrm>
        <a:graphic>
          <a:graphicData uri="http://schemas.openxmlformats.org/drawingml/2006/table">
            <a:tbl>
              <a:tblPr/>
              <a:tblGrid>
                <a:gridCol w="72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en-US" altLang="zh-TW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虎尾電子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　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本校金融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虎尾電子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應科電子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2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chemeClr val="tx2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2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2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第一金融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9" name="Rectangle 6"/>
          <p:cNvSpPr>
            <a:spLocks noChangeArrowheads="1"/>
          </p:cNvSpPr>
          <p:nvPr/>
        </p:nvSpPr>
        <p:spPr bwMode="auto">
          <a:xfrm>
            <a:off x="260985" y="6438448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358867060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67DB349C-C17C-408A-AE93-B9C905971012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82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5120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828675" y="260648"/>
            <a:ext cx="8135938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金資系</a:t>
            </a:r>
            <a:r>
              <a:rPr lang="zh-TW" altLang="en-US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</a:t>
            </a: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541089"/>
              </p:ext>
            </p:extLst>
          </p:nvPr>
        </p:nvGraphicFramePr>
        <p:xfrm>
          <a:off x="107504" y="1052736"/>
          <a:ext cx="8947139" cy="4464496"/>
        </p:xfrm>
        <a:graphic>
          <a:graphicData uri="http://schemas.openxmlformats.org/drawingml/2006/table">
            <a:tbl>
              <a:tblPr/>
              <a:tblGrid>
                <a:gridCol w="115019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57007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95121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雲科國管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北商財經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雲科財經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北商會資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經營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國際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8618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經營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國際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經營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國際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8698077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67DB349C-C17C-408A-AE93-B9C905971012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83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5120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828675" y="260648"/>
            <a:ext cx="8135938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2/2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金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endParaRPr lang="zh-TW" altLang="en-US" sz="2800" b="1" dirty="0" smtClean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5733925"/>
              </p:ext>
            </p:extLst>
          </p:nvPr>
        </p:nvGraphicFramePr>
        <p:xfrm>
          <a:off x="251520" y="1052736"/>
          <a:ext cx="8820468" cy="5363014"/>
        </p:xfrm>
        <a:graphic>
          <a:graphicData uri="http://schemas.openxmlformats.org/drawingml/2006/table">
            <a:tbl>
              <a:tblPr/>
              <a:tblGrid>
                <a:gridCol w="113391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</a:tblGrid>
              <a:tr h="657007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雲科企管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第一金融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雲科應外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第一會資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雲科企管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雲科應外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AutoShape 10"/>
          <p:cNvSpPr>
            <a:spLocks noChangeArrowheads="1"/>
          </p:cNvSpPr>
          <p:nvPr/>
        </p:nvSpPr>
        <p:spPr bwMode="auto">
          <a:xfrm>
            <a:off x="7164288" y="883667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000">
              <a:ea typeface="標楷體" pitchFamily="65" charset="-120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60985" y="6438448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283399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6D14CE98-CA0D-4E7B-B6B8-DCD6810FF6A8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84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9113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71550" y="260712"/>
            <a:ext cx="7972425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30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資訊管理</a:t>
            </a:r>
            <a:r>
              <a:rPr lang="zh-TW" altLang="en-US" sz="3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9282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0397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9" name="Group 1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1199374"/>
              </p:ext>
            </p:extLst>
          </p:nvPr>
        </p:nvGraphicFramePr>
        <p:xfrm>
          <a:off x="251880" y="1267200"/>
          <a:ext cx="8640240" cy="2188292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資訊管理系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16(↑)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18(↓)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381/2456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84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4658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0">
                <a:tc vMerge="1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27(↓)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28(↓)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27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509/4089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56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30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524/7586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8246507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投影片編號版面配置區 5"/>
          <p:cNvSpPr>
            <a:spLocks noGrp="1"/>
          </p:cNvSpPr>
          <p:nvPr>
            <p:ph type="sldNum" sz="quarter" idx="12"/>
          </p:nvPr>
        </p:nvSpPr>
        <p:spPr>
          <a:xfrm>
            <a:off x="7042149" y="6243638"/>
            <a:ext cx="1939291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DC6AB62E-9DBB-4BCE-90DF-FC2FBA0E9D18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85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3481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00112" y="260648"/>
            <a:ext cx="8429453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電機與電子群電機類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1/2-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資管</a:t>
            </a:r>
            <a:r>
              <a:rPr lang="zh-TW" altLang="en-US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5539203"/>
              </p:ext>
            </p:extLst>
          </p:nvPr>
        </p:nvGraphicFramePr>
        <p:xfrm>
          <a:off x="251998" y="1052735"/>
          <a:ext cx="8640003" cy="4655124"/>
        </p:xfrm>
        <a:graphic>
          <a:graphicData uri="http://schemas.openxmlformats.org/drawingml/2006/table">
            <a:tbl>
              <a:tblPr/>
              <a:tblGrid>
                <a:gridCol w="78345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工教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車輛能源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學位學程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6805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航電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3204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20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資訊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矩形 4"/>
          <p:cNvSpPr/>
          <p:nvPr/>
        </p:nvSpPr>
        <p:spPr>
          <a:xfrm>
            <a:off x="108947" y="5837249"/>
            <a:ext cx="626325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200" b="1" dirty="0"/>
              <a:t>註</a:t>
            </a:r>
            <a:r>
              <a:rPr lang="zh-TW" altLang="en-US" sz="1200" b="1" dirty="0" smtClean="0"/>
              <a:t>：</a:t>
            </a:r>
            <a:r>
              <a:rPr lang="zh-TW" altLang="en-US" sz="1200" b="1" dirty="0">
                <a:latin typeface="標楷體" panose="03000509000000000000" pitchFamily="65" charset="-120"/>
              </a:rPr>
              <a:t>國立臺灣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師範大學車輛</a:t>
            </a:r>
            <a:r>
              <a:rPr lang="zh-TW" altLang="en-US" sz="1200" b="1" dirty="0">
                <a:latin typeface="標楷體" panose="03000509000000000000" pitchFamily="65" charset="-120"/>
              </a:rPr>
              <a:t>與能源工程學士學位學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程於</a:t>
            </a:r>
            <a:r>
              <a:rPr lang="en-US" altLang="zh-TW" sz="1200" b="1" dirty="0">
                <a:latin typeface="標楷體" panose="03000509000000000000" pitchFamily="65" charset="-120"/>
              </a:rPr>
              <a:t>107</a:t>
            </a:r>
            <a:r>
              <a:rPr lang="zh-TW" altLang="en-US" sz="12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招收電機與電子群電機類</a:t>
            </a:r>
            <a:endParaRPr lang="zh-TW" altLang="en-US" sz="1200" b="1" dirty="0">
              <a:latin typeface="標楷體" panose="03000509000000000000" pitchFamily="65" charset="-120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107504" y="6098488"/>
            <a:ext cx="9110186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200" b="1" dirty="0"/>
              <a:t>註</a:t>
            </a:r>
            <a:r>
              <a:rPr lang="zh-TW" altLang="en-US" sz="1200" b="1" dirty="0" smtClean="0"/>
              <a:t>：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國立臺灣師範大學工業教育學系</a:t>
            </a:r>
            <a:r>
              <a:rPr lang="zh-TW" altLang="en-US" sz="1200" b="1" dirty="0" smtClean="0">
                <a:latin typeface="新細明體"/>
                <a:ea typeface="新細明體"/>
              </a:rPr>
              <a:t>，</a:t>
            </a:r>
            <a:r>
              <a:rPr lang="en-US" altLang="zh-TW" sz="1200" b="1" dirty="0">
                <a:latin typeface="標楷體" panose="03000509000000000000" pitchFamily="65" charset="-120"/>
              </a:rPr>
              <a:t>106</a:t>
            </a:r>
            <a:r>
              <a:rPr lang="zh-TW" altLang="en-US" sz="1200" b="1" dirty="0">
                <a:latin typeface="標楷體" panose="03000509000000000000" pitchFamily="65" charset="-120"/>
              </a:rPr>
              <a:t>學年度為工業教育學系能源應用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組</a:t>
            </a:r>
            <a:r>
              <a:rPr lang="en-US" altLang="zh-TW" sz="1200" b="1" dirty="0" smtClean="0">
                <a:latin typeface="標楷體" panose="03000509000000000000" pitchFamily="65" charset="-120"/>
              </a:rPr>
              <a:t>(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工教能源</a:t>
            </a:r>
            <a:r>
              <a:rPr lang="en-US" altLang="zh-TW" sz="1200" b="1" dirty="0" smtClean="0">
                <a:latin typeface="標楷體" panose="03000509000000000000" pitchFamily="65" charset="-120"/>
              </a:rPr>
              <a:t>)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，</a:t>
            </a:r>
            <a:r>
              <a:rPr lang="zh-TW" altLang="en-US" sz="1200" b="1" dirty="0">
                <a:latin typeface="標楷體" panose="03000509000000000000" pitchFamily="65" charset="-120"/>
              </a:rPr>
              <a:t>於</a:t>
            </a:r>
            <a:r>
              <a:rPr lang="en-US" altLang="zh-TW" sz="1200" b="1" dirty="0">
                <a:latin typeface="標楷體" panose="03000509000000000000" pitchFamily="65" charset="-120"/>
              </a:rPr>
              <a:t>107</a:t>
            </a:r>
            <a:r>
              <a:rPr lang="zh-TW" altLang="en-US" sz="1200" b="1" dirty="0">
                <a:latin typeface="標楷體" panose="03000509000000000000" pitchFamily="65" charset="-120"/>
              </a:rPr>
              <a:t>學年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度改名招收電機與電子群電機類</a:t>
            </a:r>
            <a:endParaRPr lang="zh-TW" altLang="en-US" sz="12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12842774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投影片編號版面配置區 5"/>
          <p:cNvSpPr>
            <a:spLocks noGrp="1"/>
          </p:cNvSpPr>
          <p:nvPr>
            <p:ph type="sldNum" sz="quarter" idx="12"/>
          </p:nvPr>
        </p:nvSpPr>
        <p:spPr>
          <a:xfrm>
            <a:off x="7042149" y="6243638"/>
            <a:ext cx="1939291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DC6AB62E-9DBB-4BCE-90DF-FC2FBA0E9D18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86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3481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00112" y="260648"/>
            <a:ext cx="8429453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電機與電子群電機類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2/2-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資管</a:t>
            </a:r>
            <a:r>
              <a:rPr lang="zh-TW" altLang="en-US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0780235"/>
              </p:ext>
            </p:extLst>
          </p:nvPr>
        </p:nvGraphicFramePr>
        <p:xfrm>
          <a:off x="251998" y="1052735"/>
          <a:ext cx="8640003" cy="4943292"/>
        </p:xfrm>
        <a:graphic>
          <a:graphicData uri="http://schemas.openxmlformats.org/drawingml/2006/table">
            <a:tbl>
              <a:tblPr/>
              <a:tblGrid>
                <a:gridCol w="78345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</a:tblGrid>
              <a:tr h="648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航空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自動化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35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1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kumimoji="0" lang="zh-TW" altLang="en-US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高海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自動化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3204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39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20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39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1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kumimoji="0" lang="zh-TW" altLang="en-US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1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kumimoji="0" lang="zh-TW" altLang="en-US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高海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微電子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AutoShape 3895"/>
          <p:cNvSpPr>
            <a:spLocks noChangeArrowheads="1"/>
          </p:cNvSpPr>
          <p:nvPr/>
        </p:nvSpPr>
        <p:spPr bwMode="auto">
          <a:xfrm>
            <a:off x="6444208" y="898848"/>
            <a:ext cx="260350" cy="339725"/>
          </a:xfrm>
          <a:prstGeom prst="downArrow">
            <a:avLst>
              <a:gd name="adj1" fmla="val 50000"/>
              <a:gd name="adj2" fmla="val 32471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51998" y="6074569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193922395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投影片編號版面配置區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23CD7DB2-9760-4ED4-941D-2D499A276484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87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49155" name="Rectangle 4"/>
          <p:cNvSpPr>
            <a:spLocks noChangeArrowheads="1"/>
          </p:cNvSpPr>
          <p:nvPr/>
        </p:nvSpPr>
        <p:spPr bwMode="auto">
          <a:xfrm>
            <a:off x="971550" y="260648"/>
            <a:ext cx="8172450" cy="57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電機與電子群資電類</a:t>
            </a:r>
            <a:r>
              <a:rPr lang="zh-TW" altLang="en-US" sz="2400" b="1" dirty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考生志願</a:t>
            </a:r>
            <a:r>
              <a:rPr lang="zh-TW" altLang="en-US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序</a:t>
            </a:r>
            <a:r>
              <a:rPr lang="en-US" altLang="zh-TW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1/2-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資管系</a:t>
            </a: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303789"/>
              </p:ext>
            </p:extLst>
          </p:nvPr>
        </p:nvGraphicFramePr>
        <p:xfrm>
          <a:off x="251999" y="1052735"/>
          <a:ext cx="8639995" cy="5004557"/>
        </p:xfrm>
        <a:graphic>
          <a:graphicData uri="http://schemas.openxmlformats.org/drawingml/2006/table">
            <a:tbl>
              <a:tblPr/>
              <a:tblGrid>
                <a:gridCol w="113758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405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矩形 5"/>
          <p:cNvSpPr/>
          <p:nvPr/>
        </p:nvSpPr>
        <p:spPr>
          <a:xfrm>
            <a:off x="251999" y="6133684"/>
            <a:ext cx="7263527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國立臺北科技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大學工業</a:t>
            </a:r>
            <a:r>
              <a:rPr lang="zh-TW" altLang="en-US" sz="1600" b="1" dirty="0">
                <a:latin typeface="標楷體" panose="03000509000000000000" pitchFamily="65" charset="-120"/>
              </a:rPr>
              <a:t>工程與管理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系於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招收電機與電子群資電類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88222085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投影片編號版面配置區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23CD7DB2-9760-4ED4-941D-2D499A276484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88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6" name="AutoShape 3895"/>
          <p:cNvSpPr>
            <a:spLocks noChangeArrowheads="1"/>
          </p:cNvSpPr>
          <p:nvPr/>
        </p:nvSpPr>
        <p:spPr bwMode="auto">
          <a:xfrm>
            <a:off x="6111850" y="929035"/>
            <a:ext cx="260350" cy="339725"/>
          </a:xfrm>
          <a:prstGeom prst="downArrow">
            <a:avLst>
              <a:gd name="adj1" fmla="val 50000"/>
              <a:gd name="adj2" fmla="val 32471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  <p:sp>
        <p:nvSpPr>
          <p:cNvPr id="7" name="Rectangle 4"/>
          <p:cNvSpPr>
            <a:spLocks noChangeArrowheads="1"/>
          </p:cNvSpPr>
          <p:nvPr/>
        </p:nvSpPr>
        <p:spPr bwMode="auto">
          <a:xfrm>
            <a:off x="971550" y="260648"/>
            <a:ext cx="8208962" cy="57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電機與電子群資電類</a:t>
            </a:r>
            <a:r>
              <a:rPr lang="zh-TW" altLang="en-US" sz="2400" b="1" dirty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考生志願</a:t>
            </a:r>
            <a:r>
              <a:rPr lang="zh-TW" altLang="en-US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序</a:t>
            </a:r>
            <a:r>
              <a:rPr lang="en-US" altLang="zh-TW" sz="2400" b="1" dirty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2</a:t>
            </a:r>
            <a:r>
              <a:rPr lang="en-US" altLang="zh-TW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/2-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資管系</a:t>
            </a:r>
          </a:p>
        </p:txBody>
      </p:sp>
      <p:graphicFrame>
        <p:nvGraphicFramePr>
          <p:cNvPr id="8" name="表格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4416583"/>
              </p:ext>
            </p:extLst>
          </p:nvPr>
        </p:nvGraphicFramePr>
        <p:xfrm>
          <a:off x="35500" y="1027323"/>
          <a:ext cx="9106752" cy="5354005"/>
        </p:xfrm>
        <a:graphic>
          <a:graphicData uri="http://schemas.openxmlformats.org/drawingml/2006/table">
            <a:tbl>
              <a:tblPr/>
              <a:tblGrid>
                <a:gridCol w="72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虎尾電子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　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虎尾電子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本校資管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電子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2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chemeClr val="tx2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2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2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本校資管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第一金融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7137613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67DB349C-C17C-408A-AE93-B9C905971012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89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5120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828675" y="260648"/>
            <a:ext cx="8135938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資管系</a:t>
            </a:r>
            <a:r>
              <a:rPr lang="zh-TW" altLang="en-US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</a:t>
            </a: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107504" y="1052736"/>
          <a:ext cx="8947139" cy="5256056"/>
        </p:xfrm>
        <a:graphic>
          <a:graphicData uri="http://schemas.openxmlformats.org/drawingml/2006/table">
            <a:tbl>
              <a:tblPr/>
              <a:tblGrid>
                <a:gridCol w="115019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57007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雲科國管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北商財經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雲科財經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北商會資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經營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國際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經營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國際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經營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國際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833855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67DB349C-C17C-408A-AE93-B9C905971012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90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5120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828675" y="260648"/>
            <a:ext cx="8135938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>
                <a:latin typeface="標楷體" pitchFamily="65" charset="-120"/>
                <a:ea typeface="標楷體" pitchFamily="65" charset="-120"/>
              </a:rPr>
              <a:t>2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資管系</a:t>
            </a:r>
            <a:r>
              <a:rPr lang="zh-TW" altLang="en-US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</a:t>
            </a: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778007"/>
              </p:ext>
            </p:extLst>
          </p:nvPr>
        </p:nvGraphicFramePr>
        <p:xfrm>
          <a:off x="251520" y="1052736"/>
          <a:ext cx="8820468" cy="5363014"/>
        </p:xfrm>
        <a:graphic>
          <a:graphicData uri="http://schemas.openxmlformats.org/drawingml/2006/table">
            <a:tbl>
              <a:tblPr/>
              <a:tblGrid>
                <a:gridCol w="113391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</a:tblGrid>
              <a:tr h="657007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雲科企管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第一金融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雲科應外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第一會資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雲科企管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雲科應外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AutoShape 10"/>
          <p:cNvSpPr>
            <a:spLocks noChangeArrowheads="1"/>
          </p:cNvSpPr>
          <p:nvPr/>
        </p:nvSpPr>
        <p:spPr bwMode="auto">
          <a:xfrm>
            <a:off x="8686800" y="883667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0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83932985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64C7BE13-D324-4D70-A1D8-AF1363C7D32B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91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98307" name="Rectangle 2"/>
          <p:cNvSpPr>
            <a:spLocks noGrp="1" noChangeArrowheads="1"/>
          </p:cNvSpPr>
          <p:nvPr>
            <p:ph type="title"/>
          </p:nvPr>
        </p:nvSpPr>
        <p:spPr>
          <a:xfrm>
            <a:off x="1042988" y="260712"/>
            <a:ext cx="7900987" cy="576000"/>
          </a:xfrm>
        </p:spPr>
        <p:txBody>
          <a:bodyPr anchor="ctr"/>
          <a:lstStyle/>
          <a:p>
            <a:pPr eaLnBrk="1" hangingPunct="1"/>
            <a:r>
              <a:rPr lang="en-US" altLang="zh-TW" sz="30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企業管理</a:t>
            </a:r>
            <a:r>
              <a:rPr lang="zh-TW" altLang="en-US" sz="3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9282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0397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9" name="Group 1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8920683"/>
              </p:ext>
            </p:extLst>
          </p:nvPr>
        </p:nvGraphicFramePr>
        <p:xfrm>
          <a:off x="251880" y="1267200"/>
          <a:ext cx="8640240" cy="1512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6000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企業管理系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工程與管理類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49/282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660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41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51(↓)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47(↓)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839/7586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89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9686302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AAABE294-DEA9-45A2-BB54-CD4DF5FB6698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92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450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3608" y="260648"/>
            <a:ext cx="8027987" cy="576263"/>
          </a:xfrm>
          <a:prstGeom prst="rect">
            <a:avLst/>
          </a:prstGeom>
        </p:spPr>
        <p:txBody>
          <a:bodyPr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工程與管理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類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企管系</a:t>
            </a:r>
            <a:endParaRPr lang="zh-TW" altLang="en-US" sz="28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7" name="AutoShape 1577"/>
          <p:cNvSpPr>
            <a:spLocks noChangeArrowheads="1"/>
          </p:cNvSpPr>
          <p:nvPr/>
        </p:nvSpPr>
        <p:spPr bwMode="auto">
          <a:xfrm>
            <a:off x="6084168" y="889323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  <p:graphicFrame>
        <p:nvGraphicFramePr>
          <p:cNvPr id="8" name="表格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1633448"/>
              </p:ext>
            </p:extLst>
          </p:nvPr>
        </p:nvGraphicFramePr>
        <p:xfrm>
          <a:off x="107504" y="1052736"/>
          <a:ext cx="8928996" cy="5303006"/>
        </p:xfrm>
        <a:graphic>
          <a:graphicData uri="http://schemas.openxmlformats.org/drawingml/2006/table">
            <a:tbl>
              <a:tblPr/>
              <a:tblGrid>
                <a:gridCol w="864096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0649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0649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80649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0649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0649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80649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80649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80649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80649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80649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</a:tblGrid>
              <a:tr h="1040581"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9848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材料組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資源組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圖傳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建工</a:t>
                      </a:r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endParaRPr lang="en-US" altLang="zh-TW" sz="14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建工</a:t>
                      </a:r>
                      <a:r>
                        <a:rPr lang="en-US" altLang="zh-TW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環工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9318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1379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圖傳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材料組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資源組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亞東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亞東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2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3215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9848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圖傳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資源組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材料組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化材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46042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材料組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資源組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圖傳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9128770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/>
          <p:cNvSpPr txBox="1">
            <a:spLocks noChangeArrowheads="1"/>
          </p:cNvSpPr>
          <p:nvPr/>
        </p:nvSpPr>
        <p:spPr>
          <a:xfrm>
            <a:off x="971600" y="260648"/>
            <a:ext cx="8101012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</a:t>
            </a:r>
            <a:r>
              <a:rPr lang="en-US" altLang="zh-TW" sz="2800" b="1" kern="0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/4-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企管系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6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93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/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7976068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D07C22C4-A065-40D3-960D-EF915E61889F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94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5" name="Rectangle 2"/>
          <p:cNvSpPr txBox="1">
            <a:spLocks noChangeArrowheads="1"/>
          </p:cNvSpPr>
          <p:nvPr/>
        </p:nvSpPr>
        <p:spPr>
          <a:xfrm>
            <a:off x="971600" y="260648"/>
            <a:ext cx="8101012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2</a:t>
            </a:r>
            <a:r>
              <a:rPr lang="en-US" altLang="zh-TW" sz="2800" b="1" kern="0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/4-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企管系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/>
          </p:nvPr>
        </p:nvGraphicFramePr>
        <p:xfrm>
          <a:off x="72000" y="1052735"/>
          <a:ext cx="9000000" cy="4864061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en-US" altLang="zh-TW" sz="105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70207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C4BAF811-0C71-4B02-801F-869D715D0ABF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95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7168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71600" y="260648"/>
            <a:ext cx="8101012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3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/4-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企管系</a:t>
            </a:r>
            <a:endParaRPr lang="zh-TW" altLang="en-US" sz="28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8" name="表格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7747619"/>
              </p:ext>
            </p:extLst>
          </p:nvPr>
        </p:nvGraphicFramePr>
        <p:xfrm>
          <a:off x="72000" y="998420"/>
          <a:ext cx="9000000" cy="5363476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商經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管理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管理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中技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管理</a:t>
                      </a:r>
                      <a:endParaRPr kumimoji="0" lang="zh-TW" alt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kumimoji="0" lang="zh-TW" alt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休健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80000" y="6382800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93393182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C4BAF811-0C71-4B02-801F-869D715D0ABF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96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7168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71600" y="260648"/>
            <a:ext cx="8101012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4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/4-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企管系</a:t>
            </a:r>
            <a:endParaRPr lang="zh-TW" altLang="en-US" sz="28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3486884"/>
              </p:ext>
            </p:extLst>
          </p:nvPr>
        </p:nvGraphicFramePr>
        <p:xfrm>
          <a:off x="72000" y="1124743"/>
          <a:ext cx="9000000" cy="5256584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數位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統計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服務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1684" name="AutoShape 604"/>
          <p:cNvSpPr>
            <a:spLocks noChangeArrowheads="1"/>
          </p:cNvSpPr>
          <p:nvPr/>
        </p:nvSpPr>
        <p:spPr bwMode="auto">
          <a:xfrm>
            <a:off x="1619672" y="955674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0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86236404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64C7BE13-D324-4D70-A1D8-AF1363C7D32B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97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98307" name="Rectangle 2"/>
          <p:cNvSpPr>
            <a:spLocks noGrp="1" noChangeArrowheads="1"/>
          </p:cNvSpPr>
          <p:nvPr>
            <p:ph type="title"/>
          </p:nvPr>
        </p:nvSpPr>
        <p:spPr>
          <a:xfrm>
            <a:off x="1042988" y="260712"/>
            <a:ext cx="7900987" cy="576000"/>
          </a:xfrm>
        </p:spPr>
        <p:txBody>
          <a:bodyPr anchor="ctr"/>
          <a:lstStyle/>
          <a:p>
            <a:pPr eaLnBrk="1" hangingPunct="1"/>
            <a:r>
              <a:rPr lang="en-US" altLang="zh-TW" sz="30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企業管理</a:t>
            </a:r>
            <a:r>
              <a:rPr lang="zh-TW" altLang="en-US" sz="3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9282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0397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8402772"/>
              </p:ext>
            </p:extLst>
          </p:nvPr>
        </p:nvGraphicFramePr>
        <p:xfrm>
          <a:off x="250825" y="1196752"/>
          <a:ext cx="8640240" cy="1401572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會計系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28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32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(↓)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30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38(↓)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677/7586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0">
                <a:tc vMerge="1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-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248/2036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2242818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/>
          <p:cNvSpPr txBox="1">
            <a:spLocks noChangeArrowheads="1"/>
          </p:cNvSpPr>
          <p:nvPr/>
        </p:nvSpPr>
        <p:spPr>
          <a:xfrm>
            <a:off x="971600" y="260648"/>
            <a:ext cx="8101012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</a:t>
            </a:r>
            <a:r>
              <a:rPr lang="en-US" altLang="zh-TW" sz="2800" b="1" kern="0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/3-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會計系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6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98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5696518"/>
              </p:ext>
            </p:extLst>
          </p:nvPr>
        </p:nvGraphicFramePr>
        <p:xfrm>
          <a:off x="72000" y="1052735"/>
          <a:ext cx="9000000" cy="4680521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86055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4006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7606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57606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3265940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D07C22C4-A065-40D3-960D-EF915E61889F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99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5" name="Rectangle 2"/>
          <p:cNvSpPr txBox="1">
            <a:spLocks noChangeArrowheads="1"/>
          </p:cNvSpPr>
          <p:nvPr/>
        </p:nvSpPr>
        <p:spPr>
          <a:xfrm>
            <a:off x="971600" y="260648"/>
            <a:ext cx="8101012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2</a:t>
            </a:r>
            <a:r>
              <a:rPr lang="en-US" altLang="zh-TW" sz="2800" b="1" kern="0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/3-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會計系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9858591"/>
              </p:ext>
            </p:extLst>
          </p:nvPr>
        </p:nvGraphicFramePr>
        <p:xfrm>
          <a:off x="72000" y="1052735"/>
          <a:ext cx="9000000" cy="4864061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en-US" altLang="zh-TW" sz="105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7648979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C4BAF811-0C71-4B02-801F-869D715D0ABF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100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7168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71600" y="260648"/>
            <a:ext cx="8101012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3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/3-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會計系</a:t>
            </a:r>
          </a:p>
        </p:txBody>
      </p:sp>
      <p:graphicFrame>
        <p:nvGraphicFramePr>
          <p:cNvPr id="8" name="表格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6440210"/>
              </p:ext>
            </p:extLst>
          </p:nvPr>
        </p:nvGraphicFramePr>
        <p:xfrm>
          <a:off x="72000" y="998420"/>
          <a:ext cx="9000000" cy="5363476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商經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管理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管理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中技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管理</a:t>
                      </a:r>
                      <a:endParaRPr kumimoji="0" lang="zh-TW" alt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kumimoji="0" lang="zh-TW" alt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休健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AutoShape 604"/>
          <p:cNvSpPr>
            <a:spLocks noChangeArrowheads="1"/>
          </p:cNvSpPr>
          <p:nvPr/>
        </p:nvSpPr>
        <p:spPr bwMode="auto">
          <a:xfrm>
            <a:off x="4860032" y="750537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0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21863275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889C1647-8BE6-4C97-98A0-642AFD51CD7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101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47107" name="Rectangle 6"/>
          <p:cNvSpPr>
            <a:spLocks noGrp="1" noChangeArrowheads="1"/>
          </p:cNvSpPr>
          <p:nvPr>
            <p:ph type="title" idx="4294967295"/>
          </p:nvPr>
        </p:nvSpPr>
        <p:spPr>
          <a:xfrm>
            <a:off x="899592" y="260648"/>
            <a:ext cx="7777162" cy="576000"/>
          </a:xfrm>
          <a:prstGeom prst="rect">
            <a:avLst/>
          </a:prstGeom>
          <a:noFill/>
        </p:spPr>
        <p:txBody>
          <a:bodyPr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外語群英語類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會計系</a:t>
            </a: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0473380"/>
              </p:ext>
            </p:extLst>
          </p:nvPr>
        </p:nvGraphicFramePr>
        <p:xfrm>
          <a:off x="251996" y="1052735"/>
          <a:ext cx="8686127" cy="5310591"/>
        </p:xfrm>
        <a:graphic>
          <a:graphicData uri="http://schemas.openxmlformats.org/drawingml/2006/table">
            <a:tbl>
              <a:tblPr/>
              <a:tblGrid>
                <a:gridCol w="92236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18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19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20"/>
                    </a:ext>
                  </a:extLst>
                </a:gridCol>
              </a:tblGrid>
              <a:tr h="702078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702078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語言聽力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TW" altLang="en-US" sz="14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endParaRPr lang="en-US" altLang="zh-TW" sz="1400" dirty="0" smtClean="0"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r>
                        <a:rPr lang="zh-TW" altLang="en-US" sz="14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  <a:endParaRPr lang="zh-TW" altLang="en-US" sz="1400" dirty="0"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zh-TW" altLang="en-US" sz="1400" b="0" dirty="0" smtClean="0">
                          <a:solidFill>
                            <a:schemeClr val="tx1"/>
                          </a:solidFill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dirty="0" smtClean="0">
                        <a:solidFill>
                          <a:schemeClr val="tx1"/>
                        </a:solidFill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r>
                        <a:rPr lang="zh-TW" altLang="en-US" sz="1400" b="0" dirty="0" smtClean="0">
                          <a:solidFill>
                            <a:schemeClr val="tx1"/>
                          </a:solidFill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dirty="0">
                        <a:solidFill>
                          <a:schemeClr val="tx1"/>
                        </a:solidFill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運保</a:t>
                      </a:r>
                      <a:endParaRPr lang="zh-TW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1" dirty="0" smtClean="0">
                          <a:solidFill>
                            <a:srgbClr val="FF0000"/>
                          </a:solidFill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r>
                        <a:rPr lang="en-US" altLang="zh-TW" sz="1050" b="1" dirty="0" smtClean="0">
                          <a:solidFill>
                            <a:srgbClr val="FF0000"/>
                          </a:solidFill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050" b="1" dirty="0" smtClean="0">
                          <a:solidFill>
                            <a:srgbClr val="FF0000"/>
                          </a:solidFill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建工</a:t>
                      </a:r>
                      <a:r>
                        <a:rPr lang="en-US" altLang="zh-TW" sz="1050" b="1" dirty="0" smtClean="0">
                          <a:solidFill>
                            <a:srgbClr val="FF0000"/>
                          </a:solidFill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lang="zh-TW" altLang="en-US" sz="1050" b="1" dirty="0" smtClean="0">
                          <a:solidFill>
                            <a:srgbClr val="FF0000"/>
                          </a:solidFill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高科（第一</a:t>
                      </a: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r>
                        <a:rPr lang="en-US" altLang="zh-TW" sz="105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05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楠梓</a:t>
                      </a:r>
                      <a:r>
                        <a:rPr lang="en-US" altLang="zh-TW" sz="105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lang="zh-TW" altLang="en-US" sz="105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702078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70207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語言聽力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運保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70207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2205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7606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語言聽力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70207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語言聽力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國廚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47109" name="AutoShape 1577"/>
          <p:cNvSpPr>
            <a:spLocks noChangeArrowheads="1"/>
          </p:cNvSpPr>
          <p:nvPr/>
        </p:nvSpPr>
        <p:spPr bwMode="auto">
          <a:xfrm>
            <a:off x="7042150" y="836648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247107" y="6472238"/>
            <a:ext cx="5328592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/>
            <a:r>
              <a:rPr lang="zh-TW" altLang="en-US" sz="1400" b="1" dirty="0"/>
              <a:t>註：</a:t>
            </a:r>
            <a:r>
              <a:rPr lang="zh-TW" altLang="en-US" sz="1400" b="1" dirty="0">
                <a:solidFill>
                  <a:srgbClr val="CC3300"/>
                </a:solidFill>
              </a:rPr>
              <a:t> </a:t>
            </a:r>
            <a:r>
              <a:rPr lang="zh-TW" altLang="en-US" sz="1400" b="1" dirty="0" smtClean="0">
                <a:solidFill>
                  <a:srgbClr val="0000FF"/>
                </a:solidFill>
              </a:rPr>
              <a:t>會計系</a:t>
            </a:r>
            <a:r>
              <a:rPr lang="zh-TW" altLang="en-US" sz="1400" b="1" dirty="0">
                <a:solidFill>
                  <a:srgbClr val="0000FF"/>
                </a:solidFill>
              </a:rPr>
              <a:t>自</a:t>
            </a:r>
            <a:r>
              <a:rPr lang="en-US" altLang="zh-TW" sz="1400" b="1" dirty="0" smtClean="0">
                <a:solidFill>
                  <a:srgbClr val="0000FF"/>
                </a:solidFill>
              </a:rPr>
              <a:t>107</a:t>
            </a:r>
            <a:r>
              <a:rPr lang="zh-TW" altLang="en-US" sz="1400" b="1" dirty="0" smtClean="0">
                <a:solidFill>
                  <a:srgbClr val="0000FF"/>
                </a:solidFill>
              </a:rPr>
              <a:t>學年</a:t>
            </a:r>
            <a:r>
              <a:rPr lang="zh-TW" altLang="en-US" sz="1400" b="1" dirty="0">
                <a:solidFill>
                  <a:srgbClr val="0000FF"/>
                </a:solidFill>
              </a:rPr>
              <a:t>度起</a:t>
            </a:r>
            <a:r>
              <a:rPr lang="zh-TW" altLang="en-US" sz="1400" b="1" dirty="0" smtClean="0">
                <a:solidFill>
                  <a:srgbClr val="0000FF"/>
                </a:solidFill>
              </a:rPr>
              <a:t>招收</a:t>
            </a:r>
            <a:r>
              <a:rPr lang="en-US" altLang="zh-TW" sz="1400" b="1" dirty="0" smtClean="0">
                <a:solidFill>
                  <a:srgbClr val="0000FF"/>
                </a:solidFill>
              </a:rPr>
              <a:t>”</a:t>
            </a:r>
            <a:r>
              <a:rPr lang="zh-TW" altLang="en-US" sz="1400" b="1" dirty="0" smtClean="0">
                <a:solidFill>
                  <a:srgbClr val="0000FF"/>
                </a:solidFill>
              </a:rPr>
              <a:t>外語群</a:t>
            </a:r>
            <a:r>
              <a:rPr lang="en-US" altLang="zh-TW" sz="1400" b="1" dirty="0" smtClean="0">
                <a:solidFill>
                  <a:srgbClr val="0000FF"/>
                </a:solidFill>
              </a:rPr>
              <a:t>”</a:t>
            </a:r>
            <a:endParaRPr lang="zh-TW" altLang="en-US" sz="1400" b="1" dirty="0">
              <a:solidFill>
                <a:srgbClr val="0000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877532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64C7BE13-D324-4D70-A1D8-AF1363C7D32B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102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98307" name="Rectangle 2"/>
          <p:cNvSpPr>
            <a:spLocks noGrp="1" noChangeArrowheads="1"/>
          </p:cNvSpPr>
          <p:nvPr>
            <p:ph type="title"/>
          </p:nvPr>
        </p:nvSpPr>
        <p:spPr>
          <a:xfrm>
            <a:off x="1042988" y="188704"/>
            <a:ext cx="7900987" cy="576000"/>
          </a:xfrm>
        </p:spPr>
        <p:txBody>
          <a:bodyPr anchor="ctr"/>
          <a:lstStyle/>
          <a:p>
            <a:pPr eaLnBrk="1" hangingPunct="1"/>
            <a:r>
              <a:rPr lang="en-US" altLang="zh-TW" sz="30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財富與稅務管理系</a:t>
            </a:r>
            <a:br>
              <a:rPr lang="zh-TW" altLang="en-US" sz="3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</a:br>
            <a:r>
              <a:rPr lang="zh-TW" altLang="en-US" sz="3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財富管理</a:t>
            </a:r>
            <a:r>
              <a:rPr lang="zh-TW" altLang="en-US" sz="3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組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9282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0397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9856207"/>
              </p:ext>
            </p:extLst>
          </p:nvPr>
        </p:nvGraphicFramePr>
        <p:xfrm>
          <a:off x="323528" y="1196752"/>
          <a:ext cx="8640240" cy="1523506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  <a:endParaRPr kumimoji="1" lang="zh-TW" altLang="en-US" sz="11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  <a:endParaRPr kumimoji="1" lang="zh-TW" altLang="en-US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60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財富與稅務管理系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財富管理組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35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(↓)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38(↓)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40(↓)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690/7586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3095549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/>
          <p:cNvSpPr txBox="1">
            <a:spLocks noChangeArrowheads="1"/>
          </p:cNvSpPr>
          <p:nvPr/>
        </p:nvSpPr>
        <p:spPr>
          <a:xfrm>
            <a:off x="971600" y="260648"/>
            <a:ext cx="8101012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</a:t>
            </a:r>
            <a:r>
              <a:rPr lang="en-US" altLang="zh-TW" sz="2800" b="1" kern="0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/3-</a:t>
            </a:r>
            <a:r>
              <a:rPr lang="zh-TW" altLang="en-US" sz="16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財稅系</a:t>
            </a:r>
            <a:r>
              <a:rPr lang="zh-TW" altLang="en-US" sz="16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財富組</a:t>
            </a:r>
            <a:endParaRPr lang="zh-TW" altLang="en-US" sz="16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6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103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/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7617524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D07C22C4-A065-40D3-960D-EF915E61889F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104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5" name="Rectangle 2"/>
          <p:cNvSpPr txBox="1">
            <a:spLocks noChangeArrowheads="1"/>
          </p:cNvSpPr>
          <p:nvPr/>
        </p:nvSpPr>
        <p:spPr>
          <a:xfrm>
            <a:off x="971600" y="260648"/>
            <a:ext cx="8101012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2</a:t>
            </a:r>
            <a:r>
              <a:rPr lang="en-US" altLang="zh-TW" sz="2800" b="1" kern="0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/3-</a:t>
            </a:r>
            <a:r>
              <a:rPr lang="zh-TW" altLang="en-US" sz="16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財稅系財富組</a:t>
            </a:r>
            <a:endParaRPr lang="zh-TW" altLang="en-US" sz="1600" b="1" kern="0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/>
          </p:nvPr>
        </p:nvGraphicFramePr>
        <p:xfrm>
          <a:off x="72000" y="1052735"/>
          <a:ext cx="9000000" cy="4864061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en-US" altLang="zh-TW" sz="105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4481322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C4BAF811-0C71-4B02-801F-869D715D0ABF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105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7168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71600" y="260648"/>
            <a:ext cx="8101012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3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/3-</a:t>
            </a:r>
            <a:r>
              <a:rPr lang="zh-TW" altLang="en-US" sz="16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財稅系財富組</a:t>
            </a:r>
          </a:p>
        </p:txBody>
      </p:sp>
      <p:graphicFrame>
        <p:nvGraphicFramePr>
          <p:cNvPr id="8" name="表格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8360308"/>
              </p:ext>
            </p:extLst>
          </p:nvPr>
        </p:nvGraphicFramePr>
        <p:xfrm>
          <a:off x="72000" y="998420"/>
          <a:ext cx="9000000" cy="5363476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商經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財富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中技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財富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kumimoji="0" lang="zh-TW" alt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休健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AutoShape 604"/>
          <p:cNvSpPr>
            <a:spLocks noChangeArrowheads="1"/>
          </p:cNvSpPr>
          <p:nvPr/>
        </p:nvSpPr>
        <p:spPr bwMode="auto">
          <a:xfrm>
            <a:off x="5940152" y="852016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0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56445817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64C7BE13-D324-4D70-A1D8-AF1363C7D32B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106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98307" name="Rectangle 2"/>
          <p:cNvSpPr>
            <a:spLocks noGrp="1" noChangeArrowheads="1"/>
          </p:cNvSpPr>
          <p:nvPr>
            <p:ph type="title"/>
          </p:nvPr>
        </p:nvSpPr>
        <p:spPr>
          <a:xfrm>
            <a:off x="1042988" y="188704"/>
            <a:ext cx="7900987" cy="576000"/>
          </a:xfrm>
        </p:spPr>
        <p:txBody>
          <a:bodyPr anchor="ctr"/>
          <a:lstStyle/>
          <a:p>
            <a:pPr eaLnBrk="1" hangingPunct="1"/>
            <a:r>
              <a:rPr lang="en-US" altLang="zh-TW" sz="30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財富與稅務管理系</a:t>
            </a:r>
            <a:br>
              <a:rPr lang="zh-TW" altLang="en-US" sz="3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</a:br>
            <a:r>
              <a:rPr lang="zh-TW" altLang="en-US" sz="3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財政稅務</a:t>
            </a:r>
            <a:r>
              <a:rPr lang="zh-TW" altLang="en-US" sz="3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組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9282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0397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5370278"/>
              </p:ext>
            </p:extLst>
          </p:nvPr>
        </p:nvGraphicFramePr>
        <p:xfrm>
          <a:off x="323528" y="1196752"/>
          <a:ext cx="8640240" cy="1523506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  <a:endParaRPr kumimoji="1" lang="zh-TW" altLang="en-US" sz="11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  <a:endParaRPr kumimoji="1" lang="zh-TW" altLang="en-US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財富與稅務管理系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財政稅務組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30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38(↓)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37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41(↓)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704/7586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8799732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/>
          <p:cNvSpPr txBox="1">
            <a:spLocks noChangeArrowheads="1"/>
          </p:cNvSpPr>
          <p:nvPr/>
        </p:nvSpPr>
        <p:spPr>
          <a:xfrm>
            <a:off x="971600" y="260648"/>
            <a:ext cx="8101012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</a:t>
            </a:r>
            <a:r>
              <a:rPr lang="en-US" altLang="zh-TW" sz="2800" b="1" kern="0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/3-</a:t>
            </a:r>
            <a:r>
              <a:rPr lang="zh-TW" altLang="en-US" sz="16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財稅系財政組</a:t>
            </a:r>
            <a:endParaRPr lang="zh-TW" altLang="en-US" sz="16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6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107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/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3331380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D07C22C4-A065-40D3-960D-EF915E61889F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108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5" name="Rectangle 2"/>
          <p:cNvSpPr txBox="1">
            <a:spLocks noChangeArrowheads="1"/>
          </p:cNvSpPr>
          <p:nvPr/>
        </p:nvSpPr>
        <p:spPr>
          <a:xfrm>
            <a:off x="971600" y="260648"/>
            <a:ext cx="8101012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2</a:t>
            </a:r>
            <a:r>
              <a:rPr lang="en-US" altLang="zh-TW" sz="2800" b="1" kern="0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/3-</a:t>
            </a:r>
            <a:r>
              <a:rPr lang="zh-TW" altLang="en-US" sz="16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財稅系財政組</a:t>
            </a:r>
            <a:endParaRPr lang="zh-TW" altLang="en-US" sz="16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2159910"/>
              </p:ext>
            </p:extLst>
          </p:nvPr>
        </p:nvGraphicFramePr>
        <p:xfrm>
          <a:off x="72000" y="1052735"/>
          <a:ext cx="9000000" cy="4864061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en-US" altLang="zh-TW" sz="105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財政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6852798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C4BAF811-0C71-4B02-801F-869D715D0ABF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109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7168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71600" y="260648"/>
            <a:ext cx="8101012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3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/3-</a:t>
            </a:r>
            <a:r>
              <a:rPr lang="zh-TW" altLang="en-US" sz="16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財稅系財政組</a:t>
            </a:r>
            <a:endParaRPr lang="zh-TW" altLang="en-US" sz="16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8" name="表格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3156409"/>
              </p:ext>
            </p:extLst>
          </p:nvPr>
        </p:nvGraphicFramePr>
        <p:xfrm>
          <a:off x="72000" y="998420"/>
          <a:ext cx="9000000" cy="5363476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商經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管理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財政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財政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管理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中技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管理</a:t>
                      </a:r>
                      <a:endParaRPr kumimoji="0" lang="zh-TW" alt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8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8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財政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休健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2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2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2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管理</a:t>
                      </a:r>
                      <a:endParaRPr lang="zh-TW" altLang="en-US" sz="1400" b="0" i="0" u="none" strike="noStrike" kern="1200" dirty="0">
                        <a:solidFill>
                          <a:schemeClr val="tx2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AutoShape 604"/>
          <p:cNvSpPr>
            <a:spLocks noChangeArrowheads="1"/>
          </p:cNvSpPr>
          <p:nvPr/>
        </p:nvSpPr>
        <p:spPr bwMode="auto">
          <a:xfrm>
            <a:off x="6516216" y="750537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0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423830890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64C7BE13-D324-4D70-A1D8-AF1363C7D32B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110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98307" name="Rectangle 2"/>
          <p:cNvSpPr>
            <a:spLocks noGrp="1" noChangeArrowheads="1"/>
          </p:cNvSpPr>
          <p:nvPr>
            <p:ph type="title"/>
          </p:nvPr>
        </p:nvSpPr>
        <p:spPr>
          <a:xfrm>
            <a:off x="1042988" y="188704"/>
            <a:ext cx="7900987" cy="576000"/>
          </a:xfrm>
        </p:spPr>
        <p:txBody>
          <a:bodyPr anchor="ctr"/>
          <a:lstStyle/>
          <a:p>
            <a:pPr eaLnBrk="1" hangingPunct="1"/>
            <a:r>
              <a:rPr lang="en-US" altLang="zh-TW" sz="30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國際企業</a:t>
            </a:r>
            <a:r>
              <a:rPr lang="zh-TW" altLang="en-US" sz="3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9282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0397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8" name="Group 1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9842575"/>
              </p:ext>
            </p:extLst>
          </p:nvPr>
        </p:nvGraphicFramePr>
        <p:xfrm>
          <a:off x="251880" y="1267200"/>
          <a:ext cx="8640240" cy="1152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國際企業系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33(↓)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43(↓)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44(↓)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44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808/7586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89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3823464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BCE210BA-97D1-4B0E-A8A0-123912C28CA3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111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8499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69268" y="260648"/>
            <a:ext cx="7923212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1/3-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國企系</a:t>
            </a: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5305343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80E6B9EE-78CE-44A3-80F3-B55A50796B0E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112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5" name="Rectangle 2"/>
          <p:cNvSpPr txBox="1">
            <a:spLocks noChangeArrowheads="1"/>
          </p:cNvSpPr>
          <p:nvPr/>
        </p:nvSpPr>
        <p:spPr>
          <a:xfrm>
            <a:off x="969268" y="260648"/>
            <a:ext cx="7923212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2/3-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國企系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/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2187733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20662A95-14D8-401B-8D62-17B76D88AEF3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113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969268" y="260648"/>
            <a:ext cx="7923212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3/3-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國企系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9127565"/>
              </p:ext>
            </p:extLst>
          </p:nvPr>
        </p:nvGraphicFramePr>
        <p:xfrm>
          <a:off x="72000" y="998420"/>
          <a:ext cx="9000000" cy="5363476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商經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en-US" altLang="zh-TW" sz="105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管理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中技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kumimoji="0" lang="zh-TW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kumimoji="0" lang="zh-TW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休健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財富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休憩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AutoShape 604"/>
          <p:cNvSpPr>
            <a:spLocks noChangeArrowheads="1"/>
          </p:cNvSpPr>
          <p:nvPr/>
        </p:nvSpPr>
        <p:spPr bwMode="auto">
          <a:xfrm>
            <a:off x="8128074" y="836712"/>
            <a:ext cx="260350" cy="338137"/>
          </a:xfrm>
          <a:prstGeom prst="downArrow">
            <a:avLst>
              <a:gd name="adj1" fmla="val 50000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0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21575472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64C7BE13-D324-4D70-A1D8-AF1363C7D32B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114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98307" name="Rectangle 2"/>
          <p:cNvSpPr>
            <a:spLocks noGrp="1" noChangeArrowheads="1"/>
          </p:cNvSpPr>
          <p:nvPr>
            <p:ph type="title"/>
          </p:nvPr>
        </p:nvSpPr>
        <p:spPr>
          <a:xfrm>
            <a:off x="1042988" y="188704"/>
            <a:ext cx="7900987" cy="576000"/>
          </a:xfrm>
        </p:spPr>
        <p:txBody>
          <a:bodyPr anchor="ctr"/>
          <a:lstStyle/>
          <a:p>
            <a:pPr eaLnBrk="1" hangingPunct="1"/>
            <a:r>
              <a:rPr lang="en-US" altLang="zh-TW" sz="30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觀光管理</a:t>
            </a:r>
            <a:r>
              <a:rPr lang="zh-TW" altLang="en-US" sz="3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9282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0397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6453288"/>
              </p:ext>
            </p:extLst>
          </p:nvPr>
        </p:nvGraphicFramePr>
        <p:xfrm>
          <a:off x="250825" y="1268760"/>
          <a:ext cx="8640240" cy="1872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600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觀光管理系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40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(↓)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57(↓)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61(↓)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1133/7586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13(↓)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16(↓)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17(↓)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28(↓)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388/2036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60000">
                <a:tc vMerge="1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餐旅群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(↓)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85/5571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21978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9192745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52DF3A65-5DA7-45DB-AD86-E975A0AAFF84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115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9216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1/5-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觀光系</a:t>
            </a: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7644169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9709EF7A-03F1-4A2B-9434-CC85F1DEAEFA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116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10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2/5-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觀光系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2765244"/>
              </p:ext>
            </p:extLst>
          </p:nvPr>
        </p:nvGraphicFramePr>
        <p:xfrm>
          <a:off x="72000" y="935413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6958660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49C152A5-1173-4677-B7B3-FFC002D6543C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117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3/5-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觀光系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098161"/>
              </p:ext>
            </p:extLst>
          </p:nvPr>
        </p:nvGraphicFramePr>
        <p:xfrm>
          <a:off x="72000" y="998420"/>
          <a:ext cx="9000000" cy="5256584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商經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中技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kumimoji="0" lang="zh-TW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kumimoji="0" lang="zh-TW" alt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休健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4057819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4/5-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觀光系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118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4064159"/>
              </p:ext>
            </p:extLst>
          </p:nvPr>
        </p:nvGraphicFramePr>
        <p:xfrm>
          <a:off x="72000" y="1124743"/>
          <a:ext cx="9000000" cy="4574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數位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統計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400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54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878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健管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服務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9032248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343"/>
          <p:cNvSpPr>
            <a:spLocks noChangeArrowheads="1"/>
          </p:cNvSpPr>
          <p:nvPr/>
        </p:nvSpPr>
        <p:spPr bwMode="auto">
          <a:xfrm>
            <a:off x="1143298" y="1052736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5/5-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觀光系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119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/>
          </p:nvPr>
        </p:nvGraphicFramePr>
        <p:xfrm>
          <a:off x="129911" y="1230886"/>
          <a:ext cx="9000000" cy="4574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62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65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66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長庚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餐旅行銷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休閒健康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統計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服管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休閒經營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應統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服管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endParaRPr lang="en-US" altLang="zh-TW" sz="12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楠梓</a:t>
                      </a:r>
                      <a:r>
                        <a:rPr lang="en-US" altLang="zh-TW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lang="zh-TW" altLang="en-US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海洋休閒</a:t>
                      </a:r>
                      <a:endParaRPr lang="zh-TW" altLang="en-US" sz="105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應統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海洋休閒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5924031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53E7E9E8-ABCF-414E-9E80-405F1C4F8AD3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120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5" name="Rectangle 2"/>
          <p:cNvSpPr txBox="1">
            <a:spLocks noChangeArrowheads="1"/>
          </p:cNvSpPr>
          <p:nvPr/>
        </p:nvSpPr>
        <p:spPr>
          <a:xfrm>
            <a:off x="1043608" y="260648"/>
            <a:ext cx="7956550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外語群英語類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1/2</a:t>
            </a:r>
            <a:r>
              <a:rPr lang="en-US" altLang="zh-TW" sz="2800" b="1" kern="0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觀光系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602289"/>
              </p:ext>
            </p:extLst>
          </p:nvPr>
        </p:nvGraphicFramePr>
        <p:xfrm>
          <a:off x="72000" y="1052735"/>
          <a:ext cx="9000000" cy="4734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學年度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運保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運保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國廚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1045728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17FCB95F-E461-4F27-997F-D3970561D37E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121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7373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3608" y="260648"/>
            <a:ext cx="795655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外語群英語類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2/2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觀光系</a:t>
            </a:r>
            <a:endParaRPr lang="zh-TW" altLang="en-US" sz="28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1610880"/>
              </p:ext>
            </p:extLst>
          </p:nvPr>
        </p:nvGraphicFramePr>
        <p:xfrm>
          <a:off x="72000" y="1052735"/>
          <a:ext cx="9000000" cy="4842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學年度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30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國觀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宜蘭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外語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國廚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文創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文創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國際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  <a:endParaRPr lang="zh-TW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3732" name="AutoShape 604"/>
          <p:cNvSpPr>
            <a:spLocks noChangeArrowheads="1"/>
          </p:cNvSpPr>
          <p:nvPr/>
        </p:nvSpPr>
        <p:spPr bwMode="auto">
          <a:xfrm>
            <a:off x="7524328" y="886527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0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5766429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7897478D-7CCF-41A5-B566-E69104FE46D8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122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9728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476375" y="260648"/>
            <a:ext cx="7251700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餐旅群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觀光系</a:t>
            </a:r>
            <a:endParaRPr lang="zh-TW" altLang="en-US" sz="28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9076365"/>
              </p:ext>
            </p:extLst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航空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  <a:endParaRPr lang="zh-TW" altLang="en-US" sz="105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西餐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烘焙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旅運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05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</a:t>
                      </a:r>
                      <a:endParaRPr lang="en-US" altLang="zh-TW" sz="105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中餐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旅運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</a:t>
                      </a:r>
                      <a:r>
                        <a:rPr lang="zh-TW" alt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旅行銷</a:t>
                      </a:r>
                      <a:endParaRPr lang="zh-TW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  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</a:t>
                      </a:r>
                      <a:r>
                        <a:rPr lang="zh-TW" alt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旅行銷</a:t>
                      </a:r>
                      <a:endParaRPr lang="zh-TW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旅運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</a:t>
                      </a:r>
                      <a:r>
                        <a:rPr lang="zh-TW" altLang="en-US" sz="10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旅行銷</a:t>
                      </a:r>
                      <a:endParaRPr lang="zh-TW" alt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" name="AutoShape 1434"/>
          <p:cNvSpPr>
            <a:spLocks noChangeArrowheads="1"/>
          </p:cNvSpPr>
          <p:nvPr/>
        </p:nvSpPr>
        <p:spPr bwMode="auto">
          <a:xfrm>
            <a:off x="2195736" y="857582"/>
            <a:ext cx="260350" cy="336550"/>
          </a:xfrm>
          <a:prstGeom prst="downArrow">
            <a:avLst>
              <a:gd name="adj1" fmla="val 50000"/>
              <a:gd name="adj2" fmla="val 32473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81011362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64C7BE13-D324-4D70-A1D8-AF1363C7D32B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123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98307" name="Rectangle 2"/>
          <p:cNvSpPr>
            <a:spLocks noGrp="1" noChangeArrowheads="1"/>
          </p:cNvSpPr>
          <p:nvPr>
            <p:ph type="title"/>
          </p:nvPr>
        </p:nvSpPr>
        <p:spPr>
          <a:xfrm>
            <a:off x="1042988" y="188704"/>
            <a:ext cx="7900987" cy="576000"/>
          </a:xfrm>
        </p:spPr>
        <p:txBody>
          <a:bodyPr anchor="ctr"/>
          <a:lstStyle/>
          <a:p>
            <a:pPr eaLnBrk="1" hangingPunct="1"/>
            <a:r>
              <a:rPr lang="en-US" altLang="zh-TW" sz="30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文化創意產業</a:t>
            </a:r>
            <a:r>
              <a:rPr lang="zh-TW" altLang="en-US" sz="3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9282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0397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9" name="Group 12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9338069"/>
              </p:ext>
            </p:extLst>
          </p:nvPr>
        </p:nvGraphicFramePr>
        <p:xfrm>
          <a:off x="252000" y="1267200"/>
          <a:ext cx="8640000" cy="2088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17" marR="91417" marT="45715" marB="4571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17" marR="91417" marT="45715" marB="4571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17" marR="91417" marT="45715" marB="4571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文化創意產業系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設計群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23(↓)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23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22(↑)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235/3524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93%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11446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49(↓)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64(↓)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67(↓)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68(↓)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1241/7586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84%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藝術群影視類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4/316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99%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1625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9332933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9579AC6B-0F7C-4C84-B261-6ED44322548C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124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3072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2988" y="260648"/>
            <a:ext cx="8101012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設計群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文創系</a:t>
            </a: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252003" y="1052735"/>
          <a:ext cx="8639995" cy="5312229"/>
        </p:xfrm>
        <a:graphic>
          <a:graphicData uri="http://schemas.openxmlformats.org/drawingml/2006/table">
            <a:tbl>
              <a:tblPr/>
              <a:tblGrid>
                <a:gridCol w="821482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0769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</a:tblGrid>
              <a:tr h="710450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雲科創設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台科工設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台科建築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家設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產品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北科視傳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北科設媒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台師設計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雲科數位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北科文發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台師圖文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北科建築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雲科室設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雲科視傳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多媒體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雲科工設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設媒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視傳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設計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家設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圖文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文發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室設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雲科工設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雲科數位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雲科視傳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設計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視傳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設媒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家設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文發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圖文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室設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雲科視傳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雲科創生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雲科數位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設計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家設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視傳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設媒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圖文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文發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室設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雲科視傳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雲科數位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雲科工葉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雲科文資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088114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9579AC6B-0F7C-4C84-B261-6ED44322548C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125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3072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2988" y="260648"/>
            <a:ext cx="8101012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設計群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2/2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文創系</a:t>
            </a:r>
            <a:endParaRPr lang="zh-TW" altLang="en-US" sz="28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6" name="AutoShape 143"/>
          <p:cNvSpPr>
            <a:spLocks noChangeArrowheads="1"/>
          </p:cNvSpPr>
          <p:nvPr/>
        </p:nvSpPr>
        <p:spPr bwMode="auto">
          <a:xfrm>
            <a:off x="3347864" y="1080883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5394525"/>
              </p:ext>
            </p:extLst>
          </p:nvPr>
        </p:nvGraphicFramePr>
        <p:xfrm>
          <a:off x="450691" y="1107828"/>
          <a:ext cx="8496459" cy="5312229"/>
        </p:xfrm>
        <a:graphic>
          <a:graphicData uri="http://schemas.openxmlformats.org/drawingml/2006/table">
            <a:tbl>
              <a:tblPr/>
              <a:tblGrid>
                <a:gridCol w="85294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2714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</a:tblGrid>
              <a:tr h="710450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建築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建築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雲科文資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文創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數位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中科室設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多媒體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北商商創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文創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化妝品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營建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科學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多媒體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第一創設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中科室設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本校文創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北商數位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多媒體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中科應中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文創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科學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虎尾休閒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明志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視傳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雲科文資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多媒體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中科室設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第一創設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本校文創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文創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多媒體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北商商創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北商數位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明志工設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中科應中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科學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明志視傳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多媒體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本校文創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第一創設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中科室設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北商商創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明志工設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文創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多媒體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中科應中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北商數位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科學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虎尾休閒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明志視傳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4113347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52DF3A65-5DA7-45DB-AD86-E975A0AAFF84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126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9216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1/5-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文創系</a:t>
            </a:r>
            <a:endParaRPr lang="zh-TW" altLang="en-US" sz="28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2460675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9709EF7A-03F1-4A2B-9434-CC85F1DEAEFA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127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10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2/5-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文創系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72000" y="935413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2053827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49C152A5-1173-4677-B7B3-FFC002D6543C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128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3/5-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文創系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2800228"/>
              </p:ext>
            </p:extLst>
          </p:nvPr>
        </p:nvGraphicFramePr>
        <p:xfrm>
          <a:off x="72000" y="998420"/>
          <a:ext cx="9000000" cy="5256584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商經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中技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kumimoji="0" lang="zh-TW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kumimoji="0" lang="zh-TW" alt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休健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698787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4/5-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文創系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129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7676623"/>
              </p:ext>
            </p:extLst>
          </p:nvPr>
        </p:nvGraphicFramePr>
        <p:xfrm>
          <a:off x="72000" y="1124743"/>
          <a:ext cx="9000000" cy="4574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數位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統計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400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54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878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健管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服務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7326458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343"/>
          <p:cNvSpPr>
            <a:spLocks noChangeArrowheads="1"/>
          </p:cNvSpPr>
          <p:nvPr/>
        </p:nvSpPr>
        <p:spPr bwMode="auto">
          <a:xfrm>
            <a:off x="4959722" y="1052736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5/5-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文創系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130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1434053"/>
              </p:ext>
            </p:extLst>
          </p:nvPr>
        </p:nvGraphicFramePr>
        <p:xfrm>
          <a:off x="129911" y="1230886"/>
          <a:ext cx="9000000" cy="4574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62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65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66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長庚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文創</a:t>
                      </a:r>
                      <a:endParaRPr lang="zh-TW" altLang="en-US" sz="10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餐旅行銷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休閒健康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統計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服管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文創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休閒經營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文創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應統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服管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endParaRPr lang="en-US" altLang="zh-TW" sz="12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楠梓</a:t>
                      </a:r>
                      <a:r>
                        <a:rPr lang="en-US" altLang="zh-TW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lang="zh-TW" altLang="en-US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海洋休閒</a:t>
                      </a:r>
                      <a:endParaRPr lang="zh-TW" altLang="en-US" sz="105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應統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海洋休閒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4824887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5C280D3A-5EF4-4E2C-B21A-A76A34457A32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131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100355" name="Rectangle 2"/>
          <p:cNvSpPr>
            <a:spLocks noGrp="1" noChangeArrowheads="1"/>
          </p:cNvSpPr>
          <p:nvPr>
            <p:ph type="title"/>
          </p:nvPr>
        </p:nvSpPr>
        <p:spPr>
          <a:xfrm>
            <a:off x="936500" y="260648"/>
            <a:ext cx="8027988" cy="576263"/>
          </a:xfr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藝術群影視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類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文創系</a:t>
            </a:r>
          </a:p>
        </p:txBody>
      </p:sp>
      <p:sp>
        <p:nvSpPr>
          <p:cNvPr id="6" name="AutoShape 343"/>
          <p:cNvSpPr>
            <a:spLocks noChangeArrowheads="1"/>
          </p:cNvSpPr>
          <p:nvPr/>
        </p:nvSpPr>
        <p:spPr bwMode="auto">
          <a:xfrm>
            <a:off x="2915816" y="1315715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5931479"/>
              </p:ext>
            </p:extLst>
          </p:nvPr>
        </p:nvGraphicFramePr>
        <p:xfrm>
          <a:off x="251520" y="1484784"/>
          <a:ext cx="8496944" cy="4098053"/>
        </p:xfrm>
        <a:graphic>
          <a:graphicData uri="http://schemas.openxmlformats.org/drawingml/2006/table">
            <a:tbl>
              <a:tblPr/>
              <a:tblGrid>
                <a:gridCol w="2037456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61487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61487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61487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61487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60040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文創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商設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朝陽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傳播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媒體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14046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42948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文創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朝陽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傳播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南台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4387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文創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朝陽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傳播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南台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文創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朝陽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傳播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南台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南台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視覺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7235697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64C7BE13-D324-4D70-A1D8-AF1363C7D32B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132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98307" name="Rectangle 2"/>
          <p:cNvSpPr>
            <a:spLocks noGrp="1" noChangeArrowheads="1"/>
          </p:cNvSpPr>
          <p:nvPr>
            <p:ph type="title"/>
          </p:nvPr>
        </p:nvSpPr>
        <p:spPr>
          <a:xfrm>
            <a:off x="1042988" y="188704"/>
            <a:ext cx="7900987" cy="576000"/>
          </a:xfrm>
        </p:spPr>
        <p:txBody>
          <a:bodyPr anchor="ctr"/>
          <a:lstStyle/>
          <a:p>
            <a:pPr eaLnBrk="1" hangingPunct="1"/>
            <a:r>
              <a:rPr lang="en-US" altLang="zh-TW" sz="30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人力資源發展</a:t>
            </a:r>
            <a:r>
              <a:rPr lang="zh-TW" altLang="en-US" sz="3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9282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0397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9" name="Group 12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1538101"/>
              </p:ext>
            </p:extLst>
          </p:nvPr>
        </p:nvGraphicFramePr>
        <p:xfrm>
          <a:off x="252000" y="1267200"/>
          <a:ext cx="8640000" cy="2088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17" marR="91417" marT="45715" marB="4571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17" marR="91417" marT="45715" marB="4571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17" marR="91417" marT="45715" marB="4571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人力資源發展系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49(↓)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59(↓)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58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1087/7586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86%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20(↑)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25(↓)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350/2036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83%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餐旅群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7(↑)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143/5571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97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21978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3230030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52DF3A65-5DA7-45DB-AD86-E975A0AAFF84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133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9216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1/4-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人資系</a:t>
            </a: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7613409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9709EF7A-03F1-4A2B-9434-CC85F1DEAEFA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134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10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2/4-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人資系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72000" y="935413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8982520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49C152A5-1173-4677-B7B3-FFC002D6543C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135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3/4-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人資系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8759933"/>
              </p:ext>
            </p:extLst>
          </p:nvPr>
        </p:nvGraphicFramePr>
        <p:xfrm>
          <a:off x="72000" y="998420"/>
          <a:ext cx="9000000" cy="5256584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商經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中技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kumimoji="0" lang="zh-TW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kumimoji="0" lang="zh-TW" alt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休健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2422597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4/4-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人資系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136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3630541"/>
              </p:ext>
            </p:extLst>
          </p:nvPr>
        </p:nvGraphicFramePr>
        <p:xfrm>
          <a:off x="72000" y="1124743"/>
          <a:ext cx="9000000" cy="4574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數位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統計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400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54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878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健管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服務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AutoShape 343"/>
          <p:cNvSpPr>
            <a:spLocks noChangeArrowheads="1"/>
          </p:cNvSpPr>
          <p:nvPr/>
        </p:nvSpPr>
        <p:spPr bwMode="auto">
          <a:xfrm>
            <a:off x="7596336" y="976189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97917118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53E7E9E8-ABCF-414E-9E80-405F1C4F8AD3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137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5" name="Rectangle 2"/>
          <p:cNvSpPr txBox="1">
            <a:spLocks noChangeArrowheads="1"/>
          </p:cNvSpPr>
          <p:nvPr/>
        </p:nvSpPr>
        <p:spPr>
          <a:xfrm>
            <a:off x="1043608" y="260648"/>
            <a:ext cx="7956550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外語群英語類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1/2</a:t>
            </a:r>
            <a:r>
              <a:rPr lang="en-US" altLang="zh-TW" sz="2800" b="1" kern="0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人資系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9098393"/>
              </p:ext>
            </p:extLst>
          </p:nvPr>
        </p:nvGraphicFramePr>
        <p:xfrm>
          <a:off x="72000" y="1052735"/>
          <a:ext cx="9000000" cy="4734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學年度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運保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運保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國廚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1772906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17FCB95F-E461-4F27-997F-D3970561D37E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138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7373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3608" y="260648"/>
            <a:ext cx="795655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外語群英語類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2/2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人資系</a:t>
            </a:r>
            <a:endParaRPr lang="zh-TW" altLang="en-US" sz="28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7251391"/>
              </p:ext>
            </p:extLst>
          </p:nvPr>
        </p:nvGraphicFramePr>
        <p:xfrm>
          <a:off x="72000" y="1052735"/>
          <a:ext cx="9000000" cy="4842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學年度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30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國觀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宜蘭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外語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國廚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文創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文創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國際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  <a:endParaRPr lang="zh-TW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3732" name="AutoShape 604"/>
          <p:cNvSpPr>
            <a:spLocks noChangeArrowheads="1"/>
          </p:cNvSpPr>
          <p:nvPr/>
        </p:nvSpPr>
        <p:spPr bwMode="auto">
          <a:xfrm>
            <a:off x="5940152" y="886527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0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83491351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7897478D-7CCF-41A5-B566-E69104FE46D8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139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9728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476375" y="260648"/>
            <a:ext cx="7251700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餐旅群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人資系</a:t>
            </a:r>
            <a:endParaRPr lang="zh-TW" altLang="en-US" sz="28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/>
          </p:nvPr>
        </p:nvGraphicFramePr>
        <p:xfrm>
          <a:off x="72000" y="1052735"/>
          <a:ext cx="9000000" cy="5310591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48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航空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西餐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烘焙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  <a:endParaRPr lang="zh-TW" altLang="en-US" sz="105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旅運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05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</a:t>
                      </a:r>
                      <a:endParaRPr lang="en-US" altLang="zh-TW" sz="105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中餐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旅運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</a:t>
                      </a:r>
                      <a:r>
                        <a:rPr lang="zh-TW" alt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旅行銷</a:t>
                      </a:r>
                      <a:endParaRPr lang="zh-TW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  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</a:t>
                      </a:r>
                      <a:r>
                        <a:rPr lang="zh-TW" alt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旅行銷</a:t>
                      </a:r>
                      <a:endParaRPr lang="zh-TW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旅運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</a:t>
                      </a:r>
                      <a:r>
                        <a:rPr lang="zh-TW" altLang="en-US" sz="10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旅行銷</a:t>
                      </a:r>
                      <a:endParaRPr lang="zh-TW" alt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" name="AutoShape 1434"/>
          <p:cNvSpPr>
            <a:spLocks noChangeArrowheads="1"/>
          </p:cNvSpPr>
          <p:nvPr/>
        </p:nvSpPr>
        <p:spPr bwMode="auto">
          <a:xfrm>
            <a:off x="4355976" y="857582"/>
            <a:ext cx="260350" cy="336550"/>
          </a:xfrm>
          <a:prstGeom prst="downArrow">
            <a:avLst>
              <a:gd name="adj1" fmla="val 50000"/>
              <a:gd name="adj2" fmla="val 32473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77758817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64C7BE13-D324-4D70-A1D8-AF1363C7D32B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140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98307" name="Rectangle 2"/>
          <p:cNvSpPr>
            <a:spLocks noGrp="1" noChangeArrowheads="1"/>
          </p:cNvSpPr>
          <p:nvPr>
            <p:ph type="title"/>
          </p:nvPr>
        </p:nvSpPr>
        <p:spPr>
          <a:xfrm>
            <a:off x="1042988" y="188704"/>
            <a:ext cx="7900987" cy="576000"/>
          </a:xfrm>
        </p:spPr>
        <p:txBody>
          <a:bodyPr anchor="ctr"/>
          <a:lstStyle/>
          <a:p>
            <a:pPr eaLnBrk="1" hangingPunct="1"/>
            <a:r>
              <a:rPr lang="en-US" altLang="zh-TW" sz="30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應用外</a:t>
            </a:r>
            <a:r>
              <a:rPr lang="zh-TW" altLang="en-US" sz="3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語系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9282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0397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9" name="Group 12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5024652"/>
              </p:ext>
            </p:extLst>
          </p:nvPr>
        </p:nvGraphicFramePr>
        <p:xfrm>
          <a:off x="252000" y="1267200"/>
          <a:ext cx="8640000" cy="2088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17" marR="91417" marT="45715" marB="4571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17" marR="91417" marT="45715" marB="4571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17" marR="91417" marT="45715" marB="4571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應用外語系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家政幼保類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105/771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86%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1924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  <a:endParaRPr kumimoji="0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0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  <a:endParaRPr kumimoji="0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26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  <a:endParaRPr kumimoji="0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352/2036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83%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餐旅群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5(↑)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24/5571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100%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21978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6463098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5C280D3A-5EF4-4E2C-B21A-A76A34457A32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141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100355" name="Rectangle 2"/>
          <p:cNvSpPr>
            <a:spLocks noGrp="1" noChangeArrowheads="1"/>
          </p:cNvSpPr>
          <p:nvPr>
            <p:ph type="title"/>
          </p:nvPr>
        </p:nvSpPr>
        <p:spPr>
          <a:xfrm>
            <a:off x="936500" y="260648"/>
            <a:ext cx="8027988" cy="576263"/>
          </a:xfr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家政幼保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類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應外系</a:t>
            </a:r>
          </a:p>
        </p:txBody>
      </p:sp>
      <p:sp>
        <p:nvSpPr>
          <p:cNvPr id="6" name="AutoShape 343"/>
          <p:cNvSpPr>
            <a:spLocks noChangeArrowheads="1"/>
          </p:cNvSpPr>
          <p:nvPr/>
        </p:nvSpPr>
        <p:spPr bwMode="auto">
          <a:xfrm>
            <a:off x="8172400" y="836598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5116065"/>
              </p:ext>
            </p:extLst>
          </p:nvPr>
        </p:nvGraphicFramePr>
        <p:xfrm>
          <a:off x="72000" y="1052735"/>
          <a:ext cx="8676462" cy="5310591"/>
        </p:xfrm>
        <a:graphic>
          <a:graphicData uri="http://schemas.openxmlformats.org/drawingml/2006/table">
            <a:tbl>
              <a:tblPr/>
              <a:tblGrid>
                <a:gridCol w="1495942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9756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9756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89756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97565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97565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897565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897565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897565">
                  <a:extLst>
                    <a:ext uri="{9D8B030D-6E8A-4147-A177-3AD203B41FA5}">
                      <a16:colId xmlns:a16="http://schemas.microsoft.com/office/drawing/2014/main" xmlns="" val="3425951020"/>
                    </a:ext>
                  </a:extLst>
                </a:gridCol>
              </a:tblGrid>
              <a:tr h="648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幼兒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幼兒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社會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幼兒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幼兒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社會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幼兒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社會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幼兒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文藻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外語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社會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幼兒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幼兒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文藻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外語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0286152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53E7E9E8-ABCF-414E-9E80-405F1C4F8AD3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142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5" name="Rectangle 2"/>
          <p:cNvSpPr txBox="1">
            <a:spLocks noChangeArrowheads="1"/>
          </p:cNvSpPr>
          <p:nvPr/>
        </p:nvSpPr>
        <p:spPr>
          <a:xfrm>
            <a:off x="1043608" y="260648"/>
            <a:ext cx="7956550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外語群英語類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1/2</a:t>
            </a:r>
            <a:r>
              <a:rPr lang="en-US" altLang="zh-TW" sz="2800" b="1" kern="0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應外系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7571005"/>
              </p:ext>
            </p:extLst>
          </p:nvPr>
        </p:nvGraphicFramePr>
        <p:xfrm>
          <a:off x="72000" y="1052735"/>
          <a:ext cx="9000000" cy="4734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學年度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運保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運保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國廚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4194414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17FCB95F-E461-4F27-997F-D3970561D37E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143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7373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3608" y="260648"/>
            <a:ext cx="795655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外語群英語類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2/2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應外系</a:t>
            </a:r>
            <a:endParaRPr lang="zh-TW" altLang="en-US" sz="28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9758643"/>
              </p:ext>
            </p:extLst>
          </p:nvPr>
        </p:nvGraphicFramePr>
        <p:xfrm>
          <a:off x="72000" y="1052735"/>
          <a:ext cx="9000000" cy="4842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學年度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30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國觀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宜蘭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外語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國廚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文創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文創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國際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  <a:endParaRPr lang="zh-TW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3732" name="AutoShape 604"/>
          <p:cNvSpPr>
            <a:spLocks noChangeArrowheads="1"/>
          </p:cNvSpPr>
          <p:nvPr/>
        </p:nvSpPr>
        <p:spPr bwMode="auto">
          <a:xfrm>
            <a:off x="6516216" y="846748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0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18917259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7897478D-7CCF-41A5-B566-E69104FE46D8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144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9728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476375" y="260648"/>
            <a:ext cx="7251700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餐旅群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應外系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9579648"/>
              </p:ext>
            </p:extLst>
          </p:nvPr>
        </p:nvGraphicFramePr>
        <p:xfrm>
          <a:off x="72000" y="1052735"/>
          <a:ext cx="9000000" cy="5310591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48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航空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西餐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烘焙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旅運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05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</a:t>
                      </a:r>
                      <a:endParaRPr lang="en-US" altLang="zh-TW" sz="105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中餐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旅運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</a:t>
                      </a:r>
                      <a:r>
                        <a:rPr lang="zh-TW" alt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旅行銷</a:t>
                      </a:r>
                      <a:endParaRPr lang="zh-TW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  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</a:t>
                      </a:r>
                      <a:r>
                        <a:rPr lang="zh-TW" alt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旅行銷</a:t>
                      </a:r>
                      <a:endParaRPr lang="zh-TW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旅運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</a:t>
                      </a:r>
                      <a:r>
                        <a:rPr lang="zh-TW" altLang="en-US" sz="10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旅行銷</a:t>
                      </a:r>
                      <a:endParaRPr lang="zh-TW" alt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" name="AutoShape 1434"/>
          <p:cNvSpPr>
            <a:spLocks noChangeArrowheads="1"/>
          </p:cNvSpPr>
          <p:nvPr/>
        </p:nvSpPr>
        <p:spPr bwMode="auto">
          <a:xfrm>
            <a:off x="1143298" y="932210"/>
            <a:ext cx="260350" cy="336550"/>
          </a:xfrm>
          <a:prstGeom prst="downArrow">
            <a:avLst>
              <a:gd name="adj1" fmla="val 50000"/>
              <a:gd name="adj2" fmla="val 32473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60964159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椭圆 7">
            <a:extLst/>
          </p:cNvPr>
          <p:cNvSpPr/>
          <p:nvPr/>
        </p:nvSpPr>
        <p:spPr>
          <a:xfrm rot="3886894">
            <a:off x="3612357" y="2495550"/>
            <a:ext cx="932260" cy="932260"/>
          </a:xfrm>
          <a:prstGeom prst="ellipse">
            <a:avLst/>
          </a:prstGeom>
          <a:gradFill flip="none" rotWithShape="1">
            <a:gsLst>
              <a:gs pos="0">
                <a:srgbClr val="FFD9D9"/>
              </a:gs>
              <a:gs pos="100000">
                <a:srgbClr val="FFF0C1"/>
              </a:gs>
            </a:gsLst>
            <a:lin ang="60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 dirty="0"/>
          </a:p>
        </p:txBody>
      </p:sp>
      <p:sp>
        <p:nvSpPr>
          <p:cNvPr id="9" name="椭圆 8">
            <a:extLst/>
          </p:cNvPr>
          <p:cNvSpPr/>
          <p:nvPr/>
        </p:nvSpPr>
        <p:spPr>
          <a:xfrm>
            <a:off x="846535" y="1720454"/>
            <a:ext cx="2581275" cy="2581275"/>
          </a:xfrm>
          <a:prstGeom prst="ellipse">
            <a:avLst/>
          </a:prstGeom>
          <a:solidFill>
            <a:srgbClr val="FFD85D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 dirty="0"/>
          </a:p>
        </p:txBody>
      </p:sp>
      <p:sp>
        <p:nvSpPr>
          <p:cNvPr id="10" name="椭圆 9">
            <a:extLst/>
          </p:cNvPr>
          <p:cNvSpPr/>
          <p:nvPr/>
        </p:nvSpPr>
        <p:spPr>
          <a:xfrm>
            <a:off x="720328" y="1594247"/>
            <a:ext cx="2833688" cy="2833688"/>
          </a:xfrm>
          <a:prstGeom prst="ellipse">
            <a:avLst/>
          </a:prstGeom>
          <a:noFill/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 dirty="0"/>
          </a:p>
        </p:txBody>
      </p:sp>
      <p:sp>
        <p:nvSpPr>
          <p:cNvPr id="11" name="椭圆 10">
            <a:extLst/>
          </p:cNvPr>
          <p:cNvSpPr/>
          <p:nvPr/>
        </p:nvSpPr>
        <p:spPr>
          <a:xfrm>
            <a:off x="619125" y="1493044"/>
            <a:ext cx="3037285" cy="3036094"/>
          </a:xfrm>
          <a:prstGeom prst="ellipse">
            <a:avLst/>
          </a:prstGeom>
          <a:noFill/>
          <a:ln>
            <a:solidFill>
              <a:srgbClr val="FFC000">
                <a:alpha val="5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 dirty="0"/>
          </a:p>
        </p:txBody>
      </p:sp>
      <p:sp>
        <p:nvSpPr>
          <p:cNvPr id="13" name="椭圆 12">
            <a:extLst/>
          </p:cNvPr>
          <p:cNvSpPr/>
          <p:nvPr/>
        </p:nvSpPr>
        <p:spPr>
          <a:xfrm>
            <a:off x="502444" y="1376363"/>
            <a:ext cx="3269456" cy="3269456"/>
          </a:xfrm>
          <a:prstGeom prst="ellipse">
            <a:avLst/>
          </a:prstGeom>
          <a:noFill/>
          <a:ln>
            <a:solidFill>
              <a:srgbClr val="FFC000">
                <a:alpha val="1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 dirty="0"/>
          </a:p>
        </p:txBody>
      </p:sp>
      <p:sp>
        <p:nvSpPr>
          <p:cNvPr id="14" name="矩形 13">
            <a:extLst/>
          </p:cNvPr>
          <p:cNvSpPr/>
          <p:nvPr/>
        </p:nvSpPr>
        <p:spPr>
          <a:xfrm rot="10800000">
            <a:off x="4257675" y="857250"/>
            <a:ext cx="2871788" cy="2314575"/>
          </a:xfrm>
          <a:prstGeom prst="rect">
            <a:avLst/>
          </a:prstGeom>
          <a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12189" t="29629" r="721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 dirty="0"/>
          </a:p>
        </p:txBody>
      </p:sp>
      <p:sp>
        <p:nvSpPr>
          <p:cNvPr id="15" name="椭圆 14">
            <a:extLst/>
          </p:cNvPr>
          <p:cNvSpPr/>
          <p:nvPr/>
        </p:nvSpPr>
        <p:spPr>
          <a:xfrm rot="3886894">
            <a:off x="6400801" y="2771776"/>
            <a:ext cx="1335881" cy="1335881"/>
          </a:xfrm>
          <a:prstGeom prst="ellipse">
            <a:avLst/>
          </a:prstGeom>
          <a:gradFill flip="none" rotWithShape="1">
            <a:gsLst>
              <a:gs pos="0">
                <a:srgbClr val="E8D9F3">
                  <a:alpha val="43000"/>
                </a:srgbClr>
              </a:gs>
              <a:gs pos="100000">
                <a:srgbClr val="C9E8FF"/>
              </a:gs>
            </a:gsLst>
            <a:lin ang="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 dirty="0"/>
          </a:p>
        </p:txBody>
      </p:sp>
      <p:sp>
        <p:nvSpPr>
          <p:cNvPr id="16" name="矩形 15">
            <a:extLst/>
          </p:cNvPr>
          <p:cNvSpPr/>
          <p:nvPr/>
        </p:nvSpPr>
        <p:spPr>
          <a:xfrm rot="10800000">
            <a:off x="2209420" y="4645928"/>
            <a:ext cx="2048255" cy="1371600"/>
          </a:xfrm>
          <a:prstGeom prst="rect">
            <a:avLst/>
          </a:prstGeom>
          <a:blipFill dpi="0" rotWithShape="1">
            <a:blip r:embed="rId4" cstate="screen">
              <a:alphaModFix amt="4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4464" r="7428" b="421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 dirty="0"/>
          </a:p>
        </p:txBody>
      </p:sp>
      <p:sp>
        <p:nvSpPr>
          <p:cNvPr id="17" name="矩形 16">
            <a:extLst/>
          </p:cNvPr>
          <p:cNvSpPr/>
          <p:nvPr/>
        </p:nvSpPr>
        <p:spPr>
          <a:xfrm rot="10800000">
            <a:off x="0" y="3943350"/>
            <a:ext cx="2128838" cy="2057400"/>
          </a:xfrm>
          <a:prstGeom prst="rect">
            <a:avLst/>
          </a:prstGeom>
          <a:blipFill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13423" b="1632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/>
          </a:p>
        </p:txBody>
      </p:sp>
      <p:sp>
        <p:nvSpPr>
          <p:cNvPr id="18" name="矩形 17">
            <a:extLst/>
          </p:cNvPr>
          <p:cNvSpPr/>
          <p:nvPr/>
        </p:nvSpPr>
        <p:spPr>
          <a:xfrm>
            <a:off x="5929312" y="5200650"/>
            <a:ext cx="1957388" cy="800100"/>
          </a:xfrm>
          <a:prstGeom prst="rect">
            <a:avLst/>
          </a:prstGeom>
          <a:blipFill dpi="0" rotWithShape="1">
            <a:blip r:embed="rId6" cstate="screen">
              <a:alphaModFix amt="56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10949" t="32440" r="8759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/>
          </a:p>
        </p:txBody>
      </p:sp>
      <p:sp>
        <p:nvSpPr>
          <p:cNvPr id="20" name="矩形 19">
            <a:extLst/>
          </p:cNvPr>
          <p:cNvSpPr/>
          <p:nvPr/>
        </p:nvSpPr>
        <p:spPr>
          <a:xfrm>
            <a:off x="7215187" y="1857376"/>
            <a:ext cx="1928813" cy="3680222"/>
          </a:xfrm>
          <a:prstGeom prst="rect">
            <a:avLst/>
          </a:prstGeom>
          <a:blipFill dpi="0" rotWithShape="1"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t="6995" b="482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/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3929063" y="3761185"/>
            <a:ext cx="4029075" cy="731044"/>
          </a:xfrm>
        </p:spPr>
        <p:txBody>
          <a:bodyPr>
            <a:noAutofit/>
          </a:bodyPr>
          <a:lstStyle/>
          <a:p>
            <a:pPr eaLnBrk="1" hangingPunct="1">
              <a:defRPr/>
            </a:pPr>
            <a:r>
              <a:rPr lang="zh-TW" altLang="en-US" sz="4875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軟正黑體" panose="020B0604030504040204" pitchFamily="34" charset="-120"/>
                <a:ea typeface="微軟正黑體" panose="020B0604030504040204" pitchFamily="34" charset="-120"/>
              </a:rPr>
              <a:t>第一校區</a:t>
            </a:r>
            <a:endParaRPr lang="zh-TW" altLang="en-US" sz="4875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7" name="文本占位符 6">
            <a:extLst/>
          </p:cNvPr>
          <p:cNvSpPr>
            <a:spLocks noGrp="1"/>
          </p:cNvSpPr>
          <p:nvPr>
            <p:ph type="body" idx="4294967295"/>
          </p:nvPr>
        </p:nvSpPr>
        <p:spPr>
          <a:xfrm>
            <a:off x="1689652" y="2392136"/>
            <a:ext cx="838541" cy="846117"/>
          </a:xfrm>
          <a:extLst/>
        </p:spPr>
        <p:txBody>
          <a:bodyPr wrap="none">
            <a:prstTxWarp prst="textPlain">
              <a:avLst/>
            </a:prstTxWarp>
          </a:bodyPr>
          <a:lstStyle/>
          <a:p>
            <a:pPr marL="0" indent="0" eaLnBrk="1" hangingPunct="1">
              <a:defRPr/>
            </a:pPr>
            <a:r>
              <a:rPr lang="en-US" altLang="zh-TW" spc="225" dirty="0" smtClean="0">
                <a:solidFill>
                  <a:schemeClr val="bg1"/>
                </a:solidFill>
                <a:latin typeface="Impact" panose="020B0806030902050204" pitchFamily="34" charset="0"/>
              </a:rPr>
              <a:t>2</a:t>
            </a:r>
            <a:endParaRPr lang="zh-CN" altLang="en-US" spc="225" dirty="0">
              <a:solidFill>
                <a:schemeClr val="bg1"/>
              </a:solidFill>
              <a:latin typeface="Impact" panose="020B0806030902050204" pitchFamily="34" charset="0"/>
            </a:endParaRPr>
          </a:p>
        </p:txBody>
      </p:sp>
      <p:cxnSp>
        <p:nvCxnSpPr>
          <p:cNvPr id="6" name="直接连接符 5">
            <a:extLst/>
          </p:cNvPr>
          <p:cNvCxnSpPr/>
          <p:nvPr/>
        </p:nvCxnSpPr>
        <p:spPr>
          <a:xfrm>
            <a:off x="4025504" y="4507706"/>
            <a:ext cx="3761184" cy="0"/>
          </a:xfrm>
          <a:prstGeom prst="line">
            <a:avLst/>
          </a:prstGeom>
          <a:ln w="762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線接點 4"/>
          <p:cNvCxnSpPr/>
          <p:nvPr/>
        </p:nvCxnSpPr>
        <p:spPr>
          <a:xfrm>
            <a:off x="1620441" y="3380185"/>
            <a:ext cx="1016794" cy="0"/>
          </a:xfrm>
          <a:prstGeom prst="line">
            <a:avLst/>
          </a:prstGeom>
          <a:ln w="63500" cmpd="sng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976361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6A39CE49-83A3-4A87-AB7D-997E19273F72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146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13315" name="Rectangle 2"/>
          <p:cNvSpPr>
            <a:spLocks noGrp="1" noChangeArrowheads="1"/>
          </p:cNvSpPr>
          <p:nvPr>
            <p:ph type="title"/>
          </p:nvPr>
        </p:nvSpPr>
        <p:spPr>
          <a:xfrm>
            <a:off x="1331913" y="260712"/>
            <a:ext cx="7251700" cy="576000"/>
          </a:xfr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營建工程系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5" name="文字方塊 4"/>
          <p:cNvSpPr txBox="1"/>
          <p:nvPr/>
        </p:nvSpPr>
        <p:spPr>
          <a:xfrm>
            <a:off x="250825" y="5732040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43190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7" name="Group 1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9835769"/>
              </p:ext>
            </p:extLst>
          </p:nvPr>
        </p:nvGraphicFramePr>
        <p:xfrm>
          <a:off x="251480" y="1267200"/>
          <a:ext cx="8641040" cy="2088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營建系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1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en-US" altLang="zh-TW" sz="1400" b="1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462/3037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84%</a:t>
                      </a:r>
                    </a:p>
                  </a:txBody>
                  <a:tcPr marL="91449" marR="91449" marT="45733" marB="4573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32000">
                <a:tc vMerge="1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土木與建築群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10(↑)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11(↓)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14(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1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231/642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64%</a:t>
                      </a:r>
                    </a:p>
                  </a:txBody>
                  <a:tcPr marL="91449" marR="91449" marT="45733" marB="4573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2312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設計群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-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32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 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384/3524	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89%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11446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8" name="矩形 7"/>
          <p:cNvSpPr/>
          <p:nvPr/>
        </p:nvSpPr>
        <p:spPr>
          <a:xfrm>
            <a:off x="251520" y="6381328"/>
            <a:ext cx="5328592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/>
            <a:r>
              <a:rPr lang="zh-TW" altLang="en-US" sz="1600" b="1" dirty="0"/>
              <a:t>註：</a:t>
            </a:r>
            <a:r>
              <a:rPr lang="zh-TW" altLang="en-US" sz="1600" b="1" dirty="0">
                <a:solidFill>
                  <a:srgbClr val="CC3300"/>
                </a:solidFill>
              </a:rPr>
              <a:t> </a:t>
            </a:r>
            <a:r>
              <a:rPr lang="zh-TW" altLang="en-US" sz="1600" b="1" dirty="0" smtClean="0">
                <a:solidFill>
                  <a:srgbClr val="0000FF"/>
                </a:solidFill>
              </a:rPr>
              <a:t>營建系</a:t>
            </a:r>
            <a:r>
              <a:rPr lang="zh-TW" altLang="en-US" sz="1600" b="1" dirty="0">
                <a:solidFill>
                  <a:srgbClr val="0000FF"/>
                </a:solidFill>
              </a:rPr>
              <a:t>自</a:t>
            </a:r>
            <a:r>
              <a:rPr lang="en-US" altLang="zh-TW" sz="1600" b="1" dirty="0" smtClean="0">
                <a:solidFill>
                  <a:srgbClr val="0000FF"/>
                </a:solidFill>
              </a:rPr>
              <a:t>107</a:t>
            </a:r>
            <a:r>
              <a:rPr lang="zh-TW" altLang="en-US" sz="1600" b="1" dirty="0" smtClean="0">
                <a:solidFill>
                  <a:srgbClr val="0000FF"/>
                </a:solidFill>
              </a:rPr>
              <a:t>學年</a:t>
            </a:r>
            <a:r>
              <a:rPr lang="zh-TW" altLang="en-US" sz="1600" b="1" dirty="0">
                <a:solidFill>
                  <a:srgbClr val="0000FF"/>
                </a:solidFill>
              </a:rPr>
              <a:t>度起</a:t>
            </a:r>
            <a:r>
              <a:rPr lang="zh-TW" altLang="en-US" sz="1600" b="1" dirty="0" smtClean="0">
                <a:solidFill>
                  <a:srgbClr val="0000FF"/>
                </a:solidFill>
              </a:rPr>
              <a:t>招收</a:t>
            </a:r>
            <a:r>
              <a:rPr lang="en-US" altLang="zh-TW" sz="1600" b="1" dirty="0" smtClean="0">
                <a:solidFill>
                  <a:srgbClr val="0000FF"/>
                </a:solidFill>
              </a:rPr>
              <a:t>”</a:t>
            </a:r>
            <a:r>
              <a:rPr lang="zh-TW" altLang="en-US" sz="1600" b="1" dirty="0" smtClean="0">
                <a:solidFill>
                  <a:srgbClr val="0000FF"/>
                </a:solidFill>
              </a:rPr>
              <a:t>機械群</a:t>
            </a:r>
            <a:r>
              <a:rPr lang="en-US" altLang="zh-TW" sz="1600" b="1" dirty="0" smtClean="0">
                <a:solidFill>
                  <a:srgbClr val="0000FF"/>
                </a:solidFill>
              </a:rPr>
              <a:t>”</a:t>
            </a:r>
            <a:r>
              <a:rPr lang="zh-TW" altLang="en-US" sz="1600" b="1" dirty="0" smtClean="0">
                <a:solidFill>
                  <a:srgbClr val="0000FF"/>
                </a:solidFill>
              </a:rPr>
              <a:t>、</a:t>
            </a:r>
            <a:r>
              <a:rPr lang="en-US" altLang="zh-TW" sz="1600" b="1" dirty="0" smtClean="0">
                <a:solidFill>
                  <a:srgbClr val="0000FF"/>
                </a:solidFill>
              </a:rPr>
              <a:t>”</a:t>
            </a:r>
            <a:r>
              <a:rPr lang="zh-TW" altLang="en-US" sz="1600" b="1" dirty="0" smtClean="0">
                <a:solidFill>
                  <a:srgbClr val="0000FF"/>
                </a:solidFill>
              </a:rPr>
              <a:t>設計群</a:t>
            </a:r>
            <a:r>
              <a:rPr lang="en-US" altLang="zh-TW" sz="1600" b="1" dirty="0" smtClean="0">
                <a:solidFill>
                  <a:srgbClr val="0000FF"/>
                </a:solidFill>
              </a:rPr>
              <a:t>”</a:t>
            </a:r>
            <a:endParaRPr lang="zh-TW" altLang="en-US" sz="1600" b="1" dirty="0">
              <a:solidFill>
                <a:srgbClr val="0000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955301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0C8A6A50-44B4-4E1D-9BB8-FADDBAC1F76E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147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1843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208088" y="260648"/>
            <a:ext cx="76850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1/2-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營建系</a:t>
            </a:r>
            <a:endParaRPr lang="zh-TW" altLang="en-US" sz="1800" b="1" dirty="0" smtClean="0">
              <a:solidFill>
                <a:srgbClr val="FF3333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959933"/>
              </p:ext>
            </p:extLst>
          </p:nvPr>
        </p:nvGraphicFramePr>
        <p:xfrm>
          <a:off x="179515" y="980728"/>
          <a:ext cx="8767634" cy="5399788"/>
        </p:xfrm>
        <a:graphic>
          <a:graphicData uri="http://schemas.openxmlformats.org/drawingml/2006/table">
            <a:tbl>
              <a:tblPr/>
              <a:tblGrid>
                <a:gridCol w="120778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87031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1839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材料材料組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材料資源組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臺師電機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雲科工設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05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雲科環安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智慧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智慧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精密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生機</a:t>
                      </a:r>
                      <a:r>
                        <a:rPr lang="en-US" altLang="zh-TW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公</a:t>
                      </a:r>
                      <a:r>
                        <a:rPr lang="en-US" altLang="zh-TW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2" name="矩形 1"/>
          <p:cNvSpPr/>
          <p:nvPr/>
        </p:nvSpPr>
        <p:spPr>
          <a:xfrm>
            <a:off x="179512" y="6409321"/>
            <a:ext cx="5328592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/>
            <a:r>
              <a:rPr lang="zh-TW" altLang="en-US" sz="1400" b="1" dirty="0"/>
              <a:t>註：</a:t>
            </a:r>
            <a:r>
              <a:rPr lang="zh-TW" altLang="en-US" sz="1400" b="1" dirty="0">
                <a:solidFill>
                  <a:srgbClr val="CC3300"/>
                </a:solidFill>
              </a:rPr>
              <a:t> </a:t>
            </a:r>
            <a:r>
              <a:rPr lang="zh-TW" altLang="en-US" sz="1400" b="1" dirty="0" smtClean="0">
                <a:solidFill>
                  <a:srgbClr val="0000FF"/>
                </a:solidFill>
              </a:rPr>
              <a:t>營建系</a:t>
            </a:r>
            <a:r>
              <a:rPr lang="zh-TW" altLang="en-US" sz="1400" b="1" dirty="0">
                <a:solidFill>
                  <a:srgbClr val="0000FF"/>
                </a:solidFill>
              </a:rPr>
              <a:t>自</a:t>
            </a:r>
            <a:r>
              <a:rPr lang="en-US" altLang="zh-TW" sz="1400" b="1" dirty="0" smtClean="0">
                <a:solidFill>
                  <a:srgbClr val="0000FF"/>
                </a:solidFill>
              </a:rPr>
              <a:t>107</a:t>
            </a:r>
            <a:r>
              <a:rPr lang="zh-TW" altLang="en-US" sz="1400" b="1" dirty="0" smtClean="0">
                <a:solidFill>
                  <a:srgbClr val="0000FF"/>
                </a:solidFill>
              </a:rPr>
              <a:t>學年</a:t>
            </a:r>
            <a:r>
              <a:rPr lang="zh-TW" altLang="en-US" sz="1400" b="1" dirty="0">
                <a:solidFill>
                  <a:srgbClr val="0000FF"/>
                </a:solidFill>
              </a:rPr>
              <a:t>度起</a:t>
            </a:r>
            <a:r>
              <a:rPr lang="zh-TW" altLang="en-US" sz="1400" b="1" dirty="0" smtClean="0">
                <a:solidFill>
                  <a:srgbClr val="0000FF"/>
                </a:solidFill>
              </a:rPr>
              <a:t>招收</a:t>
            </a:r>
            <a:r>
              <a:rPr lang="en-US" altLang="zh-TW" sz="1400" b="1" dirty="0" smtClean="0">
                <a:solidFill>
                  <a:srgbClr val="0000FF"/>
                </a:solidFill>
              </a:rPr>
              <a:t>”</a:t>
            </a:r>
            <a:r>
              <a:rPr lang="zh-TW" altLang="en-US" sz="1400" b="1" dirty="0" smtClean="0">
                <a:solidFill>
                  <a:srgbClr val="0000FF"/>
                </a:solidFill>
              </a:rPr>
              <a:t>機械群</a:t>
            </a:r>
            <a:r>
              <a:rPr lang="en-US" altLang="zh-TW" sz="1400" b="1" dirty="0">
                <a:solidFill>
                  <a:srgbClr val="0000FF"/>
                </a:solidFill>
              </a:rPr>
              <a:t>”</a:t>
            </a:r>
            <a:endParaRPr lang="zh-TW" altLang="en-US" sz="1400" b="1" dirty="0">
              <a:solidFill>
                <a:srgbClr val="0000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150738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編號版面配置區 1"/>
          <p:cNvSpPr>
            <a:spLocks noGrp="1"/>
          </p:cNvSpPr>
          <p:nvPr>
            <p:ph type="sldNum" sz="quarter" idx="12"/>
          </p:nvPr>
        </p:nvSpPr>
        <p:spPr>
          <a:xfrm>
            <a:off x="7092280" y="6398055"/>
            <a:ext cx="1905000" cy="457200"/>
          </a:xfrm>
        </p:spPr>
        <p:txBody>
          <a:bodyPr/>
          <a:lstStyle/>
          <a:p>
            <a:pPr lvl="2">
              <a:defRPr/>
            </a:pPr>
            <a:fld id="{2CFA058B-0F38-4260-A0E4-DEB065A0CD28}" type="slidenum">
              <a:rPr lang="en-US" altLang="zh-TW" smtClean="0"/>
              <a:pPr lvl="2">
                <a:defRPr/>
              </a:pPr>
              <a:t>148</a:t>
            </a:fld>
            <a:endParaRPr lang="en-US" altLang="zh-TW"/>
          </a:p>
        </p:txBody>
      </p:sp>
      <p:sp>
        <p:nvSpPr>
          <p:cNvPr id="3" name="Rectangle 2"/>
          <p:cNvSpPr txBox="1">
            <a:spLocks noChangeArrowheads="1"/>
          </p:cNvSpPr>
          <p:nvPr/>
        </p:nvSpPr>
        <p:spPr>
          <a:xfrm>
            <a:off x="1208088" y="260648"/>
            <a:ext cx="7685087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2/2-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營建系</a:t>
            </a:r>
            <a:endParaRPr lang="zh-TW" altLang="en-US" sz="1800" b="1" kern="0" dirty="0" smtClean="0">
              <a:solidFill>
                <a:srgbClr val="FF3333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2121662"/>
              </p:ext>
            </p:extLst>
          </p:nvPr>
        </p:nvGraphicFramePr>
        <p:xfrm>
          <a:off x="152811" y="1052736"/>
          <a:ext cx="8838378" cy="5399788"/>
        </p:xfrm>
        <a:graphic>
          <a:graphicData uri="http://schemas.openxmlformats.org/drawingml/2006/table">
            <a:tbl>
              <a:tblPr/>
              <a:tblGrid>
                <a:gridCol w="135037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8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2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</a:tblGrid>
              <a:tr h="661839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noProof="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dirty="0"/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精微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營建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精微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環安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自動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工程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冷凍空調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能源應用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動力機械工程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精微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模具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模具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精微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模具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自動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明治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光機電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AutoShape 2654"/>
          <p:cNvSpPr>
            <a:spLocks noChangeArrowheads="1"/>
          </p:cNvSpPr>
          <p:nvPr/>
        </p:nvSpPr>
        <p:spPr bwMode="auto">
          <a:xfrm>
            <a:off x="6228184" y="836648"/>
            <a:ext cx="260350" cy="338138"/>
          </a:xfrm>
          <a:prstGeom prst="downArrow">
            <a:avLst>
              <a:gd name="adj1" fmla="val 50000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7" name="矩形 6"/>
          <p:cNvSpPr/>
          <p:nvPr/>
        </p:nvSpPr>
        <p:spPr>
          <a:xfrm>
            <a:off x="179512" y="6409321"/>
            <a:ext cx="5328592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/>
            <a:r>
              <a:rPr lang="zh-TW" altLang="en-US" sz="1400" b="1" dirty="0"/>
              <a:t>註：</a:t>
            </a:r>
            <a:r>
              <a:rPr lang="zh-TW" altLang="en-US" sz="1400" b="1" dirty="0">
                <a:solidFill>
                  <a:srgbClr val="CC3300"/>
                </a:solidFill>
              </a:rPr>
              <a:t> </a:t>
            </a:r>
            <a:r>
              <a:rPr lang="zh-TW" altLang="en-US" sz="1400" b="1" dirty="0" smtClean="0">
                <a:solidFill>
                  <a:srgbClr val="0000FF"/>
                </a:solidFill>
              </a:rPr>
              <a:t>營建系</a:t>
            </a:r>
            <a:r>
              <a:rPr lang="zh-TW" altLang="en-US" sz="1400" b="1" dirty="0">
                <a:solidFill>
                  <a:srgbClr val="0000FF"/>
                </a:solidFill>
              </a:rPr>
              <a:t>自</a:t>
            </a:r>
            <a:r>
              <a:rPr lang="en-US" altLang="zh-TW" sz="1400" b="1" dirty="0" smtClean="0">
                <a:solidFill>
                  <a:srgbClr val="0000FF"/>
                </a:solidFill>
              </a:rPr>
              <a:t>107</a:t>
            </a:r>
            <a:r>
              <a:rPr lang="zh-TW" altLang="en-US" sz="1400" b="1" dirty="0" smtClean="0">
                <a:solidFill>
                  <a:srgbClr val="0000FF"/>
                </a:solidFill>
              </a:rPr>
              <a:t>學年</a:t>
            </a:r>
            <a:r>
              <a:rPr lang="zh-TW" altLang="en-US" sz="1400" b="1" dirty="0">
                <a:solidFill>
                  <a:srgbClr val="0000FF"/>
                </a:solidFill>
              </a:rPr>
              <a:t>度起</a:t>
            </a:r>
            <a:r>
              <a:rPr lang="zh-TW" altLang="en-US" sz="1400" b="1" dirty="0" smtClean="0">
                <a:solidFill>
                  <a:srgbClr val="0000FF"/>
                </a:solidFill>
              </a:rPr>
              <a:t>招收</a:t>
            </a:r>
            <a:r>
              <a:rPr lang="en-US" altLang="zh-TW" sz="1400" b="1" dirty="0" smtClean="0">
                <a:solidFill>
                  <a:srgbClr val="0000FF"/>
                </a:solidFill>
              </a:rPr>
              <a:t>”</a:t>
            </a:r>
            <a:r>
              <a:rPr lang="zh-TW" altLang="en-US" sz="1400" b="1" dirty="0" smtClean="0">
                <a:solidFill>
                  <a:srgbClr val="0000FF"/>
                </a:solidFill>
              </a:rPr>
              <a:t>機械群</a:t>
            </a:r>
            <a:r>
              <a:rPr lang="en-US" altLang="zh-TW" sz="1400" b="1" dirty="0">
                <a:solidFill>
                  <a:srgbClr val="0000FF"/>
                </a:solidFill>
              </a:rPr>
              <a:t>”</a:t>
            </a:r>
            <a:endParaRPr lang="zh-TW" altLang="en-US" sz="1400" b="1" dirty="0">
              <a:solidFill>
                <a:srgbClr val="0000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386288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8FEEB01A-2EAD-45B7-AD41-29A2C02BE768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149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1433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6013" y="260648"/>
            <a:ext cx="768350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土木與建築群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營建系</a:t>
            </a: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3561541"/>
              </p:ext>
            </p:extLst>
          </p:nvPr>
        </p:nvGraphicFramePr>
        <p:xfrm>
          <a:off x="76953" y="1039842"/>
          <a:ext cx="8990094" cy="5173927"/>
        </p:xfrm>
        <a:graphic>
          <a:graphicData uri="http://schemas.openxmlformats.org/drawingml/2006/table">
            <a:tbl>
              <a:tblPr/>
              <a:tblGrid>
                <a:gridCol w="92609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</a:tblGrid>
              <a:tr h="671615">
                <a:tc>
                  <a:txBody>
                    <a:bodyPr/>
                    <a:lstStyle/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 排名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71615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營建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土木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資源組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建築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建築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室內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雲科營建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雲科創生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北商商創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宜蘭土木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土木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營建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朝陽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正修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71615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7161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營建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  <a:endParaRPr lang="en-US" altLang="zh-TW" sz="12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    土木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室內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創生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營建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宜蘭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土木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土木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朝陽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景觀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商創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營建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土木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水土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9478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72008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營建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    土木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r>
                        <a:rPr lang="zh-TW" altLang="en-US" sz="18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8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  <a:endParaRPr lang="en-US" altLang="zh-TW" sz="12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室內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營建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土木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朝陽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營建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宜蘭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土木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景觀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土木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水土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7685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    營建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    建築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    土木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營建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土木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朝陽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營建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景觀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宜蘭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土木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土木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水土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朝陽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營建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947806" name="AutoShape 2654"/>
          <p:cNvSpPr>
            <a:spLocks noChangeArrowheads="1"/>
          </p:cNvSpPr>
          <p:nvPr/>
        </p:nvSpPr>
        <p:spPr bwMode="auto">
          <a:xfrm>
            <a:off x="7668344" y="836712"/>
            <a:ext cx="260350" cy="338138"/>
          </a:xfrm>
          <a:prstGeom prst="downArrow">
            <a:avLst>
              <a:gd name="adj1" fmla="val 50000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179512" y="6531769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9" name="Rectangle 6"/>
          <p:cNvSpPr>
            <a:spLocks noChangeArrowheads="1"/>
          </p:cNvSpPr>
          <p:nvPr/>
        </p:nvSpPr>
        <p:spPr bwMode="auto">
          <a:xfrm>
            <a:off x="170347" y="6253351"/>
            <a:ext cx="785803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latin typeface="標楷體" panose="03000509000000000000" pitchFamily="65" charset="-120"/>
                <a:ea typeface="標楷體" panose="03000509000000000000" pitchFamily="65" charset="-120"/>
              </a:rPr>
              <a:t>註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： 國立</a:t>
            </a:r>
            <a:r>
              <a:rPr lang="zh-TW" altLang="en-US" sz="1600" b="1" dirty="0">
                <a:latin typeface="標楷體" panose="03000509000000000000" pitchFamily="65" charset="-120"/>
                <a:ea typeface="標楷體" panose="03000509000000000000" pitchFamily="65" charset="-120"/>
              </a:rPr>
              <a:t>臺北科技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大學</a:t>
            </a:r>
            <a:r>
              <a:rPr lang="zh-TW" altLang="en-US" sz="1600" b="1" dirty="0">
                <a:latin typeface="標楷體" panose="03000509000000000000" pitchFamily="65" charset="-120"/>
                <a:ea typeface="標楷體" panose="03000509000000000000" pitchFamily="65" charset="-120"/>
              </a:rPr>
              <a:t>材料及資源工程系資源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組於</a:t>
            </a:r>
            <a:r>
              <a:rPr lang="en-US" altLang="zh-TW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107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學年度招收土木與建築群</a:t>
            </a:r>
            <a:endParaRPr lang="zh-TW" altLang="en-US" sz="1600" b="1" dirty="0">
              <a:latin typeface="標楷體" panose="03000509000000000000" pitchFamily="65" charset="-120"/>
              <a:ea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61610411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9579AC6B-0F7C-4C84-B261-6ED44322548C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150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3072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2988" y="260648"/>
            <a:ext cx="8101012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設計群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營建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</a:p>
        </p:txBody>
      </p:sp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4608346"/>
              </p:ext>
            </p:extLst>
          </p:nvPr>
        </p:nvGraphicFramePr>
        <p:xfrm>
          <a:off x="252003" y="1052735"/>
          <a:ext cx="8639995" cy="5312229"/>
        </p:xfrm>
        <a:graphic>
          <a:graphicData uri="http://schemas.openxmlformats.org/drawingml/2006/table">
            <a:tbl>
              <a:tblPr/>
              <a:tblGrid>
                <a:gridCol w="821482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0769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</a:tblGrid>
              <a:tr h="710450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雲科創設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台科工設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台科建築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家設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工設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產品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北科視傳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北科設媒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台師設計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雲科數位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北科文發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台師圖文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北科建築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雲科室設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雲科視傳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多媒體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雲科工設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設媒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視傳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設計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家設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圖文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文發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室設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雲科工設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雲科數位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r>
                        <a:rPr lang="zh-TW" altLang="en-US" sz="12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建築建築</a:t>
                      </a:r>
                      <a:endParaRPr lang="zh-TW" altLang="en-US" sz="12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雲科視傳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設計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視傳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設媒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家設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文發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圖文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室設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雲科視傳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雲科創生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雲科數位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r>
                        <a:rPr lang="zh-TW" altLang="en-US" sz="12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建築建築</a:t>
                      </a:r>
                      <a:endParaRPr lang="zh-TW" altLang="en-US" sz="12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設計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家設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視傳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設媒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圖文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文發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室設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雲科視傳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雲科數位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雲科工葉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雲科文資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矩形 5"/>
          <p:cNvSpPr/>
          <p:nvPr/>
        </p:nvSpPr>
        <p:spPr>
          <a:xfrm>
            <a:off x="179512" y="6381328"/>
            <a:ext cx="5328592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/>
            <a:r>
              <a:rPr lang="zh-TW" altLang="en-US" sz="1600" b="1" dirty="0"/>
              <a:t>註：</a:t>
            </a:r>
            <a:r>
              <a:rPr lang="zh-TW" altLang="en-US" sz="1600" b="1" dirty="0">
                <a:solidFill>
                  <a:srgbClr val="CC3300"/>
                </a:solidFill>
              </a:rPr>
              <a:t> </a:t>
            </a:r>
            <a:r>
              <a:rPr lang="zh-TW" altLang="en-US" sz="1600" b="1" dirty="0" smtClean="0">
                <a:solidFill>
                  <a:srgbClr val="0000FF"/>
                </a:solidFill>
              </a:rPr>
              <a:t>營建系</a:t>
            </a:r>
            <a:r>
              <a:rPr lang="zh-TW" altLang="en-US" sz="1600" b="1" dirty="0">
                <a:solidFill>
                  <a:srgbClr val="0000FF"/>
                </a:solidFill>
              </a:rPr>
              <a:t>自</a:t>
            </a:r>
            <a:r>
              <a:rPr lang="en-US" altLang="zh-TW" sz="1600" b="1" dirty="0" smtClean="0">
                <a:solidFill>
                  <a:srgbClr val="0000FF"/>
                </a:solidFill>
              </a:rPr>
              <a:t>107</a:t>
            </a:r>
            <a:r>
              <a:rPr lang="zh-TW" altLang="en-US" sz="1600" b="1" dirty="0" smtClean="0">
                <a:solidFill>
                  <a:srgbClr val="0000FF"/>
                </a:solidFill>
              </a:rPr>
              <a:t>學年</a:t>
            </a:r>
            <a:r>
              <a:rPr lang="zh-TW" altLang="en-US" sz="1600" b="1" dirty="0">
                <a:solidFill>
                  <a:srgbClr val="0000FF"/>
                </a:solidFill>
              </a:rPr>
              <a:t>度起</a:t>
            </a:r>
            <a:r>
              <a:rPr lang="zh-TW" altLang="en-US" sz="1600" b="1" dirty="0" smtClean="0">
                <a:solidFill>
                  <a:srgbClr val="0000FF"/>
                </a:solidFill>
              </a:rPr>
              <a:t>招收</a:t>
            </a:r>
            <a:r>
              <a:rPr lang="en-US" altLang="zh-TW" sz="1600" b="1" dirty="0" smtClean="0">
                <a:solidFill>
                  <a:srgbClr val="0000FF"/>
                </a:solidFill>
              </a:rPr>
              <a:t>”</a:t>
            </a:r>
            <a:r>
              <a:rPr lang="zh-TW" altLang="en-US" sz="1600" b="1" dirty="0" smtClean="0">
                <a:solidFill>
                  <a:srgbClr val="0000FF"/>
                </a:solidFill>
              </a:rPr>
              <a:t>設計群</a:t>
            </a:r>
            <a:r>
              <a:rPr lang="en-US" altLang="zh-TW" sz="1600" b="1" dirty="0">
                <a:solidFill>
                  <a:srgbClr val="0000FF"/>
                </a:solidFill>
              </a:rPr>
              <a:t>”</a:t>
            </a:r>
            <a:endParaRPr lang="zh-TW" altLang="en-US" sz="1600" b="1" dirty="0">
              <a:solidFill>
                <a:srgbClr val="0000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3179643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9579AC6B-0F7C-4C84-B261-6ED44322548C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151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3072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2988" y="260648"/>
            <a:ext cx="8101012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設計群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2/2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營建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</a:p>
        </p:txBody>
      </p:sp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130207"/>
              </p:ext>
            </p:extLst>
          </p:nvPr>
        </p:nvGraphicFramePr>
        <p:xfrm>
          <a:off x="113529" y="1052735"/>
          <a:ext cx="8916943" cy="5312229"/>
        </p:xfrm>
        <a:graphic>
          <a:graphicData uri="http://schemas.openxmlformats.org/drawingml/2006/table">
            <a:tbl>
              <a:tblPr/>
              <a:tblGrid>
                <a:gridCol w="85294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</a:tblGrid>
              <a:tr h="710450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雲科建築建築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雲科文資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文產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數位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中科室設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多媒體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北商商創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文創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化妝品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營建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科學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多媒體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本校創設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中科室設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應科文產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北商數位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多媒體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中科應中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文創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科學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虎尾休閒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明志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視傳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雲科文資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多媒體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中科室設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本校創設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應科文產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文創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多媒體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北商商創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北商數位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明志工設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中科應中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科學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明志視傳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多媒體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應科文產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本校創設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中科室設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北商商創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明志工設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文創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多媒體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中科應中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北商數位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科學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虎尾休閒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明志視傳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矩形 5"/>
          <p:cNvSpPr/>
          <p:nvPr/>
        </p:nvSpPr>
        <p:spPr>
          <a:xfrm>
            <a:off x="179512" y="6381328"/>
            <a:ext cx="5328592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/>
            <a:r>
              <a:rPr lang="zh-TW" altLang="en-US" sz="1600" b="1" dirty="0"/>
              <a:t>註：</a:t>
            </a:r>
            <a:r>
              <a:rPr lang="zh-TW" altLang="en-US" sz="1600" b="1" dirty="0">
                <a:solidFill>
                  <a:srgbClr val="CC3300"/>
                </a:solidFill>
              </a:rPr>
              <a:t> </a:t>
            </a:r>
            <a:r>
              <a:rPr lang="zh-TW" altLang="en-US" sz="1600" b="1" dirty="0" smtClean="0">
                <a:solidFill>
                  <a:srgbClr val="0000FF"/>
                </a:solidFill>
              </a:rPr>
              <a:t>營建系</a:t>
            </a:r>
            <a:r>
              <a:rPr lang="zh-TW" altLang="en-US" sz="1600" b="1" dirty="0">
                <a:solidFill>
                  <a:srgbClr val="0000FF"/>
                </a:solidFill>
              </a:rPr>
              <a:t>自</a:t>
            </a:r>
            <a:r>
              <a:rPr lang="en-US" altLang="zh-TW" sz="1600" b="1" dirty="0" smtClean="0">
                <a:solidFill>
                  <a:srgbClr val="0000FF"/>
                </a:solidFill>
              </a:rPr>
              <a:t>107</a:t>
            </a:r>
            <a:r>
              <a:rPr lang="zh-TW" altLang="en-US" sz="1600" b="1" dirty="0" smtClean="0">
                <a:solidFill>
                  <a:srgbClr val="0000FF"/>
                </a:solidFill>
              </a:rPr>
              <a:t>學年</a:t>
            </a:r>
            <a:r>
              <a:rPr lang="zh-TW" altLang="en-US" sz="1600" b="1" dirty="0">
                <a:solidFill>
                  <a:srgbClr val="0000FF"/>
                </a:solidFill>
              </a:rPr>
              <a:t>度起</a:t>
            </a:r>
            <a:r>
              <a:rPr lang="zh-TW" altLang="en-US" sz="1600" b="1" dirty="0" smtClean="0">
                <a:solidFill>
                  <a:srgbClr val="0000FF"/>
                </a:solidFill>
              </a:rPr>
              <a:t>招收</a:t>
            </a:r>
            <a:r>
              <a:rPr lang="en-US" altLang="zh-TW" sz="1600" b="1" dirty="0" smtClean="0">
                <a:solidFill>
                  <a:srgbClr val="0000FF"/>
                </a:solidFill>
              </a:rPr>
              <a:t>”</a:t>
            </a:r>
            <a:r>
              <a:rPr lang="zh-TW" altLang="en-US" sz="1600" b="1" dirty="0" smtClean="0">
                <a:solidFill>
                  <a:srgbClr val="0000FF"/>
                </a:solidFill>
              </a:rPr>
              <a:t>設計群</a:t>
            </a:r>
            <a:r>
              <a:rPr lang="en-US" altLang="zh-TW" sz="1600" b="1" dirty="0">
                <a:solidFill>
                  <a:srgbClr val="0000FF"/>
                </a:solidFill>
              </a:rPr>
              <a:t>”</a:t>
            </a:r>
            <a:endParaRPr lang="zh-TW" altLang="en-US" sz="1600" b="1" dirty="0">
              <a:solidFill>
                <a:srgbClr val="0000FF"/>
              </a:solidFill>
            </a:endParaRPr>
          </a:p>
        </p:txBody>
      </p:sp>
      <p:sp>
        <p:nvSpPr>
          <p:cNvPr id="7" name="AutoShape 2654"/>
          <p:cNvSpPr>
            <a:spLocks noChangeArrowheads="1"/>
          </p:cNvSpPr>
          <p:nvPr/>
        </p:nvSpPr>
        <p:spPr bwMode="auto">
          <a:xfrm>
            <a:off x="8128074" y="930622"/>
            <a:ext cx="260350" cy="338138"/>
          </a:xfrm>
          <a:prstGeom prst="downArrow">
            <a:avLst>
              <a:gd name="adj1" fmla="val 50000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94525100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09D51DD4-35DD-4912-9AB1-C4848EEA763F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152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16387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611188" y="260712"/>
            <a:ext cx="87137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環境與安全衛生工程系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20072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331222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9" name="Group 1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0351636"/>
              </p:ext>
            </p:extLst>
          </p:nvPr>
        </p:nvGraphicFramePr>
        <p:xfrm>
          <a:off x="252000" y="1268760"/>
          <a:ext cx="8640000" cy="2538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810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60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環安系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25(↓)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479/3037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84%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6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化工群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12(↓)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lang="en-US" altLang="zh-TW" sz="12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10(↓)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214/500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57%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1475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6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衛生與護理類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6(↑)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8(↓)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11(↓)</a:t>
                      </a:r>
                      <a:endParaRPr lang="en-US" altLang="zh-TW" sz="11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16(↓)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 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394/1098	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64%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3618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68401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0C8A6A50-44B4-4E1D-9BB8-FADDBAC1F76E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153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1843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208088" y="260648"/>
            <a:ext cx="76850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1/2-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環安系</a:t>
            </a:r>
            <a:endParaRPr lang="zh-TW" altLang="en-US" sz="1800" b="1" dirty="0" smtClean="0">
              <a:solidFill>
                <a:srgbClr val="FF3333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56580813"/>
              </p:ext>
            </p:extLst>
          </p:nvPr>
        </p:nvGraphicFramePr>
        <p:xfrm>
          <a:off x="179515" y="1052735"/>
          <a:ext cx="8767634" cy="4786087"/>
        </p:xfrm>
        <a:graphic>
          <a:graphicData uri="http://schemas.openxmlformats.org/drawingml/2006/table">
            <a:tbl>
              <a:tblPr/>
              <a:tblGrid>
                <a:gridCol w="120778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87031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1839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北科材料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材料組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北科材料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資源組</a:t>
                      </a:r>
                      <a:endParaRPr lang="zh-TW" altLang="en-US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臺師電機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雲科工設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雲科環安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4764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智慧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9212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20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智慧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精密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生機</a:t>
                      </a:r>
                      <a:r>
                        <a:rPr lang="en-US" altLang="zh-TW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公</a:t>
                      </a:r>
                      <a:r>
                        <a:rPr lang="en-US" altLang="zh-TW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Rectangle 6"/>
          <p:cNvSpPr>
            <a:spLocks noChangeArrowheads="1"/>
          </p:cNvSpPr>
          <p:nvPr/>
        </p:nvSpPr>
        <p:spPr bwMode="auto">
          <a:xfrm>
            <a:off x="179511" y="6502553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2" name="矩形 1"/>
          <p:cNvSpPr/>
          <p:nvPr/>
        </p:nvSpPr>
        <p:spPr>
          <a:xfrm>
            <a:off x="182915" y="5805264"/>
            <a:ext cx="664797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註：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國立</a:t>
            </a:r>
            <a:r>
              <a:rPr lang="zh-TW" altLang="en-US" sz="1600" b="1" dirty="0">
                <a:latin typeface="標楷體" panose="03000509000000000000" pitchFamily="65" charset="-120"/>
              </a:rPr>
              <a:t>臺北科技大學材料及資源工程系材料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組</a:t>
            </a:r>
            <a:r>
              <a:rPr lang="zh-TW" altLang="en-US" sz="1600" b="1" dirty="0">
                <a:latin typeface="標楷體" panose="03000509000000000000" pitchFamily="65" charset="-120"/>
              </a:rPr>
              <a:t>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招收機械群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179512" y="6021288"/>
            <a:ext cx="664797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註：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國立</a:t>
            </a:r>
            <a:r>
              <a:rPr lang="zh-TW" altLang="en-US" sz="1600" b="1" dirty="0">
                <a:latin typeface="標楷體" panose="03000509000000000000" pitchFamily="65" charset="-120"/>
              </a:rPr>
              <a:t>臺北科技大學材料及資源工程系資源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組於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招收機械群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  <p:sp>
        <p:nvSpPr>
          <p:cNvPr id="8" name="矩形 7"/>
          <p:cNvSpPr/>
          <p:nvPr/>
        </p:nvSpPr>
        <p:spPr>
          <a:xfrm>
            <a:off x="176570" y="6237312"/>
            <a:ext cx="664797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國立雲林科技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大學環境</a:t>
            </a:r>
            <a:r>
              <a:rPr lang="zh-TW" altLang="en-US" sz="1600" b="1" dirty="0">
                <a:latin typeface="標楷體" panose="03000509000000000000" pitchFamily="65" charset="-120"/>
              </a:rPr>
              <a:t>與安全衛生工程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系於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招收機械群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94965833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0C8A6A50-44B4-4E1D-9BB8-FADDBAC1F76E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154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1843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208088" y="260648"/>
            <a:ext cx="76850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2/2-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環安系</a:t>
            </a:r>
            <a:endParaRPr lang="zh-TW" altLang="en-US" sz="1800" b="1" dirty="0" smtClean="0">
              <a:solidFill>
                <a:srgbClr val="FF3333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618419"/>
              </p:ext>
            </p:extLst>
          </p:nvPr>
        </p:nvGraphicFramePr>
        <p:xfrm>
          <a:off x="179519" y="1052736"/>
          <a:ext cx="8713654" cy="5245178"/>
        </p:xfrm>
        <a:graphic>
          <a:graphicData uri="http://schemas.openxmlformats.org/drawingml/2006/table">
            <a:tbl>
              <a:tblPr/>
              <a:tblGrid>
                <a:gridCol w="135037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85160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564843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  <a:gridCol w="564843">
                  <a:extLst>
                    <a:ext uri="{9D8B030D-6E8A-4147-A177-3AD203B41FA5}">
                      <a16:colId xmlns:a16="http://schemas.microsoft.com/office/drawing/2014/main" xmlns="" val="20018"/>
                    </a:ext>
                  </a:extLst>
                </a:gridCol>
                <a:gridCol w="564843">
                  <a:extLst>
                    <a:ext uri="{9D8B030D-6E8A-4147-A177-3AD203B41FA5}">
                      <a16:colId xmlns:a16="http://schemas.microsoft.com/office/drawing/2014/main" xmlns="" val="20019"/>
                    </a:ext>
                  </a:extLst>
                </a:gridCol>
                <a:gridCol w="564843">
                  <a:extLst>
                    <a:ext uri="{9D8B030D-6E8A-4147-A177-3AD203B41FA5}">
                      <a16:colId xmlns:a16="http://schemas.microsoft.com/office/drawing/2014/main" xmlns="" val="20020"/>
                    </a:ext>
                  </a:extLst>
                </a:gridCol>
                <a:gridCol w="564843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64843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64843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64843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64843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64843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64843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64843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</a:tblGrid>
              <a:tr h="661839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dirty="0"/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精微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營建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環安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05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05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精微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環安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自動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05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冷凍空調</a:t>
                      </a:r>
                      <a:endParaRPr lang="en-US" altLang="zh-TW" sz="105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05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能源應用</a:t>
                      </a:r>
                      <a:endParaRPr lang="zh-TW" altLang="en-US" sz="105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05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05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動力</a:t>
                      </a:r>
                      <a:endParaRPr lang="en-US" altLang="zh-TW" sz="105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05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機械工程</a:t>
                      </a:r>
                      <a:endParaRPr lang="zh-TW" altLang="en-US" sz="105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930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7606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精微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模具</a:t>
                      </a:r>
                      <a:endParaRPr lang="en-US" altLang="zh-TW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  <a:endParaRPr lang="zh-TW" altLang="en-US" sz="105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自動</a:t>
                      </a:r>
                      <a:endParaRPr lang="en-US" altLang="zh-TW" sz="12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工程</a:t>
                      </a:r>
                      <a:endParaRPr lang="zh-TW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電腦輔助</a:t>
                      </a:r>
                      <a:endParaRPr lang="zh-TW" altLang="en-US" sz="105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2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設計</a:t>
                      </a:r>
                      <a:endParaRPr lang="zh-TW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模具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模具</a:t>
                      </a:r>
                      <a:endParaRPr lang="en-US" altLang="zh-TW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精微</a:t>
                      </a:r>
                      <a:endParaRPr lang="zh-TW" altLang="en-US" sz="105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模具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自動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</a:p>
                    <a:p>
                      <a:pPr algn="ctr" fontAlgn="ctr"/>
                      <a:r>
                        <a:rPr lang="zh-TW" altLang="en-US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電腦輔助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明治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光機電</a:t>
                      </a:r>
                      <a:endParaRPr lang="zh-TW" altLang="en-US" sz="105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58679" name="AutoShape 2615"/>
          <p:cNvSpPr>
            <a:spLocks noChangeArrowheads="1"/>
          </p:cNvSpPr>
          <p:nvPr/>
        </p:nvSpPr>
        <p:spPr bwMode="auto">
          <a:xfrm>
            <a:off x="6804248" y="886114"/>
            <a:ext cx="260350" cy="338138"/>
          </a:xfrm>
          <a:prstGeom prst="downArrow">
            <a:avLst>
              <a:gd name="adj1" fmla="val 50000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79512" y="6531769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8" name="矩形 7"/>
          <p:cNvSpPr/>
          <p:nvPr/>
        </p:nvSpPr>
        <p:spPr>
          <a:xfrm>
            <a:off x="179512" y="6237312"/>
            <a:ext cx="8037729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國立高雄科技大學</a:t>
            </a:r>
            <a:r>
              <a:rPr lang="en-US" altLang="zh-TW" sz="1600" b="1" dirty="0">
                <a:latin typeface="標楷體" panose="03000509000000000000" pitchFamily="65" charset="-120"/>
              </a:rPr>
              <a:t>(</a:t>
            </a:r>
            <a:r>
              <a:rPr lang="zh-TW" altLang="en-US" sz="1600" b="1" dirty="0">
                <a:latin typeface="標楷體" panose="03000509000000000000" pitchFamily="65" charset="-120"/>
              </a:rPr>
              <a:t>原國立高雄第一科技大學</a:t>
            </a:r>
            <a:r>
              <a:rPr lang="en-US" altLang="zh-TW" sz="1600" b="1" dirty="0" smtClean="0">
                <a:latin typeface="標楷體" panose="03000509000000000000" pitchFamily="65" charset="-120"/>
              </a:rPr>
              <a:t>)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營建</a:t>
            </a:r>
            <a:r>
              <a:rPr lang="zh-TW" altLang="en-US" sz="1600" b="1" dirty="0">
                <a:latin typeface="標楷體" panose="03000509000000000000" pitchFamily="65" charset="-120"/>
              </a:rPr>
              <a:t>工程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系於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招收機械群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86572587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4A653C17-73FB-46DC-9AE1-C920C6C93C32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155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1741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331913" y="260648"/>
            <a:ext cx="732313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化工群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環安系</a:t>
            </a: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9824987"/>
              </p:ext>
            </p:extLst>
          </p:nvPr>
        </p:nvGraphicFramePr>
        <p:xfrm>
          <a:off x="252001" y="1052735"/>
          <a:ext cx="8639999" cy="5148573"/>
        </p:xfrm>
        <a:graphic>
          <a:graphicData uri="http://schemas.openxmlformats.org/drawingml/2006/table">
            <a:tbl>
              <a:tblPr/>
              <a:tblGrid>
                <a:gridCol w="92251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分子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北科材料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材料組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雲科化工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雲科文化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雲科環安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化工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虎尾材料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虎尾生科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分子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生科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宜蘭 化工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高海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606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44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7606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58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55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分子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生科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宜蘭 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化材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高海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海環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分子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生科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宜蘭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化材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明志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化材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93388" name="AutoShape 1484"/>
          <p:cNvSpPr>
            <a:spLocks noChangeArrowheads="1"/>
          </p:cNvSpPr>
          <p:nvPr/>
        </p:nvSpPr>
        <p:spPr bwMode="auto">
          <a:xfrm>
            <a:off x="6300192" y="836648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79512" y="6491218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7" name="矩形 6"/>
          <p:cNvSpPr/>
          <p:nvPr/>
        </p:nvSpPr>
        <p:spPr>
          <a:xfrm>
            <a:off x="179512" y="6237312"/>
            <a:ext cx="8037729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國立臺北科技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大學材料</a:t>
            </a:r>
            <a:r>
              <a:rPr lang="zh-TW" altLang="en-US" sz="1600" b="1" dirty="0">
                <a:latin typeface="標楷體" panose="03000509000000000000" pitchFamily="65" charset="-120"/>
              </a:rPr>
              <a:t>及資源工程系材料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組於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招收化工群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84254614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0C0EFC28-6720-462C-9CE1-29ABE0D7DFE5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156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194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6013" y="260648"/>
            <a:ext cx="7705725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衛生與護理類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環安系</a:t>
            </a:r>
          </a:p>
        </p:txBody>
      </p:sp>
      <p:sp>
        <p:nvSpPr>
          <p:cNvPr id="679527" name="AutoShape 615"/>
          <p:cNvSpPr>
            <a:spLocks noChangeArrowheads="1"/>
          </p:cNvSpPr>
          <p:nvPr/>
        </p:nvSpPr>
        <p:spPr bwMode="auto">
          <a:xfrm>
            <a:off x="8316416" y="836712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1011517"/>
              </p:ext>
            </p:extLst>
          </p:nvPr>
        </p:nvGraphicFramePr>
        <p:xfrm>
          <a:off x="107510" y="1077787"/>
          <a:ext cx="9036483" cy="5305008"/>
        </p:xfrm>
        <a:graphic>
          <a:graphicData uri="http://schemas.openxmlformats.org/drawingml/2006/table">
            <a:tbl>
              <a:tblPr/>
              <a:tblGrid>
                <a:gridCol w="75846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8694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8694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8694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8694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8694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86942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86942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486942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86942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86942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86942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486942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486942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486942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86942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486942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486942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</a:tblGrid>
              <a:tr h="663126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3126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嘉藥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藥學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大仁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藥學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大仁</a:t>
                      </a:r>
                      <a:r>
                        <a:rPr lang="zh-TW" altLang="en-US" sz="18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8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臨床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藥學</a:t>
                      </a:r>
                      <a:endParaRPr lang="zh-TW" altLang="en-US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弘光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護理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弘光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物理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治療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輔英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物理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治療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照護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中華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治療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運動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保健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服務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中科護理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長庚護理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林口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長庚護理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嘉義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endParaRPr lang="zh-TW" altLang="en-US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3126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312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嘉藥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藥學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大仁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臨床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藥學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大仁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藥學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弘光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弘光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物理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治療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輔英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物理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治療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護理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照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中華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治療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運動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長庚護理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林口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endParaRPr kumimoji="0" lang="zh-TW" altLang="en-US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服務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中科護理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312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46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72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312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46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312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嘉藥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藥學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大仁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臨床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藥學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大仁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藥學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弘光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護理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弘光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物理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治療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輔英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物理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治療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照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運動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保健</a:t>
                      </a:r>
                      <a:endParaRPr kumimoji="0" lang="zh-TW" alt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服務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長庚護理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嘉義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endParaRPr kumimoji="0" lang="zh-TW" altLang="en-US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中科護理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虎尾生科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312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嘉藥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藥學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大仁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藥學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護理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弘光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物理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治療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大仁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食品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輔英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物理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治療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中臺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牙材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運動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保健</a:t>
                      </a:r>
                      <a:endParaRPr kumimoji="0" lang="zh-TW" alt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服務</a:t>
                      </a:r>
                      <a:endParaRPr kumimoji="0" lang="zh-TW" alt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中科護理</a:t>
                      </a: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長庚護理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林口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endParaRPr kumimoji="0" lang="zh-TW" altLang="en-US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生科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長庚護理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嘉義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endParaRPr kumimoji="0" lang="zh-TW" altLang="en-US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038" marR="5038" marT="503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180000" y="6382800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261653068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707161BB-BB54-423B-BA74-464C0569097E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157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2048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6013" y="260648"/>
            <a:ext cx="7756525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機械系</a:t>
            </a:r>
            <a:r>
              <a:rPr lang="zh-TW" altLang="en-US" sz="2800" b="1" dirty="0" smtClean="0">
                <a:solidFill>
                  <a:srgbClr val="FF3333"/>
                </a:solidFill>
                <a:latin typeface="標楷體" pitchFamily="65" charset="-120"/>
                <a:ea typeface="標楷體" pitchFamily="65" charset="-120"/>
              </a:rPr>
              <a:t>精密機械組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9282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0397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9" name="Group 1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2053301"/>
              </p:ext>
            </p:extLst>
          </p:nvPr>
        </p:nvGraphicFramePr>
        <p:xfrm>
          <a:off x="252000" y="1267200"/>
          <a:ext cx="8640000" cy="1962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810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600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機械系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精密機械組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17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14(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14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303/3037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90%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6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動力機械群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4(↑)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 (↓)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8(↓)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74/1146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93%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5044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739935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B298DF3D-0C35-486C-BDA7-C7A977F57D24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158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21507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71600" y="260648"/>
            <a:ext cx="8044432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機械系</a:t>
            </a:r>
            <a:r>
              <a:rPr lang="zh-TW" altLang="en-US" sz="2800" b="1" dirty="0" smtClean="0">
                <a:solidFill>
                  <a:srgbClr val="FF3333"/>
                </a:solidFill>
                <a:latin typeface="標楷體" pitchFamily="65" charset="-120"/>
                <a:ea typeface="標楷體" pitchFamily="65" charset="-120"/>
              </a:rPr>
              <a:t>精密機械組</a:t>
            </a:r>
          </a:p>
        </p:txBody>
      </p:sp>
      <p:graphicFrame>
        <p:nvGraphicFramePr>
          <p:cNvPr id="8" name="表格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0286168"/>
              </p:ext>
            </p:extLst>
          </p:nvPr>
        </p:nvGraphicFramePr>
        <p:xfrm>
          <a:off x="53106" y="962108"/>
          <a:ext cx="9037789" cy="5075666"/>
        </p:xfrm>
        <a:graphic>
          <a:graphicData uri="http://schemas.openxmlformats.org/drawingml/2006/table">
            <a:tbl>
              <a:tblPr/>
              <a:tblGrid>
                <a:gridCol w="120778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22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22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22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22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22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22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22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2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22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22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22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22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22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22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22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1839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北科材料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材料組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北科材料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資源組</a:t>
                      </a:r>
                      <a:endParaRPr lang="zh-TW" altLang="en-US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臺師電機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雲科工設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05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05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雲科環安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智慧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1074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智慧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精密</a:t>
                      </a:r>
                      <a:endParaRPr lang="zh-TW" altLang="en-US" sz="11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生機</a:t>
                      </a:r>
                      <a:r>
                        <a:rPr lang="en-US" altLang="zh-TW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公</a:t>
                      </a:r>
                      <a:r>
                        <a:rPr lang="en-US" altLang="zh-TW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58679" name="AutoShape 2615"/>
          <p:cNvSpPr>
            <a:spLocks noChangeArrowheads="1"/>
          </p:cNvSpPr>
          <p:nvPr/>
        </p:nvSpPr>
        <p:spPr bwMode="auto">
          <a:xfrm>
            <a:off x="8172400" y="836648"/>
            <a:ext cx="260350" cy="338138"/>
          </a:xfrm>
          <a:prstGeom prst="downArrow">
            <a:avLst>
              <a:gd name="adj1" fmla="val 50000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57763" y="6475238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7" name="矩形 6"/>
          <p:cNvSpPr/>
          <p:nvPr/>
        </p:nvSpPr>
        <p:spPr>
          <a:xfrm>
            <a:off x="179512" y="5983012"/>
            <a:ext cx="664797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註：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國立</a:t>
            </a:r>
            <a:r>
              <a:rPr lang="zh-TW" altLang="en-US" sz="1600" b="1" dirty="0">
                <a:latin typeface="標楷體" panose="03000509000000000000" pitchFamily="65" charset="-120"/>
              </a:rPr>
              <a:t>臺北科技大學材料及資源工程系材料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組</a:t>
            </a:r>
            <a:r>
              <a:rPr lang="zh-TW" altLang="en-US" sz="1600" b="1" dirty="0">
                <a:latin typeface="標楷體" panose="03000509000000000000" pitchFamily="65" charset="-120"/>
              </a:rPr>
              <a:t>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招收機械群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179512" y="6221373"/>
            <a:ext cx="664797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註：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國立</a:t>
            </a:r>
            <a:r>
              <a:rPr lang="zh-TW" altLang="en-US" sz="1600" b="1" dirty="0">
                <a:latin typeface="標楷體" panose="03000509000000000000" pitchFamily="65" charset="-120"/>
              </a:rPr>
              <a:t>臺北科技大學材料及資源工程系資源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組於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招收機械群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61885347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51434FBA-A0D1-485E-9915-D0FDCC37CA79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159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2253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755576" y="260648"/>
            <a:ext cx="820800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動力機械群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機械系</a:t>
            </a:r>
            <a:r>
              <a:rPr lang="zh-TW" altLang="en-US" sz="2000" b="1" dirty="0" smtClean="0">
                <a:solidFill>
                  <a:srgbClr val="FF3333"/>
                </a:solidFill>
                <a:latin typeface="標楷體" pitchFamily="65" charset="-120"/>
                <a:ea typeface="標楷體" pitchFamily="65" charset="-120"/>
              </a:rPr>
              <a:t>精密機械組</a:t>
            </a:r>
          </a:p>
        </p:txBody>
      </p:sp>
      <p:sp>
        <p:nvSpPr>
          <p:cNvPr id="861327" name="AutoShape 143"/>
          <p:cNvSpPr>
            <a:spLocks noChangeArrowheads="1"/>
          </p:cNvSpPr>
          <p:nvPr/>
        </p:nvSpPr>
        <p:spPr bwMode="auto">
          <a:xfrm>
            <a:off x="5220072" y="836648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7563011"/>
              </p:ext>
            </p:extLst>
          </p:nvPr>
        </p:nvGraphicFramePr>
        <p:xfrm>
          <a:off x="251998" y="1052737"/>
          <a:ext cx="8640004" cy="5017115"/>
        </p:xfrm>
        <a:graphic>
          <a:graphicData uri="http://schemas.openxmlformats.org/drawingml/2006/table">
            <a:tbl>
              <a:tblPr/>
              <a:tblGrid>
                <a:gridCol w="9241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</a:tblGrid>
              <a:tr h="666258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車輛能源</a:t>
                      </a:r>
                      <a:endParaRPr lang="en-US" altLang="zh-TW" sz="105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學位學程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    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造船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    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精密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動機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造船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明志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33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    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動機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    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精密</a:t>
                      </a:r>
                      <a:endParaRPr lang="zh-TW" altLang="en-US" sz="11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造船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動機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  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179512" y="6547246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7" name="矩形 6"/>
          <p:cNvSpPr/>
          <p:nvPr/>
        </p:nvSpPr>
        <p:spPr>
          <a:xfrm>
            <a:off x="179512" y="6042774"/>
            <a:ext cx="7468711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國立臺灣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師範大學車輛</a:t>
            </a:r>
            <a:r>
              <a:rPr lang="zh-TW" altLang="en-US" sz="1600" b="1" dirty="0">
                <a:latin typeface="標楷體" panose="03000509000000000000" pitchFamily="65" charset="-120"/>
              </a:rPr>
              <a:t>與能源工程學士學位學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程於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招收動力機械群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179512" y="6295010"/>
            <a:ext cx="6032421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國立臺灣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師範大學工業</a:t>
            </a:r>
            <a:r>
              <a:rPr lang="zh-TW" altLang="en-US" sz="1600" b="1" dirty="0">
                <a:latin typeface="標楷體" panose="03000509000000000000" pitchFamily="65" charset="-120"/>
              </a:rPr>
              <a:t>教育學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系於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招收動力機械群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54238514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6A5AE879-42B1-457C-A03C-0FEBDFAF8C40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160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2355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87450" y="260648"/>
            <a:ext cx="7756525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機械系智慧自動化組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9282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0397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9" name="Group 1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7893482"/>
              </p:ext>
            </p:extLst>
          </p:nvPr>
        </p:nvGraphicFramePr>
        <p:xfrm>
          <a:off x="252000" y="1267200"/>
          <a:ext cx="8640000" cy="2538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810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60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機械系</a:t>
                      </a:r>
                      <a:b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</a:b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智慧自動化組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16(↑)</a:t>
                      </a:r>
                      <a:endParaRPr kumimoji="0" lang="zh-TW" altLang="en-US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0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11(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247/3037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91%</a:t>
                      </a:r>
                      <a:endParaRPr kumimoji="0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6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動力機械群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2(↑)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6(</a:t>
                      </a:r>
                      <a:r>
                        <a:rPr kumimoji="0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0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1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56/1146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95%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5044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6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電機類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15(↓)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17(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0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16(↑)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276/2456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88%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4658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2619374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C2157EA7-E8FB-4C0E-BDE2-5FA589CBA65A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161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2457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71550" y="273600"/>
            <a:ext cx="7972425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機械系</a:t>
            </a:r>
            <a:r>
              <a:rPr lang="zh-TW" altLang="en-US" sz="2000" b="1" dirty="0" smtClean="0">
                <a:solidFill>
                  <a:srgbClr val="FF3333"/>
                </a:solidFill>
                <a:latin typeface="標楷體" pitchFamily="65" charset="-120"/>
                <a:ea typeface="標楷體" pitchFamily="65" charset="-120"/>
              </a:rPr>
              <a:t>智慧自動化組</a:t>
            </a:r>
            <a:endParaRPr lang="zh-TW" altLang="en-US" sz="2400" b="1" dirty="0" smtClean="0">
              <a:solidFill>
                <a:srgbClr val="FF3333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6" name="AutoShape 143"/>
          <p:cNvSpPr>
            <a:spLocks noChangeArrowheads="1"/>
          </p:cNvSpPr>
          <p:nvPr/>
        </p:nvSpPr>
        <p:spPr bwMode="auto">
          <a:xfrm>
            <a:off x="6588224" y="849600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2099208"/>
              </p:ext>
            </p:extLst>
          </p:nvPr>
        </p:nvGraphicFramePr>
        <p:xfrm>
          <a:off x="179515" y="962108"/>
          <a:ext cx="8767634" cy="5090906"/>
        </p:xfrm>
        <a:graphic>
          <a:graphicData uri="http://schemas.openxmlformats.org/drawingml/2006/table">
            <a:tbl>
              <a:tblPr/>
              <a:tblGrid>
                <a:gridCol w="120778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87031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1839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北科材料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材料組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北科材料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資源組</a:t>
                      </a:r>
                      <a:endParaRPr lang="zh-TW" altLang="en-US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臺師電機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雲科工設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雲科環安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智慧</a:t>
                      </a:r>
                      <a:endParaRPr lang="zh-TW" altLang="en-US" sz="11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1074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智慧</a:t>
                      </a:r>
                      <a:endParaRPr lang="zh-TW" altLang="en-US" sz="11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精密</a:t>
                      </a:r>
                      <a:endParaRPr lang="zh-TW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生機</a:t>
                      </a:r>
                      <a:r>
                        <a:rPr lang="en-US" altLang="zh-TW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公</a:t>
                      </a:r>
                      <a:r>
                        <a:rPr lang="en-US" altLang="zh-TW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179512" y="6475238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9" name="矩形 8"/>
          <p:cNvSpPr/>
          <p:nvPr/>
        </p:nvSpPr>
        <p:spPr>
          <a:xfrm>
            <a:off x="179512" y="5983012"/>
            <a:ext cx="664797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註：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國立</a:t>
            </a:r>
            <a:r>
              <a:rPr lang="zh-TW" altLang="en-US" sz="1600" b="1" dirty="0">
                <a:latin typeface="標楷體" panose="03000509000000000000" pitchFamily="65" charset="-120"/>
              </a:rPr>
              <a:t>臺北科技大學材料及資源工程系材料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組</a:t>
            </a:r>
            <a:r>
              <a:rPr lang="zh-TW" altLang="en-US" sz="1600" b="1" dirty="0">
                <a:latin typeface="標楷體" panose="03000509000000000000" pitchFamily="65" charset="-120"/>
              </a:rPr>
              <a:t>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招收機械群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179512" y="6221373"/>
            <a:ext cx="664797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註：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國立</a:t>
            </a:r>
            <a:r>
              <a:rPr lang="zh-TW" altLang="en-US" sz="1600" b="1" dirty="0">
                <a:latin typeface="標楷體" panose="03000509000000000000" pitchFamily="65" charset="-120"/>
              </a:rPr>
              <a:t>臺北科技大學材料及資源工程系資源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組於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招收機械群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32241775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94FA5D6B-51C3-4EED-8915-D358E5671FFF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162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2560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92187" y="260648"/>
            <a:ext cx="8188325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動力機械群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機械系</a:t>
            </a:r>
            <a:r>
              <a:rPr lang="zh-TW" altLang="en-US" sz="2000" b="1" dirty="0" smtClean="0">
                <a:solidFill>
                  <a:srgbClr val="FF3333"/>
                </a:solidFill>
                <a:latin typeface="標楷體" pitchFamily="65" charset="-120"/>
                <a:ea typeface="標楷體" pitchFamily="65" charset="-120"/>
              </a:rPr>
              <a:t>智慧自動化組</a:t>
            </a:r>
            <a:endParaRPr lang="zh-TW" altLang="en-US" sz="2800" b="1" dirty="0" smtClean="0">
              <a:solidFill>
                <a:srgbClr val="FF3333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9008017"/>
              </p:ext>
            </p:extLst>
          </p:nvPr>
        </p:nvGraphicFramePr>
        <p:xfrm>
          <a:off x="281622" y="1011127"/>
          <a:ext cx="8640004" cy="5148983"/>
        </p:xfrm>
        <a:graphic>
          <a:graphicData uri="http://schemas.openxmlformats.org/drawingml/2006/table">
            <a:tbl>
              <a:tblPr/>
              <a:tblGrid>
                <a:gridCol w="9241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</a:tblGrid>
              <a:tr h="666258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車輛能源</a:t>
                      </a:r>
                      <a:endParaRPr lang="en-US" altLang="zh-TW" sz="105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學位學程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    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造船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    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精密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動機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造船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明志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4492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    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動機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    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精密</a:t>
                      </a:r>
                      <a:endParaRPr lang="zh-TW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造船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動機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  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179512" y="6547246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7" name="AutoShape 2615"/>
          <p:cNvSpPr>
            <a:spLocks noChangeArrowheads="1"/>
          </p:cNvSpPr>
          <p:nvPr/>
        </p:nvSpPr>
        <p:spPr bwMode="auto">
          <a:xfrm>
            <a:off x="3601492" y="836712"/>
            <a:ext cx="260350" cy="338138"/>
          </a:xfrm>
          <a:prstGeom prst="downArrow">
            <a:avLst>
              <a:gd name="adj1" fmla="val 50000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9" name="矩形 8"/>
          <p:cNvSpPr/>
          <p:nvPr/>
        </p:nvSpPr>
        <p:spPr>
          <a:xfrm>
            <a:off x="179512" y="6114782"/>
            <a:ext cx="7468711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國立臺灣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師範大學車輛</a:t>
            </a:r>
            <a:r>
              <a:rPr lang="zh-TW" altLang="en-US" sz="1600" b="1" dirty="0">
                <a:latin typeface="標楷體" panose="03000509000000000000" pitchFamily="65" charset="-120"/>
              </a:rPr>
              <a:t>與能源工程學士學位學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程於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招收動力機械群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179512" y="6331014"/>
            <a:ext cx="6032421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國立臺灣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師範大學工業</a:t>
            </a:r>
            <a:r>
              <a:rPr lang="zh-TW" altLang="en-US" sz="1600" b="1" dirty="0">
                <a:latin typeface="標楷體" panose="03000509000000000000" pitchFamily="65" charset="-120"/>
              </a:rPr>
              <a:t>教育學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系於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招收動力機械群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89869129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投影片編號版面配置區 5"/>
          <p:cNvSpPr>
            <a:spLocks noGrp="1"/>
          </p:cNvSpPr>
          <p:nvPr>
            <p:ph type="sldNum" sz="quarter" idx="12"/>
          </p:nvPr>
        </p:nvSpPr>
        <p:spPr>
          <a:xfrm>
            <a:off x="7042150" y="6356176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5D3AB2D7-1C74-4DAA-811F-F3BB630D987B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163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26627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00113" y="260648"/>
            <a:ext cx="835240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1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1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1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電機與電子群電機類</a:t>
            </a:r>
            <a:r>
              <a:rPr lang="zh-TW" altLang="en-US" sz="21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1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1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機械系智慧自動化組</a:t>
            </a: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6492259"/>
              </p:ext>
            </p:extLst>
          </p:nvPr>
        </p:nvGraphicFramePr>
        <p:xfrm>
          <a:off x="0" y="1099693"/>
          <a:ext cx="9143995" cy="4972968"/>
        </p:xfrm>
        <a:graphic>
          <a:graphicData uri="http://schemas.openxmlformats.org/drawingml/2006/table">
            <a:tbl>
              <a:tblPr/>
              <a:tblGrid>
                <a:gridCol w="989197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479694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</a:tblGrid>
              <a:tr h="660388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9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車輛能源</a:t>
                      </a:r>
                      <a:endParaRPr kumimoji="0" lang="en-US" altLang="zh-TW" sz="9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9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學位學程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0388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7984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20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03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03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5172" marR="5172" marT="517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" name="AutoShape 2615"/>
          <p:cNvSpPr>
            <a:spLocks noChangeArrowheads="1"/>
          </p:cNvSpPr>
          <p:nvPr/>
        </p:nvSpPr>
        <p:spPr bwMode="auto">
          <a:xfrm>
            <a:off x="8316416" y="908720"/>
            <a:ext cx="260350" cy="338138"/>
          </a:xfrm>
          <a:prstGeom prst="downArrow">
            <a:avLst>
              <a:gd name="adj1" fmla="val 50000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35496" y="6536377"/>
            <a:ext cx="662622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200" b="1" dirty="0">
                <a:ea typeface="標楷體" pitchFamily="65" charset="-120"/>
              </a:rPr>
              <a:t>註：</a:t>
            </a:r>
            <a:r>
              <a:rPr lang="zh-TW" altLang="en-US" sz="12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2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2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2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9" name="矩形 8"/>
          <p:cNvSpPr/>
          <p:nvPr/>
        </p:nvSpPr>
        <p:spPr>
          <a:xfrm>
            <a:off x="35496" y="6037086"/>
            <a:ext cx="626325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200" b="1" dirty="0"/>
              <a:t>註</a:t>
            </a:r>
            <a:r>
              <a:rPr lang="zh-TW" altLang="en-US" sz="1200" b="1" dirty="0" smtClean="0"/>
              <a:t>：</a:t>
            </a:r>
            <a:r>
              <a:rPr lang="zh-TW" altLang="en-US" sz="1200" b="1" dirty="0">
                <a:latin typeface="標楷體" panose="03000509000000000000" pitchFamily="65" charset="-120"/>
              </a:rPr>
              <a:t>國立臺灣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師範大學車輛</a:t>
            </a:r>
            <a:r>
              <a:rPr lang="zh-TW" altLang="en-US" sz="1200" b="1" dirty="0">
                <a:latin typeface="標楷體" panose="03000509000000000000" pitchFamily="65" charset="-120"/>
              </a:rPr>
              <a:t>與能源工程學士學位學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程於</a:t>
            </a:r>
            <a:r>
              <a:rPr lang="en-US" altLang="zh-TW" sz="1200" b="1" dirty="0">
                <a:latin typeface="標楷體" panose="03000509000000000000" pitchFamily="65" charset="-120"/>
              </a:rPr>
              <a:t>107</a:t>
            </a:r>
            <a:r>
              <a:rPr lang="zh-TW" altLang="en-US" sz="12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招收電機與電子群電機類</a:t>
            </a:r>
            <a:endParaRPr lang="zh-TW" altLang="en-US" sz="1200" b="1" dirty="0">
              <a:latin typeface="標楷體" panose="03000509000000000000" pitchFamily="65" charset="-120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35496" y="6286731"/>
            <a:ext cx="9110186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200" b="1" dirty="0"/>
              <a:t>註</a:t>
            </a:r>
            <a:r>
              <a:rPr lang="zh-TW" altLang="en-US" sz="1200" b="1" dirty="0" smtClean="0"/>
              <a:t>：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國立臺灣師範大學工業教育學系</a:t>
            </a:r>
            <a:r>
              <a:rPr lang="zh-TW" altLang="en-US" sz="1200" b="1" dirty="0" smtClean="0">
                <a:latin typeface="新細明體"/>
                <a:ea typeface="新細明體"/>
              </a:rPr>
              <a:t>，</a:t>
            </a:r>
            <a:r>
              <a:rPr lang="en-US" altLang="zh-TW" sz="1200" b="1" dirty="0">
                <a:latin typeface="標楷體" panose="03000509000000000000" pitchFamily="65" charset="-120"/>
              </a:rPr>
              <a:t>106</a:t>
            </a:r>
            <a:r>
              <a:rPr lang="zh-TW" altLang="en-US" sz="1200" b="1" dirty="0">
                <a:latin typeface="標楷體" panose="03000509000000000000" pitchFamily="65" charset="-120"/>
              </a:rPr>
              <a:t>學年度為工業教育學系能源應用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組</a:t>
            </a:r>
            <a:r>
              <a:rPr lang="en-US" altLang="zh-TW" sz="1200" b="1" dirty="0" smtClean="0">
                <a:latin typeface="標楷體" panose="03000509000000000000" pitchFamily="65" charset="-120"/>
              </a:rPr>
              <a:t>(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工教能源</a:t>
            </a:r>
            <a:r>
              <a:rPr lang="en-US" altLang="zh-TW" sz="1200" b="1" dirty="0" smtClean="0">
                <a:latin typeface="標楷體" panose="03000509000000000000" pitchFamily="65" charset="-120"/>
              </a:rPr>
              <a:t>)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，</a:t>
            </a:r>
            <a:r>
              <a:rPr lang="zh-TW" altLang="en-US" sz="1200" b="1" dirty="0">
                <a:latin typeface="標楷體" panose="03000509000000000000" pitchFamily="65" charset="-120"/>
              </a:rPr>
              <a:t>於</a:t>
            </a:r>
            <a:r>
              <a:rPr lang="en-US" altLang="zh-TW" sz="1200" b="1" dirty="0">
                <a:latin typeface="標楷體" panose="03000509000000000000" pitchFamily="65" charset="-120"/>
              </a:rPr>
              <a:t>107</a:t>
            </a:r>
            <a:r>
              <a:rPr lang="zh-TW" altLang="en-US" sz="1200" b="1" dirty="0">
                <a:latin typeface="標楷體" panose="03000509000000000000" pitchFamily="65" charset="-120"/>
              </a:rPr>
              <a:t>學年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度改名招收電機與電子群電機類</a:t>
            </a:r>
            <a:endParaRPr lang="zh-TW" altLang="en-US" sz="12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40187098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5560F67A-097E-4408-9EC1-DA63D0E9B3D9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164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2765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6013" y="260648"/>
            <a:ext cx="7756525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創新設計工程系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5996955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331223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9" name="Group 1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8628788"/>
              </p:ext>
            </p:extLst>
          </p:nvPr>
        </p:nvGraphicFramePr>
        <p:xfrm>
          <a:off x="252000" y="1267200"/>
          <a:ext cx="8640000" cy="2538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810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60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創設系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機械群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14(↑)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18(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11(↑)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17(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344/3037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88%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6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T="45704" marB="4570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T="45704" marB="4570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T="45704" marB="4570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24(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519/4089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87%</a:t>
                      </a:r>
                    </a:p>
                  </a:txBody>
                  <a:tcPr marT="45704" marB="4570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T="45704" marB="4570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6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設計群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21(↓)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20(↑)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194/3524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94%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11446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4552600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投影片編號版面配置區 5"/>
          <p:cNvSpPr txBox="1">
            <a:spLocks noGrp="1"/>
          </p:cNvSpPr>
          <p:nvPr/>
        </p:nvSpPr>
        <p:spPr bwMode="auto">
          <a:xfrm>
            <a:off x="7219386" y="6367909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558DB820-DC80-4BC3-AFA1-A6D3633CAB31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165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2867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2988" y="260648"/>
            <a:ext cx="8101012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創設系</a:t>
            </a:r>
          </a:p>
        </p:txBody>
      </p:sp>
      <p:sp>
        <p:nvSpPr>
          <p:cNvPr id="7" name="AutoShape 2615"/>
          <p:cNvSpPr>
            <a:spLocks noChangeArrowheads="1"/>
          </p:cNvSpPr>
          <p:nvPr/>
        </p:nvSpPr>
        <p:spPr bwMode="auto">
          <a:xfrm>
            <a:off x="8316416" y="908720"/>
            <a:ext cx="260350" cy="338138"/>
          </a:xfrm>
          <a:prstGeom prst="downArrow">
            <a:avLst>
              <a:gd name="adj1" fmla="val 50000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3464469"/>
              </p:ext>
            </p:extLst>
          </p:nvPr>
        </p:nvGraphicFramePr>
        <p:xfrm>
          <a:off x="35700" y="1124744"/>
          <a:ext cx="9088688" cy="4648987"/>
        </p:xfrm>
        <a:graphic>
          <a:graphicData uri="http://schemas.openxmlformats.org/drawingml/2006/table">
            <a:tbl>
              <a:tblPr/>
              <a:tblGrid>
                <a:gridCol w="1073176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4889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4889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4889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4889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4889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48894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48894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448894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48894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48894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48894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448894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448894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448894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32749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432749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432749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  <a:gridCol w="432749">
                  <a:extLst>
                    <a:ext uri="{9D8B030D-6E8A-4147-A177-3AD203B41FA5}">
                      <a16:colId xmlns:a16="http://schemas.microsoft.com/office/drawing/2014/main" xmlns="" val="20018"/>
                    </a:ext>
                  </a:extLst>
                </a:gridCol>
              </a:tblGrid>
              <a:tr h="661839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北科材料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材料組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北科材料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資源組</a:t>
                      </a:r>
                      <a:endParaRPr lang="zh-TW" altLang="en-US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臺師電機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雲科工設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05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05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雲科環安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  <a:endParaRPr lang="zh-TW" altLang="en-US" sz="105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200" dirty="0"/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47646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智慧</a:t>
                      </a:r>
                      <a:endParaRPr lang="zh-TW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精微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1828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1869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</a:t>
                      </a:r>
                      <a: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智慧</a:t>
                      </a:r>
                      <a:endParaRPr lang="zh-TW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精密</a:t>
                      </a:r>
                      <a:endParaRPr lang="zh-TW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模具精微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生機</a:t>
                      </a:r>
                      <a:r>
                        <a:rPr lang="en-US" altLang="zh-TW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公</a:t>
                      </a:r>
                      <a:r>
                        <a:rPr lang="en-US" altLang="zh-TW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</a:t>
                      </a:r>
                      <a: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機械精密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156274" y="6525344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9" name="矩形 8"/>
          <p:cNvSpPr/>
          <p:nvPr/>
        </p:nvSpPr>
        <p:spPr>
          <a:xfrm>
            <a:off x="156274" y="5733256"/>
            <a:ext cx="664797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註：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國立</a:t>
            </a:r>
            <a:r>
              <a:rPr lang="zh-TW" altLang="en-US" sz="1600" b="1" dirty="0">
                <a:latin typeface="標楷體" panose="03000509000000000000" pitchFamily="65" charset="-120"/>
              </a:rPr>
              <a:t>臺北科技大學材料及資源工程系材料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組</a:t>
            </a:r>
            <a:r>
              <a:rPr lang="zh-TW" altLang="en-US" sz="1600" b="1" dirty="0">
                <a:latin typeface="標楷體" panose="03000509000000000000" pitchFamily="65" charset="-120"/>
              </a:rPr>
              <a:t>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招收機械群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156274" y="5997285"/>
            <a:ext cx="664797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註：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國立</a:t>
            </a:r>
            <a:r>
              <a:rPr lang="zh-TW" altLang="en-US" sz="1600" b="1" dirty="0">
                <a:latin typeface="標楷體" panose="03000509000000000000" pitchFamily="65" charset="-120"/>
              </a:rPr>
              <a:t>臺北科技大學材料及資源工程系資源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組於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招收機械群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156274" y="6261314"/>
            <a:ext cx="664797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國立雲林科技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大學環境</a:t>
            </a:r>
            <a:r>
              <a:rPr lang="zh-TW" altLang="en-US" sz="1600" b="1" dirty="0">
                <a:latin typeface="標楷體" panose="03000509000000000000" pitchFamily="65" charset="-120"/>
              </a:rPr>
              <a:t>與安全衛生工程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系於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招收機械群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02067734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2CC567FA-700D-432B-82DA-BCFB4E992766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166</a:t>
            </a:fld>
            <a:endParaRPr kumimoji="0" lang="en-US" altLang="zh-TW" sz="1400" b="1" dirty="0">
              <a:latin typeface="Tahoma" pitchFamily="34" charset="0"/>
            </a:endParaRPr>
          </a:p>
        </p:txBody>
      </p:sp>
      <p:sp>
        <p:nvSpPr>
          <p:cNvPr id="2969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863600" y="260648"/>
            <a:ext cx="828040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電機與電子群資電類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1/2-</a:t>
            </a:r>
            <a:r>
              <a:rPr lang="zh-TW" altLang="en-US" sz="2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創設系</a:t>
            </a: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6784647"/>
              </p:ext>
            </p:extLst>
          </p:nvPr>
        </p:nvGraphicFramePr>
        <p:xfrm>
          <a:off x="251999" y="1052735"/>
          <a:ext cx="8639995" cy="5148573"/>
        </p:xfrm>
        <a:graphic>
          <a:graphicData uri="http://schemas.openxmlformats.org/drawingml/2006/table">
            <a:tbl>
              <a:tblPr/>
              <a:tblGrid>
                <a:gridCol w="113758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606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7606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Rectangle 6"/>
          <p:cNvSpPr>
            <a:spLocks noChangeArrowheads="1"/>
          </p:cNvSpPr>
          <p:nvPr/>
        </p:nvSpPr>
        <p:spPr bwMode="auto">
          <a:xfrm>
            <a:off x="179512" y="6475238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</a:t>
            </a:r>
            <a:r>
              <a:rPr lang="zh-TW" altLang="en-US" sz="1600" b="1" dirty="0" smtClean="0">
                <a:ea typeface="標楷體" pitchFamily="65" charset="-120"/>
              </a:rPr>
              <a:t>：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橘色框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7" name="矩形 6"/>
          <p:cNvSpPr/>
          <p:nvPr/>
        </p:nvSpPr>
        <p:spPr>
          <a:xfrm>
            <a:off x="179512" y="6237312"/>
            <a:ext cx="7263527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國立臺北科技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大學工業</a:t>
            </a:r>
            <a:r>
              <a:rPr lang="zh-TW" altLang="en-US" sz="1600" b="1" dirty="0">
                <a:latin typeface="標楷體" panose="03000509000000000000" pitchFamily="65" charset="-120"/>
              </a:rPr>
              <a:t>工程與管理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系於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招收電機與電子群資電類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40944469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2CC567FA-700D-432B-82DA-BCFB4E992766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167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7" name="AutoShape 2615"/>
          <p:cNvSpPr>
            <a:spLocks noChangeArrowheads="1"/>
          </p:cNvSpPr>
          <p:nvPr/>
        </p:nvSpPr>
        <p:spPr bwMode="auto">
          <a:xfrm>
            <a:off x="7864475" y="836648"/>
            <a:ext cx="260350" cy="338138"/>
          </a:xfrm>
          <a:prstGeom prst="downArrow">
            <a:avLst>
              <a:gd name="adj1" fmla="val 50000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8903190"/>
              </p:ext>
            </p:extLst>
          </p:nvPr>
        </p:nvGraphicFramePr>
        <p:xfrm>
          <a:off x="251520" y="1052738"/>
          <a:ext cx="8640475" cy="5322057"/>
        </p:xfrm>
        <a:graphic>
          <a:graphicData uri="http://schemas.openxmlformats.org/drawingml/2006/table">
            <a:tbl>
              <a:tblPr/>
              <a:tblGrid>
                <a:gridCol w="79615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　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" name="Rectangle 2"/>
          <p:cNvSpPr txBox="1">
            <a:spLocks noChangeArrowheads="1"/>
          </p:cNvSpPr>
          <p:nvPr/>
        </p:nvSpPr>
        <p:spPr>
          <a:xfrm>
            <a:off x="863600" y="260648"/>
            <a:ext cx="8280400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電機與電子群資電類</a:t>
            </a:r>
            <a:r>
              <a:rPr lang="zh-TW" altLang="en-US" sz="24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400" b="1" kern="0" dirty="0">
                <a:latin typeface="標楷體" pitchFamily="65" charset="-120"/>
                <a:ea typeface="標楷體" pitchFamily="65" charset="-120"/>
              </a:rPr>
              <a:t>2</a:t>
            </a:r>
            <a:r>
              <a:rPr lang="en-US" altLang="zh-TW" sz="2400" b="1" kern="0" dirty="0" smtClean="0">
                <a:latin typeface="標楷體" pitchFamily="65" charset="-120"/>
                <a:ea typeface="標楷體" pitchFamily="65" charset="-120"/>
              </a:rPr>
              <a:t>/2-</a:t>
            </a:r>
            <a:r>
              <a:rPr lang="zh-TW" altLang="en-US" sz="20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創設系</a:t>
            </a: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51520" y="6365946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159982491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9579AC6B-0F7C-4C84-B261-6ED44322548C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168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3072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2988" y="260648"/>
            <a:ext cx="8101012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設計群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創設系</a:t>
            </a: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2521199"/>
              </p:ext>
            </p:extLst>
          </p:nvPr>
        </p:nvGraphicFramePr>
        <p:xfrm>
          <a:off x="252003" y="1052735"/>
          <a:ext cx="8639995" cy="5312229"/>
        </p:xfrm>
        <a:graphic>
          <a:graphicData uri="http://schemas.openxmlformats.org/drawingml/2006/table">
            <a:tbl>
              <a:tblPr/>
              <a:tblGrid>
                <a:gridCol w="821482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0769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456926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</a:tblGrid>
              <a:tr h="710450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雲科創設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台科工設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台科建築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家設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產品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北科視傳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北科設媒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台師設計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雲科數位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北科文發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台師圖文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北科建築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雲科室設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雲科視傳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多媒體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雲科工設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設媒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視傳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設計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家設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圖文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文發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室設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雲科工設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雲科數位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雲科視傳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設計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視傳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設媒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家設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文發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圖文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室設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雲科視傳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雲科創生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雲科數位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設計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家設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視傳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設媒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圖文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文發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建築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室設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雲科視傳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雲科數位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雲科工葉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雲科文資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536184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9579AC6B-0F7C-4C84-B261-6ED44322548C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169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3072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2988" y="260648"/>
            <a:ext cx="8101012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設計群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2/2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創設系</a:t>
            </a:r>
          </a:p>
        </p:txBody>
      </p:sp>
      <p:sp>
        <p:nvSpPr>
          <p:cNvPr id="6" name="AutoShape 143"/>
          <p:cNvSpPr>
            <a:spLocks noChangeArrowheads="1"/>
          </p:cNvSpPr>
          <p:nvPr/>
        </p:nvSpPr>
        <p:spPr bwMode="auto">
          <a:xfrm>
            <a:off x="2339752" y="908720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739493"/>
              </p:ext>
            </p:extLst>
          </p:nvPr>
        </p:nvGraphicFramePr>
        <p:xfrm>
          <a:off x="404403" y="1052736"/>
          <a:ext cx="8496459" cy="5312229"/>
        </p:xfrm>
        <a:graphic>
          <a:graphicData uri="http://schemas.openxmlformats.org/drawingml/2006/table">
            <a:tbl>
              <a:tblPr/>
              <a:tblGrid>
                <a:gridCol w="85294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2714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474425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</a:tblGrid>
              <a:tr h="710450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建築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建築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雲科文資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文產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數位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中科室設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多媒體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北商商創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文創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化妝品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營建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科學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多媒體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本校創設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中科室設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應科文產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北商數位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多媒體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中科應中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文創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科學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虎尾休閒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明志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視傳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雲科文資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多媒體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中科室設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本校創設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應科文產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文創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多媒體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北商商創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北商數位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明志工設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中科應中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科學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明志視傳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3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多媒體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應科文產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本校創設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中科室設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北商商創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明志工設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文創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多媒體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中科應中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北商數位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科學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虎尾休閒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明志視傳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87" marR="4087" marT="40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6714018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DB305FDF-0908-4743-AC84-67ACBCB685E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170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3277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6013" y="260648"/>
            <a:ext cx="7756525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電腦與通訊工程系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80988" y="6019800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80988" y="6330950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9" name="Group 10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3523847"/>
              </p:ext>
            </p:extLst>
          </p:nvPr>
        </p:nvGraphicFramePr>
        <p:xfrm>
          <a:off x="252000" y="1267200"/>
          <a:ext cx="8640000" cy="1962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5614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31856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810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26" marR="91426" marT="45704" marB="4570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26" marR="91426" marT="45704" marB="4570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  <a:endParaRPr kumimoji="1" lang="zh-TW" altLang="en-US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600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電通系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電機類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16(↓)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18(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19(</a:t>
                      </a:r>
                      <a:r>
                        <a:rPr kumimoji="1" lang="zh-TW" altLang="en-US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17(↑)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287/2456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88%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4658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6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22(↓)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23(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22(↑)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505/4089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87%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1772922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投影片編號版面配置區 5"/>
          <p:cNvSpPr>
            <a:spLocks noGrp="1"/>
          </p:cNvSpPr>
          <p:nvPr>
            <p:ph type="sldNum" sz="quarter" idx="12"/>
          </p:nvPr>
        </p:nvSpPr>
        <p:spPr>
          <a:xfrm>
            <a:off x="7092280" y="6324126"/>
            <a:ext cx="1939291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DC6AB62E-9DBB-4BCE-90DF-FC2FBA0E9D18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171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3481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00112" y="260648"/>
            <a:ext cx="8429453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電機與電子群電機類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1/2-</a:t>
            </a:r>
            <a:r>
              <a:rPr lang="zh-TW" altLang="en-US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電通系</a:t>
            </a: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3248754"/>
              </p:ext>
            </p:extLst>
          </p:nvPr>
        </p:nvGraphicFramePr>
        <p:xfrm>
          <a:off x="251998" y="1052734"/>
          <a:ext cx="8640004" cy="4842484"/>
        </p:xfrm>
        <a:graphic>
          <a:graphicData uri="http://schemas.openxmlformats.org/drawingml/2006/table">
            <a:tbl>
              <a:tblPr/>
              <a:tblGrid>
                <a:gridCol w="92340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7166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7166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7166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7166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7166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77166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7166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77166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77166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77166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工教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車輛能源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學位學程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40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Rectangle 6"/>
          <p:cNvSpPr>
            <a:spLocks noChangeArrowheads="1"/>
          </p:cNvSpPr>
          <p:nvPr/>
        </p:nvSpPr>
        <p:spPr bwMode="auto">
          <a:xfrm>
            <a:off x="107504" y="6443188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6" name="矩形 5"/>
          <p:cNvSpPr/>
          <p:nvPr/>
        </p:nvSpPr>
        <p:spPr>
          <a:xfrm>
            <a:off x="107504" y="6037086"/>
            <a:ext cx="626325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200" b="1" dirty="0"/>
              <a:t>註</a:t>
            </a:r>
            <a:r>
              <a:rPr lang="zh-TW" altLang="en-US" sz="1200" b="1" dirty="0" smtClean="0"/>
              <a:t>：</a:t>
            </a:r>
            <a:r>
              <a:rPr lang="zh-TW" altLang="en-US" sz="1200" b="1" dirty="0">
                <a:latin typeface="標楷體" panose="03000509000000000000" pitchFamily="65" charset="-120"/>
              </a:rPr>
              <a:t>國立臺灣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師範大學車輛</a:t>
            </a:r>
            <a:r>
              <a:rPr lang="zh-TW" altLang="en-US" sz="1200" b="1" dirty="0">
                <a:latin typeface="標楷體" panose="03000509000000000000" pitchFamily="65" charset="-120"/>
              </a:rPr>
              <a:t>與能源工程學士學位學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程於</a:t>
            </a:r>
            <a:r>
              <a:rPr lang="en-US" altLang="zh-TW" sz="1200" b="1" dirty="0">
                <a:latin typeface="標楷體" panose="03000509000000000000" pitchFamily="65" charset="-120"/>
              </a:rPr>
              <a:t>107</a:t>
            </a:r>
            <a:r>
              <a:rPr lang="zh-TW" altLang="en-US" sz="12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招收電機與電子群電機類</a:t>
            </a:r>
            <a:endParaRPr lang="zh-TW" altLang="en-US" sz="1200" b="1" dirty="0">
              <a:latin typeface="標楷體" panose="03000509000000000000" pitchFamily="65" charset="-120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107504" y="6240137"/>
            <a:ext cx="9110186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200" b="1" dirty="0"/>
              <a:t>註</a:t>
            </a:r>
            <a:r>
              <a:rPr lang="zh-TW" altLang="en-US" sz="1200" b="1" dirty="0" smtClean="0"/>
              <a:t>：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國立臺灣師範大學工業教育學系</a:t>
            </a:r>
            <a:r>
              <a:rPr lang="zh-TW" altLang="en-US" sz="1200" b="1" dirty="0" smtClean="0">
                <a:latin typeface="新細明體"/>
                <a:ea typeface="新細明體"/>
              </a:rPr>
              <a:t>，</a:t>
            </a:r>
            <a:r>
              <a:rPr lang="en-US" altLang="zh-TW" sz="1200" b="1" dirty="0">
                <a:latin typeface="標楷體" panose="03000509000000000000" pitchFamily="65" charset="-120"/>
              </a:rPr>
              <a:t>106</a:t>
            </a:r>
            <a:r>
              <a:rPr lang="zh-TW" altLang="en-US" sz="1200" b="1" dirty="0">
                <a:latin typeface="標楷體" panose="03000509000000000000" pitchFamily="65" charset="-120"/>
              </a:rPr>
              <a:t>學年度為工業教育學系能源應用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組</a:t>
            </a:r>
            <a:r>
              <a:rPr lang="en-US" altLang="zh-TW" sz="1200" b="1" dirty="0" smtClean="0">
                <a:latin typeface="標楷體" panose="03000509000000000000" pitchFamily="65" charset="-120"/>
              </a:rPr>
              <a:t>(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工教能源</a:t>
            </a:r>
            <a:r>
              <a:rPr lang="en-US" altLang="zh-TW" sz="1200" b="1" dirty="0" smtClean="0">
                <a:latin typeface="標楷體" panose="03000509000000000000" pitchFamily="65" charset="-120"/>
              </a:rPr>
              <a:t>)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，</a:t>
            </a:r>
            <a:r>
              <a:rPr lang="zh-TW" altLang="en-US" sz="1200" b="1" dirty="0">
                <a:latin typeface="標楷體" panose="03000509000000000000" pitchFamily="65" charset="-120"/>
              </a:rPr>
              <a:t>於</a:t>
            </a:r>
            <a:r>
              <a:rPr lang="en-US" altLang="zh-TW" sz="1200" b="1" dirty="0">
                <a:latin typeface="標楷體" panose="03000509000000000000" pitchFamily="65" charset="-120"/>
              </a:rPr>
              <a:t>107</a:t>
            </a:r>
            <a:r>
              <a:rPr lang="zh-TW" altLang="en-US" sz="1200" b="1" dirty="0">
                <a:latin typeface="標楷體" panose="03000509000000000000" pitchFamily="65" charset="-120"/>
              </a:rPr>
              <a:t>學年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度改名招收電機與電子群電機類</a:t>
            </a:r>
            <a:endParaRPr lang="zh-TW" altLang="en-US" sz="12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78196197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投影片編號版面配置區 5"/>
          <p:cNvSpPr>
            <a:spLocks noGrp="1"/>
          </p:cNvSpPr>
          <p:nvPr>
            <p:ph type="sldNum" sz="quarter" idx="12"/>
          </p:nvPr>
        </p:nvSpPr>
        <p:spPr>
          <a:xfrm>
            <a:off x="7042149" y="6243638"/>
            <a:ext cx="1939291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DC6AB62E-9DBB-4BCE-90DF-FC2FBA0E9D18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172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3481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00112" y="260648"/>
            <a:ext cx="8429453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電機與電子群電機類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2/2-</a:t>
            </a:r>
            <a:r>
              <a:rPr lang="zh-TW" altLang="en-US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電通系</a:t>
            </a: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402609"/>
              </p:ext>
            </p:extLst>
          </p:nvPr>
        </p:nvGraphicFramePr>
        <p:xfrm>
          <a:off x="252000" y="1052735"/>
          <a:ext cx="8640000" cy="5439283"/>
        </p:xfrm>
        <a:graphic>
          <a:graphicData uri="http://schemas.openxmlformats.org/drawingml/2006/table">
            <a:tbl>
              <a:tblPr/>
              <a:tblGrid>
                <a:gridCol w="91997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72003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72003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72003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72003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72003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772003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72003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772003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772003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772003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</a:tblGrid>
              <a:tr h="726827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605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605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60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航電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60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60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60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航電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60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微電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6084168" y="980728"/>
            <a:ext cx="265036" cy="336550"/>
          </a:xfrm>
          <a:prstGeom prst="downArrow">
            <a:avLst>
              <a:gd name="adj1" fmla="val 50000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43676089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C418145B-0895-4212-AD1A-49639F5B2262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173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3584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71600" y="260648"/>
            <a:ext cx="8280400" cy="576000"/>
          </a:xfrm>
          <a:prstGeom prst="rect">
            <a:avLst/>
          </a:prstGeom>
        </p:spPr>
        <p:txBody>
          <a:bodyPr anchor="ctr"/>
          <a:lstStyle/>
          <a:p>
            <a:pPr eaLnBrk="1" hangingPunct="1">
              <a:tabLst>
                <a:tab pos="3324225" algn="l"/>
              </a:tabLst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電機與電子群資電類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1/2-</a:t>
            </a:r>
            <a:r>
              <a:rPr lang="zh-TW" altLang="en-US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電通系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9111805"/>
              </p:ext>
            </p:extLst>
          </p:nvPr>
        </p:nvGraphicFramePr>
        <p:xfrm>
          <a:off x="251999" y="1052735"/>
          <a:ext cx="8639995" cy="5076565"/>
        </p:xfrm>
        <a:graphic>
          <a:graphicData uri="http://schemas.openxmlformats.org/drawingml/2006/table">
            <a:tbl>
              <a:tblPr/>
              <a:tblGrid>
                <a:gridCol w="113758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606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Rectangle 6"/>
          <p:cNvSpPr>
            <a:spLocks noChangeArrowheads="1"/>
          </p:cNvSpPr>
          <p:nvPr/>
        </p:nvSpPr>
        <p:spPr bwMode="auto">
          <a:xfrm>
            <a:off x="180000" y="6403230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7" name="矩形 6"/>
          <p:cNvSpPr/>
          <p:nvPr/>
        </p:nvSpPr>
        <p:spPr>
          <a:xfrm>
            <a:off x="179512" y="6165304"/>
            <a:ext cx="7263527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國立臺北科技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大學工業</a:t>
            </a:r>
            <a:r>
              <a:rPr lang="zh-TW" altLang="en-US" sz="1600" b="1" dirty="0">
                <a:latin typeface="標楷體" panose="03000509000000000000" pitchFamily="65" charset="-120"/>
              </a:rPr>
              <a:t>工程與管理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系於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招收電機與電子群資電類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28894258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C418145B-0895-4212-AD1A-49639F5B2262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174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6676050" y="908720"/>
            <a:ext cx="260350" cy="336550"/>
          </a:xfrm>
          <a:prstGeom prst="downArrow">
            <a:avLst>
              <a:gd name="adj1" fmla="val 50000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971600" y="260648"/>
            <a:ext cx="8280400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>
              <a:tabLst>
                <a:tab pos="3324225" algn="l"/>
              </a:tabLst>
            </a:pPr>
            <a:r>
              <a:rPr lang="en-US" altLang="zh-TW" sz="24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電機與電子群資電類</a:t>
            </a:r>
            <a:r>
              <a:rPr lang="zh-TW" altLang="en-US" sz="24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400" b="1" kern="0" dirty="0" smtClean="0">
                <a:latin typeface="標楷體" pitchFamily="65" charset="-120"/>
                <a:ea typeface="標楷體" pitchFamily="65" charset="-120"/>
              </a:rPr>
              <a:t>2/2-</a:t>
            </a:r>
            <a:r>
              <a:rPr lang="zh-TW" altLang="en-US" sz="24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電通系</a:t>
            </a:r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180000" y="6475238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1680225"/>
              </p:ext>
            </p:extLst>
          </p:nvPr>
        </p:nvGraphicFramePr>
        <p:xfrm>
          <a:off x="251520" y="1052738"/>
          <a:ext cx="8640475" cy="5394057"/>
        </p:xfrm>
        <a:graphic>
          <a:graphicData uri="http://schemas.openxmlformats.org/drawingml/2006/table">
            <a:tbl>
              <a:tblPr/>
              <a:tblGrid>
                <a:gridCol w="79615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603409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　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3356682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8C30A441-64A0-4C31-AEE9-E480A70D028E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175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3789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71550" y="284400"/>
            <a:ext cx="7756525" cy="477838"/>
          </a:xfrm>
          <a:prstGeom prst="rect">
            <a:avLst/>
          </a:prstGeom>
        </p:spPr>
        <p:txBody>
          <a:bodyPr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電子工程系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395288" y="6019800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395288" y="6330950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10" name="Group 10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6488442"/>
              </p:ext>
            </p:extLst>
          </p:nvPr>
        </p:nvGraphicFramePr>
        <p:xfrm>
          <a:off x="252000" y="1267200"/>
          <a:ext cx="8640000" cy="1386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810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89945" marR="89945" marT="44964" marB="4496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89945" marR="89945" marT="44964" marB="4496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89945" marR="89945" marT="44964" marB="4496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89945" marR="89945" marT="44964" marB="4496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89945" marR="89945" marT="44964" marB="4496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89945" marR="89945" marT="44964" marB="4496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89931" marR="89931" marT="44957" marB="4495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89931" marR="89931" marT="44957" marB="4495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  <a:endParaRPr kumimoji="1" lang="zh-TW" altLang="en-US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89945" marR="89945" marT="44964" marB="4496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6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電子系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17(↓)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18(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369" marR="9369" marT="93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18</a:t>
                      </a:r>
                    </a:p>
                  </a:txBody>
                  <a:tcPr marL="9369" marR="9369" marT="93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424/4089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89%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0857471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9F2F061F-945F-4DD2-839E-D211CEA609BC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176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4" name="AutoShape 2149"/>
          <p:cNvSpPr>
            <a:spLocks noChangeArrowheads="1"/>
          </p:cNvSpPr>
          <p:nvPr/>
        </p:nvSpPr>
        <p:spPr bwMode="auto">
          <a:xfrm>
            <a:off x="8002718" y="906700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4037425"/>
              </p:ext>
            </p:extLst>
          </p:nvPr>
        </p:nvGraphicFramePr>
        <p:xfrm>
          <a:off x="0" y="1052736"/>
          <a:ext cx="9144001" cy="4997588"/>
        </p:xfrm>
        <a:graphic>
          <a:graphicData uri="http://schemas.openxmlformats.org/drawingml/2006/table">
            <a:tbl>
              <a:tblPr/>
              <a:tblGrid>
                <a:gridCol w="99592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0740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0740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0740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0740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0740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07404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07404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407404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07404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07404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07404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407404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407404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407404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07404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407404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407404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  <a:gridCol w="407404">
                  <a:extLst>
                    <a:ext uri="{9D8B030D-6E8A-4147-A177-3AD203B41FA5}">
                      <a16:colId xmlns:a16="http://schemas.microsoft.com/office/drawing/2014/main" xmlns="" val="20018"/>
                    </a:ext>
                  </a:extLst>
                </a:gridCol>
                <a:gridCol w="407404">
                  <a:extLst>
                    <a:ext uri="{9D8B030D-6E8A-4147-A177-3AD203B41FA5}">
                      <a16:colId xmlns:a16="http://schemas.microsoft.com/office/drawing/2014/main" xmlns="" val="20019"/>
                    </a:ext>
                  </a:extLst>
                </a:gridCol>
                <a:gridCol w="407404">
                  <a:extLst>
                    <a:ext uri="{9D8B030D-6E8A-4147-A177-3AD203B41FA5}">
                      <a16:colId xmlns:a16="http://schemas.microsoft.com/office/drawing/2014/main" xmlns="" val="20020"/>
                    </a:ext>
                  </a:extLst>
                </a:gridCol>
              </a:tblGrid>
              <a:tr h="662590">
                <a:tc>
                  <a:txBody>
                    <a:bodyPr/>
                    <a:lstStyle/>
                    <a:p>
                      <a:pPr marL="0" algn="l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l" defTabSz="914400" rtl="0" eaLnBrk="1" fontAlgn="ctr" latinLnBrk="0" hangingPunct="1">
                        <a:lnSpc>
                          <a:spcPct val="100000"/>
                        </a:lnSpc>
                      </a:pP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l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259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資訊財金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雲科電機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 電子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9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9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9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kumimoji="0" lang="en-US" altLang="zh-TW" sz="1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9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9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9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1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0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中科資工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kumimoji="0" lang="en-US" altLang="zh-TW" sz="1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259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259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資訊財金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       電子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       電機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       電子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       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電子資訊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1799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28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29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40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259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資訊財金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       電子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       電機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環安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       電子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       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電子資訊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259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資訊財金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       電子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       電子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環安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電子資訊</a:t>
                      </a:r>
                    </a:p>
                  </a:txBody>
                  <a:tcPr marL="3692" marR="3692" marT="3692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900113" y="284400"/>
            <a:ext cx="8243887" cy="6223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</a:t>
            </a:r>
            <a:r>
              <a:rPr lang="zh-TW" altLang="en-US" sz="2800" b="1" kern="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群資電類</a:t>
            </a:r>
            <a:r>
              <a:rPr lang="zh-TW" altLang="en-US" sz="20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000" b="1" kern="0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0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電子系</a:t>
            </a: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80000" y="6382800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8" name="矩形 7"/>
          <p:cNvSpPr/>
          <p:nvPr/>
        </p:nvSpPr>
        <p:spPr>
          <a:xfrm>
            <a:off x="179512" y="6093296"/>
            <a:ext cx="7263527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國立臺北科技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大學工業</a:t>
            </a:r>
            <a:r>
              <a:rPr lang="zh-TW" altLang="en-US" sz="1600" b="1" dirty="0">
                <a:latin typeface="標楷體" panose="03000509000000000000" pitchFamily="65" charset="-120"/>
              </a:rPr>
              <a:t>工程與管理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系於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招收電機與電子群資電類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0005523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A3C9C121-23EE-4DC6-811C-0BDF3352B8F4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177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4301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71550" y="260648"/>
            <a:ext cx="7756525" cy="576000"/>
          </a:xfrm>
          <a:prstGeom prst="rect">
            <a:avLst/>
          </a:prstGeom>
        </p:spPr>
        <p:txBody>
          <a:bodyPr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運籌管理系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20072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331222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9" name="Group 1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1627507"/>
              </p:ext>
            </p:extLst>
          </p:nvPr>
        </p:nvGraphicFramePr>
        <p:xfrm>
          <a:off x="252000" y="1268760"/>
          <a:ext cx="8640000" cy="2538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810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89934" marR="89934" marT="44965" marB="4496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89934" marR="89934" marT="44965" marB="4496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89934" marR="89934" marT="44968" marB="4496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89934" marR="89934" marT="44968" marB="4496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89934" marR="89934" marT="44968" marB="4496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89934" marR="89934" marT="44968" marB="4496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89918" marR="89918" marT="44963" marB="449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89918" marR="89918" marT="44963" marB="449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89918" marR="89918" marT="44963" marB="449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60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運籌系</a:t>
                      </a:r>
                    </a:p>
                  </a:txBody>
                  <a:tcPr marL="89934" marR="89934" marT="44965" marB="4496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89934" marR="89934" marT="44965" marB="4496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32(↑)</a:t>
                      </a:r>
                    </a:p>
                  </a:txBody>
                  <a:tcPr marL="89934" marR="89934" marT="44965" marB="4496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32</a:t>
                      </a:r>
                    </a:p>
                  </a:txBody>
                  <a:tcPr marL="89934" marR="89934" marT="44965" marB="4496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32</a:t>
                      </a:r>
                    </a:p>
                  </a:txBody>
                  <a:tcPr marL="9369" marR="9369" marT="93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33(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369" marR="9369" marT="93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 610/7586	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91%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89934" marR="89934" marT="44965" marB="4496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89934" marR="89934" marT="44965" marB="4496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6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89934" marR="89934" marT="44965" marB="4496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17(↓)</a:t>
                      </a:r>
                    </a:p>
                  </a:txBody>
                  <a:tcPr marL="89934" marR="89934" marT="44965" marB="4496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89934" marR="89934" marT="44965" marB="4496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15(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369" marR="9369" marT="93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17(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369" marR="9369" marT="93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 249/2036	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87%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89934" marR="89934" marT="44965" marB="4496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89934" marR="89934" marT="44965" marB="4496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60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餐旅群</a:t>
                      </a:r>
                    </a:p>
                  </a:txBody>
                  <a:tcPr marL="89934" marR="89934" marT="44965" marB="4496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17(↓)</a:t>
                      </a:r>
                    </a:p>
                  </a:txBody>
                  <a:tcPr marL="89934" marR="89934" marT="44965" marB="4496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89934" marR="89934" marT="44965" marB="4496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13(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369" marR="9369" marT="93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12(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369" marR="9369" marT="93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 206/5571	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89934" marR="89934" marT="44965" marB="4496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21978</a:t>
                      </a:r>
                    </a:p>
                  </a:txBody>
                  <a:tcPr marL="89934" marR="89934" marT="44965" marB="4496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9362835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AAABE294-DEA9-45A2-BB54-CD4DF5FB6698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178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450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3608" y="260648"/>
            <a:ext cx="8027987" cy="576263"/>
          </a:xfrm>
          <a:prstGeom prst="rect">
            <a:avLst/>
          </a:prstGeom>
        </p:spPr>
        <p:txBody>
          <a:bodyPr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運籌系</a:t>
            </a: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060680"/>
              </p:ext>
            </p:extLst>
          </p:nvPr>
        </p:nvGraphicFramePr>
        <p:xfrm>
          <a:off x="252000" y="1052735"/>
          <a:ext cx="8640001" cy="5368824"/>
        </p:xfrm>
        <a:graphic>
          <a:graphicData uri="http://schemas.openxmlformats.org/drawingml/2006/table">
            <a:tbl>
              <a:tblPr/>
              <a:tblGrid>
                <a:gridCol w="92408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18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19"/>
                    </a:ext>
                  </a:extLst>
                </a:gridCol>
                <a:gridCol w="385796">
                  <a:extLst>
                    <a:ext uri="{9D8B030D-6E8A-4147-A177-3AD203B41FA5}">
                      <a16:colId xmlns:a16="http://schemas.microsoft.com/office/drawing/2014/main" xmlns="" val="20020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>
                        <a:lnSpc>
                          <a:spcPct val="100000"/>
                        </a:lnSpc>
                      </a:pP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50000"/>
                        </a:lnSpc>
                      </a:pPr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706306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r>
                        <a:rPr lang="zh-TW" altLang="en-US" sz="1400" b="0" i="0" u="none" strike="noStrike" kern="1200" noProof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noProof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  <a:endParaRPr lang="zh-TW" altLang="en-US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經營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國際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經營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國際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經營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國際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5266" marR="5266" marT="52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0444716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AAABE294-DEA9-45A2-BB54-CD4DF5FB6698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179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4505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3608" y="260648"/>
            <a:ext cx="8027987" cy="576263"/>
          </a:xfrm>
          <a:prstGeom prst="rect">
            <a:avLst/>
          </a:prstGeom>
        </p:spPr>
        <p:txBody>
          <a:bodyPr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>
                <a:latin typeface="標楷體" pitchFamily="65" charset="-120"/>
                <a:ea typeface="標楷體" pitchFamily="65" charset="-120"/>
              </a:rPr>
              <a:t>2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運籌系</a:t>
            </a: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470767"/>
              </p:ext>
            </p:extLst>
          </p:nvPr>
        </p:nvGraphicFramePr>
        <p:xfrm>
          <a:off x="152556" y="1052735"/>
          <a:ext cx="8838889" cy="5293278"/>
        </p:xfrm>
        <a:graphic>
          <a:graphicData uri="http://schemas.openxmlformats.org/drawingml/2006/table">
            <a:tbl>
              <a:tblPr/>
              <a:tblGrid>
                <a:gridCol w="91888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18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19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xmlns="" val="20020"/>
                    </a:ext>
                  </a:extLst>
                </a:gridCol>
              </a:tblGrid>
              <a:tr h="64372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82624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1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r>
                        <a:rPr lang="en-US" altLang="zh-TW" sz="11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1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建工</a:t>
                      </a:r>
                      <a:r>
                        <a:rPr lang="en-US" altLang="zh-TW" sz="11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lang="zh-TW" altLang="en-US" sz="105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金融資訊</a:t>
                      </a:r>
                      <a:endParaRPr lang="zh-TW" altLang="en-US" sz="1050" dirty="0"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0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r>
                        <a:rPr lang="en-US" altLang="zh-TW" sz="10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0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建工</a:t>
                      </a:r>
                      <a:r>
                        <a:rPr lang="en-US" altLang="zh-TW" sz="10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lang="zh-TW" altLang="en-US" sz="10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000" dirty="0"/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r>
                        <a:rPr kumimoji="0" lang="en-US" altLang="zh-TW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kumimoji="0" lang="en-US" altLang="zh-TW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管理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37006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370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370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370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370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中技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管理</a:t>
                      </a:r>
                      <a:endParaRPr kumimoji="0" lang="zh-TW" alt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kumimoji="0" lang="zh-TW" alt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370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休建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" name="AutoShape 1577"/>
          <p:cNvSpPr>
            <a:spLocks noChangeArrowheads="1"/>
          </p:cNvSpPr>
          <p:nvPr/>
        </p:nvSpPr>
        <p:spPr bwMode="auto">
          <a:xfrm>
            <a:off x="5868144" y="836712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180000" y="6287207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9" name="Rectangle 6"/>
          <p:cNvSpPr>
            <a:spLocks noChangeArrowheads="1"/>
          </p:cNvSpPr>
          <p:nvPr/>
        </p:nvSpPr>
        <p:spPr bwMode="auto">
          <a:xfrm>
            <a:off x="179999" y="6519862"/>
            <a:ext cx="8064409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 </a:t>
            </a:r>
            <a:r>
              <a:rPr lang="zh-TW" altLang="en-US" sz="1600" b="1" dirty="0" smtClean="0">
                <a:ea typeface="標楷體" pitchFamily="65" charset="-120"/>
              </a:rPr>
              <a:t>國立高雄科技大學</a:t>
            </a:r>
            <a:r>
              <a:rPr lang="en-US" altLang="zh-TW" sz="1600" b="1" dirty="0" smtClean="0">
                <a:ea typeface="標楷體" pitchFamily="65" charset="-120"/>
              </a:rPr>
              <a:t>(</a:t>
            </a:r>
            <a:r>
              <a:rPr lang="zh-TW" altLang="en-US" sz="1600" b="1" dirty="0" smtClean="0">
                <a:ea typeface="標楷體" pitchFamily="65" charset="-120"/>
              </a:rPr>
              <a:t>原國立高雄應用科技大學</a:t>
            </a:r>
            <a:r>
              <a:rPr lang="en-US" altLang="zh-TW" sz="1600" b="1" dirty="0" smtClean="0">
                <a:ea typeface="標楷體" pitchFamily="65" charset="-120"/>
              </a:rPr>
              <a:t>)</a:t>
            </a:r>
            <a:r>
              <a:rPr lang="zh-TW" altLang="en-US" sz="1600" b="1" dirty="0" smtClean="0">
                <a:ea typeface="標楷體" pitchFamily="65" charset="-120"/>
              </a:rPr>
              <a:t>金融系於</a:t>
            </a:r>
            <a:r>
              <a:rPr lang="en-US" altLang="zh-TW" sz="1600" b="1" dirty="0" smtClean="0">
                <a:ea typeface="標楷體" pitchFamily="65" charset="-120"/>
              </a:rPr>
              <a:t>107</a:t>
            </a:r>
            <a:r>
              <a:rPr lang="zh-TW" altLang="en-US" sz="1600" b="1" dirty="0" smtClean="0">
                <a:ea typeface="標楷體" pitchFamily="65" charset="-120"/>
              </a:rPr>
              <a:t>學年度更名為金融資訊系</a:t>
            </a:r>
            <a:endParaRPr lang="zh-TW" altLang="en-US" sz="1600" b="1" dirty="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75230757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889C1647-8BE6-4C97-98A0-642AFD51CD7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180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47107" name="Rectangle 6"/>
          <p:cNvSpPr>
            <a:spLocks noGrp="1" noChangeArrowheads="1"/>
          </p:cNvSpPr>
          <p:nvPr>
            <p:ph type="title" idx="4294967295"/>
          </p:nvPr>
        </p:nvSpPr>
        <p:spPr>
          <a:xfrm>
            <a:off x="899592" y="260648"/>
            <a:ext cx="7777162" cy="576000"/>
          </a:xfrm>
          <a:prstGeom prst="rect">
            <a:avLst/>
          </a:prstGeom>
          <a:noFill/>
        </p:spPr>
        <p:txBody>
          <a:bodyPr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外語群英語類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運籌系</a:t>
            </a: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6310413"/>
              </p:ext>
            </p:extLst>
          </p:nvPr>
        </p:nvGraphicFramePr>
        <p:xfrm>
          <a:off x="251996" y="1052735"/>
          <a:ext cx="8686127" cy="4554691"/>
        </p:xfrm>
        <a:graphic>
          <a:graphicData uri="http://schemas.openxmlformats.org/drawingml/2006/table">
            <a:tbl>
              <a:tblPr/>
              <a:tblGrid>
                <a:gridCol w="92236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18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19"/>
                    </a:ext>
                  </a:extLst>
                </a:gridCol>
                <a:gridCol w="385882">
                  <a:extLst>
                    <a:ext uri="{9D8B030D-6E8A-4147-A177-3AD203B41FA5}">
                      <a16:colId xmlns:a16="http://schemas.microsoft.com/office/drawing/2014/main" xmlns="" val="20020"/>
                    </a:ext>
                  </a:extLst>
                </a:gridCol>
              </a:tblGrid>
              <a:tr h="666258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語言聽力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TW" altLang="en-US" sz="14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endParaRPr lang="en-US" altLang="zh-TW" sz="1400" dirty="0" smtClean="0"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r>
                        <a:rPr lang="zh-TW" altLang="en-US" sz="14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  <a:endParaRPr lang="zh-TW" altLang="en-US" sz="1400" dirty="0"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zh-TW" altLang="en-US" sz="14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dirty="0" smtClean="0"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r>
                        <a:rPr lang="zh-TW" altLang="en-US" sz="140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dirty="0"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運保</a:t>
                      </a:r>
                      <a:endParaRPr lang="zh-TW" altLang="en-US" dirty="0"/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r>
                        <a:rPr lang="en-US" altLang="zh-TW" sz="105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05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建工</a:t>
                      </a:r>
                      <a:r>
                        <a:rPr lang="en-US" altLang="zh-TW" sz="105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lang="zh-TW" altLang="en-US" sz="105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高科（第一</a:t>
                      </a:r>
                      <a:r>
                        <a:rPr kumimoji="0" lang="en-US" altLang="zh-TW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r>
                        <a:rPr lang="en-US" altLang="zh-TW" sz="105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05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楠梓</a:t>
                      </a:r>
                      <a:r>
                        <a:rPr lang="en-US" altLang="zh-TW" sz="105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lang="zh-TW" altLang="en-US" sz="1050" dirty="0" smtClean="0"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9567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語言聽力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運保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1386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20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9522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語言聽力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語言聽力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國廚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4029" marR="4029" marT="402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180000" y="6525344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47109" name="AutoShape 1577"/>
          <p:cNvSpPr>
            <a:spLocks noChangeArrowheads="1"/>
          </p:cNvSpPr>
          <p:nvPr/>
        </p:nvSpPr>
        <p:spPr bwMode="auto">
          <a:xfrm>
            <a:off x="7441709" y="836712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179512" y="5589240"/>
            <a:ext cx="6032421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國立雲林科技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大學財務</a:t>
            </a:r>
            <a:r>
              <a:rPr lang="zh-TW" altLang="en-US" sz="1600" b="1" dirty="0">
                <a:latin typeface="標楷體" panose="03000509000000000000" pitchFamily="65" charset="-120"/>
              </a:rPr>
              <a:t>金融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系於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招收外語群英語類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179512" y="5823266"/>
            <a:ext cx="6032421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國立雲林科技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大學企業管理系於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</a:t>
            </a:r>
            <a:r>
              <a:rPr lang="zh-TW" altLang="en-US" sz="1600" b="1" dirty="0">
                <a:latin typeface="標楷體" panose="03000509000000000000" pitchFamily="65" charset="-120"/>
              </a:rPr>
              <a:t>外語群英語類</a:t>
            </a:r>
          </a:p>
        </p:txBody>
      </p:sp>
      <p:sp>
        <p:nvSpPr>
          <p:cNvPr id="10" name="矩形 9"/>
          <p:cNvSpPr/>
          <p:nvPr/>
        </p:nvSpPr>
        <p:spPr>
          <a:xfrm>
            <a:off x="179512" y="6057292"/>
            <a:ext cx="7468711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國立臺北護理健康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大學休閒</a:t>
            </a:r>
            <a:r>
              <a:rPr lang="zh-TW" altLang="en-US" sz="1600" b="1" dirty="0">
                <a:latin typeface="標楷體" panose="03000509000000000000" pitchFamily="65" charset="-120"/>
              </a:rPr>
              <a:t>產業與健康促進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系於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</a:t>
            </a:r>
            <a:r>
              <a:rPr lang="zh-TW" altLang="en-US" sz="1600" b="1" dirty="0">
                <a:latin typeface="標楷體" panose="03000509000000000000" pitchFamily="65" charset="-120"/>
              </a:rPr>
              <a:t>外語群英語類</a:t>
            </a:r>
          </a:p>
        </p:txBody>
      </p:sp>
      <p:sp>
        <p:nvSpPr>
          <p:cNvPr id="11" name="矩形 10"/>
          <p:cNvSpPr/>
          <p:nvPr/>
        </p:nvSpPr>
        <p:spPr>
          <a:xfrm>
            <a:off x="179512" y="6291318"/>
            <a:ext cx="8289449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國立高雄科技大學</a:t>
            </a:r>
            <a:r>
              <a:rPr lang="en-US" altLang="zh-TW" sz="1600" b="1" dirty="0">
                <a:latin typeface="標楷體" panose="03000509000000000000" pitchFamily="65" charset="-120"/>
              </a:rPr>
              <a:t>(</a:t>
            </a:r>
            <a:r>
              <a:rPr lang="zh-TW" altLang="en-US" sz="1600" b="1" dirty="0">
                <a:latin typeface="標楷體" panose="03000509000000000000" pitchFamily="65" charset="-120"/>
              </a:rPr>
              <a:t>原國立高雄應用科技大學</a:t>
            </a:r>
            <a:r>
              <a:rPr lang="en-US" altLang="zh-TW" sz="1600" b="1" dirty="0" smtClean="0">
                <a:latin typeface="標楷體" panose="03000509000000000000" pitchFamily="65" charset="-120"/>
              </a:rPr>
              <a:t>)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會計系於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</a:t>
            </a:r>
            <a:r>
              <a:rPr lang="zh-TW" altLang="en-US" sz="1600" b="1" dirty="0">
                <a:latin typeface="標楷體" panose="03000509000000000000" pitchFamily="65" charset="-120"/>
              </a:rPr>
              <a:t>外語群英語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類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43254921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9B47B9F9-2461-43DF-8656-2164F4C64C23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181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4403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2988" y="260350"/>
            <a:ext cx="7416800" cy="576263"/>
          </a:xfrm>
          <a:prstGeom prst="rect">
            <a:avLst/>
          </a:prstGeom>
        </p:spPr>
        <p:txBody>
          <a:bodyPr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餐旅群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運籌系</a:t>
            </a:r>
            <a:r>
              <a:rPr lang="zh-TW" altLang="en-US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</a:t>
            </a:r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180000" y="6382800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2457461"/>
              </p:ext>
            </p:extLst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航空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西餐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烘焙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旅運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中餐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旅運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</a:t>
                      </a:r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  <a:endParaRPr lang="zh-TW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  運籌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</a:t>
                      </a:r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  <a:endParaRPr lang="zh-TW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旅運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44036" name="AutoShape 3895"/>
          <p:cNvSpPr>
            <a:spLocks noChangeArrowheads="1"/>
          </p:cNvSpPr>
          <p:nvPr/>
        </p:nvSpPr>
        <p:spPr bwMode="auto">
          <a:xfrm>
            <a:off x="7042150" y="836712"/>
            <a:ext cx="260350" cy="339725"/>
          </a:xfrm>
          <a:prstGeom prst="downArrow">
            <a:avLst>
              <a:gd name="adj1" fmla="val 50000"/>
              <a:gd name="adj2" fmla="val 32471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82464860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E18A7C1C-93EA-4E5D-90B6-387821AB10A6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182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4813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2988" y="260648"/>
            <a:ext cx="7827962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資訊管理系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370270" y="5719340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370270" y="6043190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8" name="Group 1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7746081"/>
              </p:ext>
            </p:extLst>
          </p:nvPr>
        </p:nvGraphicFramePr>
        <p:xfrm>
          <a:off x="251880" y="1267200"/>
          <a:ext cx="8640240" cy="2188292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資管系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22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392/2456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84%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4658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0">
                <a:tc vMerge="1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24(↓)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27(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28(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26(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569/4089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86%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36(↑)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37(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27(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19(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324/7586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95%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10" name="矩形 9"/>
          <p:cNvSpPr/>
          <p:nvPr/>
        </p:nvSpPr>
        <p:spPr>
          <a:xfrm>
            <a:off x="395536" y="6380906"/>
            <a:ext cx="5328592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/>
            <a:r>
              <a:rPr lang="zh-TW" altLang="en-US" sz="1600" b="1" dirty="0"/>
              <a:t>註：</a:t>
            </a:r>
            <a:r>
              <a:rPr lang="zh-TW" altLang="en-US" sz="1600" b="1" dirty="0">
                <a:solidFill>
                  <a:srgbClr val="CC3300"/>
                </a:solidFill>
              </a:rPr>
              <a:t> </a:t>
            </a:r>
            <a:r>
              <a:rPr lang="zh-TW" altLang="en-US" sz="1600" b="1" dirty="0" smtClean="0">
                <a:solidFill>
                  <a:srgbClr val="0000FF"/>
                </a:solidFill>
              </a:rPr>
              <a:t>資管系</a:t>
            </a:r>
            <a:r>
              <a:rPr lang="zh-TW" altLang="en-US" sz="1600" b="1" dirty="0">
                <a:solidFill>
                  <a:srgbClr val="0000FF"/>
                </a:solidFill>
              </a:rPr>
              <a:t>自</a:t>
            </a:r>
            <a:r>
              <a:rPr lang="en-US" altLang="zh-TW" sz="1600" b="1" dirty="0" smtClean="0">
                <a:solidFill>
                  <a:srgbClr val="0000FF"/>
                </a:solidFill>
              </a:rPr>
              <a:t>107</a:t>
            </a:r>
            <a:r>
              <a:rPr lang="zh-TW" altLang="en-US" sz="1600" b="1" dirty="0" smtClean="0">
                <a:solidFill>
                  <a:srgbClr val="0000FF"/>
                </a:solidFill>
              </a:rPr>
              <a:t>學年</a:t>
            </a:r>
            <a:r>
              <a:rPr lang="zh-TW" altLang="en-US" sz="1600" b="1" dirty="0">
                <a:solidFill>
                  <a:srgbClr val="0000FF"/>
                </a:solidFill>
              </a:rPr>
              <a:t>度起</a:t>
            </a:r>
            <a:r>
              <a:rPr lang="zh-TW" altLang="en-US" sz="1600" b="1" dirty="0" smtClean="0">
                <a:solidFill>
                  <a:srgbClr val="0000FF"/>
                </a:solidFill>
              </a:rPr>
              <a:t>招收</a:t>
            </a:r>
            <a:r>
              <a:rPr lang="en-US" altLang="zh-TW" sz="1600" b="1" dirty="0" smtClean="0">
                <a:solidFill>
                  <a:srgbClr val="0000FF"/>
                </a:solidFill>
              </a:rPr>
              <a:t>”</a:t>
            </a:r>
            <a:r>
              <a:rPr lang="zh-TW" altLang="en-US" sz="1600" b="1" dirty="0" smtClean="0">
                <a:solidFill>
                  <a:srgbClr val="0000FF"/>
                </a:solidFill>
              </a:rPr>
              <a:t>電機與電子群電機類</a:t>
            </a:r>
            <a:r>
              <a:rPr lang="en-US" altLang="zh-TW" sz="1600" b="1" dirty="0" smtClean="0">
                <a:solidFill>
                  <a:srgbClr val="0000FF"/>
                </a:solidFill>
              </a:rPr>
              <a:t>”</a:t>
            </a:r>
            <a:endParaRPr lang="zh-TW" altLang="en-US" sz="1600" b="1" dirty="0">
              <a:solidFill>
                <a:srgbClr val="0000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2720500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投影片編號版面配置區 5"/>
          <p:cNvSpPr>
            <a:spLocks noGrp="1"/>
          </p:cNvSpPr>
          <p:nvPr>
            <p:ph type="sldNum" sz="quarter" idx="12"/>
          </p:nvPr>
        </p:nvSpPr>
        <p:spPr>
          <a:xfrm>
            <a:off x="7042149" y="6243638"/>
            <a:ext cx="1939291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DC6AB62E-9DBB-4BCE-90DF-FC2FBA0E9D18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183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3481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00112" y="260648"/>
            <a:ext cx="8429453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電機與電子群電機類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1/2-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資管</a:t>
            </a:r>
            <a:r>
              <a:rPr lang="zh-TW" altLang="en-US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3714232"/>
              </p:ext>
            </p:extLst>
          </p:nvPr>
        </p:nvGraphicFramePr>
        <p:xfrm>
          <a:off x="251998" y="1052735"/>
          <a:ext cx="8640003" cy="4655124"/>
        </p:xfrm>
        <a:graphic>
          <a:graphicData uri="http://schemas.openxmlformats.org/drawingml/2006/table">
            <a:tbl>
              <a:tblPr/>
              <a:tblGrid>
                <a:gridCol w="78345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工教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車輛能源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學位學程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6805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航電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3204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20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資訊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50292" y="6453336"/>
            <a:ext cx="662622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200" b="1" dirty="0">
                <a:ea typeface="標楷體" pitchFamily="65" charset="-120"/>
              </a:rPr>
              <a:t>註</a:t>
            </a:r>
            <a:r>
              <a:rPr lang="zh-TW" altLang="en-US" sz="1200" b="1" dirty="0" smtClean="0">
                <a:ea typeface="標楷體" pitchFamily="65" charset="-120"/>
              </a:rPr>
              <a:t>：</a:t>
            </a:r>
            <a:r>
              <a:rPr lang="zh-TW" altLang="en-US" sz="1200" b="1" dirty="0" smtClean="0">
                <a:solidFill>
                  <a:srgbClr val="FF6600"/>
                </a:solidFill>
                <a:ea typeface="標楷體" pitchFamily="65" charset="-120"/>
              </a:rPr>
              <a:t>橘色框</a:t>
            </a:r>
            <a:r>
              <a:rPr lang="zh-TW" altLang="en-US" sz="12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8" name="矩形 7"/>
          <p:cNvSpPr/>
          <p:nvPr/>
        </p:nvSpPr>
        <p:spPr>
          <a:xfrm>
            <a:off x="50292" y="5801238"/>
            <a:ext cx="8784976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/>
            <a:r>
              <a:rPr lang="zh-TW" altLang="en-US" sz="1200" b="1" dirty="0" smtClean="0"/>
              <a:t>註：</a:t>
            </a:r>
            <a:r>
              <a:rPr lang="zh-TW" altLang="en-US" sz="1200" b="1" dirty="0" smtClean="0">
                <a:solidFill>
                  <a:srgbClr val="0000FF"/>
                </a:solidFill>
              </a:rPr>
              <a:t>本校資管系</a:t>
            </a:r>
            <a:r>
              <a:rPr lang="en-US" altLang="zh-TW" sz="1200" b="1" dirty="0">
                <a:solidFill>
                  <a:srgbClr val="0000FF"/>
                </a:solidFill>
              </a:rPr>
              <a:t>104</a:t>
            </a:r>
            <a:r>
              <a:rPr lang="zh-TW" altLang="en-US" sz="1200" b="1" dirty="0">
                <a:solidFill>
                  <a:srgbClr val="0000FF"/>
                </a:solidFill>
              </a:rPr>
              <a:t>學年招收</a:t>
            </a:r>
            <a:r>
              <a:rPr lang="en-US" altLang="zh-TW" sz="1200" b="1" dirty="0" smtClean="0">
                <a:solidFill>
                  <a:srgbClr val="0000FF"/>
                </a:solidFill>
              </a:rPr>
              <a:t>”</a:t>
            </a:r>
            <a:r>
              <a:rPr lang="zh-TW" altLang="en-US" sz="1200" b="1" dirty="0">
                <a:solidFill>
                  <a:srgbClr val="0000FF"/>
                </a:solidFill>
              </a:rPr>
              <a:t>電機與電子群電機類</a:t>
            </a:r>
            <a:r>
              <a:rPr lang="en-US" altLang="zh-TW" sz="1200" b="1" dirty="0" smtClean="0">
                <a:solidFill>
                  <a:srgbClr val="0000FF"/>
                </a:solidFill>
              </a:rPr>
              <a:t>” </a:t>
            </a:r>
            <a:r>
              <a:rPr lang="zh-TW" altLang="en-US" sz="1200" b="1" dirty="0" smtClean="0">
                <a:solidFill>
                  <a:srgbClr val="0000FF"/>
                </a:solidFill>
              </a:rPr>
              <a:t>，</a:t>
            </a:r>
            <a:r>
              <a:rPr lang="en-US" altLang="zh-TW" sz="1200" b="1" dirty="0" smtClean="0">
                <a:solidFill>
                  <a:srgbClr val="0000FF"/>
                </a:solidFill>
              </a:rPr>
              <a:t>105</a:t>
            </a:r>
            <a:r>
              <a:rPr lang="zh-TW" altLang="en-US" sz="1200" b="1" dirty="0" smtClean="0">
                <a:solidFill>
                  <a:srgbClr val="0000FF"/>
                </a:solidFill>
              </a:rPr>
              <a:t>與</a:t>
            </a:r>
            <a:r>
              <a:rPr lang="en-US" altLang="zh-TW" sz="1200" b="1" dirty="0" smtClean="0">
                <a:solidFill>
                  <a:srgbClr val="0000FF"/>
                </a:solidFill>
              </a:rPr>
              <a:t>106</a:t>
            </a:r>
            <a:r>
              <a:rPr lang="zh-TW" altLang="en-US" sz="1200" b="1" dirty="0" smtClean="0">
                <a:solidFill>
                  <a:srgbClr val="0000FF"/>
                </a:solidFill>
              </a:rPr>
              <a:t>學年度未招收，自</a:t>
            </a:r>
            <a:r>
              <a:rPr lang="en-US" altLang="zh-TW" sz="1200" b="1" dirty="0" smtClean="0">
                <a:solidFill>
                  <a:srgbClr val="0000FF"/>
                </a:solidFill>
              </a:rPr>
              <a:t>107</a:t>
            </a:r>
            <a:r>
              <a:rPr lang="zh-TW" altLang="en-US" sz="1200" b="1" dirty="0" smtClean="0">
                <a:solidFill>
                  <a:srgbClr val="0000FF"/>
                </a:solidFill>
              </a:rPr>
              <a:t>學年</a:t>
            </a:r>
            <a:r>
              <a:rPr lang="zh-TW" altLang="en-US" sz="1200" b="1" dirty="0">
                <a:solidFill>
                  <a:srgbClr val="0000FF"/>
                </a:solidFill>
              </a:rPr>
              <a:t>度</a:t>
            </a:r>
            <a:r>
              <a:rPr lang="zh-TW" altLang="en-US" sz="1200" b="1" dirty="0" smtClean="0">
                <a:solidFill>
                  <a:srgbClr val="0000FF"/>
                </a:solidFill>
              </a:rPr>
              <a:t>起恢復招收</a:t>
            </a:r>
            <a:endParaRPr lang="zh-TW" altLang="en-US" sz="1200" b="1" dirty="0">
              <a:solidFill>
                <a:srgbClr val="0000FF"/>
              </a:solidFill>
            </a:endParaRPr>
          </a:p>
        </p:txBody>
      </p:sp>
      <p:sp>
        <p:nvSpPr>
          <p:cNvPr id="9" name="矩形 8"/>
          <p:cNvSpPr/>
          <p:nvPr/>
        </p:nvSpPr>
        <p:spPr>
          <a:xfrm>
            <a:off x="50292" y="6039279"/>
            <a:ext cx="626325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200" b="1" dirty="0"/>
              <a:t>註</a:t>
            </a:r>
            <a:r>
              <a:rPr lang="zh-TW" altLang="en-US" sz="1200" b="1" dirty="0" smtClean="0"/>
              <a:t>：</a:t>
            </a:r>
            <a:r>
              <a:rPr lang="zh-TW" altLang="en-US" sz="1200" b="1" dirty="0">
                <a:latin typeface="標楷體" panose="03000509000000000000" pitchFamily="65" charset="-120"/>
              </a:rPr>
              <a:t>國立臺灣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師範大學車輛</a:t>
            </a:r>
            <a:r>
              <a:rPr lang="zh-TW" altLang="en-US" sz="1200" b="1" dirty="0">
                <a:latin typeface="標楷體" panose="03000509000000000000" pitchFamily="65" charset="-120"/>
              </a:rPr>
              <a:t>與能源工程學士學位學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程於</a:t>
            </a:r>
            <a:r>
              <a:rPr lang="en-US" altLang="zh-TW" sz="1200" b="1" dirty="0">
                <a:latin typeface="標楷體" panose="03000509000000000000" pitchFamily="65" charset="-120"/>
              </a:rPr>
              <a:t>107</a:t>
            </a:r>
            <a:r>
              <a:rPr lang="zh-TW" altLang="en-US" sz="12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招收電機與電子群電機類</a:t>
            </a:r>
            <a:endParaRPr lang="zh-TW" altLang="en-US" sz="1200" b="1" dirty="0">
              <a:latin typeface="標楷體" panose="03000509000000000000" pitchFamily="65" charset="-120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50292" y="6252913"/>
            <a:ext cx="9110186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200" b="1" dirty="0" smtClean="0"/>
              <a:t>註：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國立臺灣師範大學工業教育學系</a:t>
            </a:r>
            <a:r>
              <a:rPr lang="zh-TW" altLang="en-US" sz="1200" b="1" dirty="0" smtClean="0">
                <a:latin typeface="新細明體"/>
                <a:ea typeface="新細明體"/>
              </a:rPr>
              <a:t>，</a:t>
            </a:r>
            <a:r>
              <a:rPr lang="en-US" altLang="zh-TW" sz="1200" b="1" dirty="0">
                <a:latin typeface="標楷體" panose="03000509000000000000" pitchFamily="65" charset="-120"/>
              </a:rPr>
              <a:t>106</a:t>
            </a:r>
            <a:r>
              <a:rPr lang="zh-TW" altLang="en-US" sz="1200" b="1" dirty="0">
                <a:latin typeface="標楷體" panose="03000509000000000000" pitchFamily="65" charset="-120"/>
              </a:rPr>
              <a:t>學年度為工業教育學系能源應用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組</a:t>
            </a:r>
            <a:r>
              <a:rPr lang="en-US" altLang="zh-TW" sz="1200" b="1" dirty="0" smtClean="0">
                <a:latin typeface="標楷體" panose="03000509000000000000" pitchFamily="65" charset="-120"/>
              </a:rPr>
              <a:t>(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工教能源</a:t>
            </a:r>
            <a:r>
              <a:rPr lang="en-US" altLang="zh-TW" sz="1200" b="1" dirty="0" smtClean="0">
                <a:latin typeface="標楷體" panose="03000509000000000000" pitchFamily="65" charset="-120"/>
              </a:rPr>
              <a:t>)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，</a:t>
            </a:r>
            <a:r>
              <a:rPr lang="zh-TW" altLang="en-US" sz="1200" b="1" dirty="0">
                <a:latin typeface="標楷體" panose="03000509000000000000" pitchFamily="65" charset="-120"/>
              </a:rPr>
              <a:t>於</a:t>
            </a:r>
            <a:r>
              <a:rPr lang="en-US" altLang="zh-TW" sz="1200" b="1" dirty="0">
                <a:latin typeface="標楷體" panose="03000509000000000000" pitchFamily="65" charset="-120"/>
              </a:rPr>
              <a:t>107</a:t>
            </a:r>
            <a:r>
              <a:rPr lang="zh-TW" altLang="en-US" sz="1200" b="1" dirty="0">
                <a:latin typeface="標楷體" panose="03000509000000000000" pitchFamily="65" charset="-120"/>
              </a:rPr>
              <a:t>學年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度改名招收電機與電子群電機類</a:t>
            </a:r>
            <a:endParaRPr lang="zh-TW" altLang="en-US" sz="12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49353477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投影片編號版面配置區 5"/>
          <p:cNvSpPr>
            <a:spLocks noGrp="1"/>
          </p:cNvSpPr>
          <p:nvPr>
            <p:ph type="sldNum" sz="quarter" idx="12"/>
          </p:nvPr>
        </p:nvSpPr>
        <p:spPr>
          <a:xfrm>
            <a:off x="7042149" y="6243638"/>
            <a:ext cx="1939291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DC6AB62E-9DBB-4BCE-90DF-FC2FBA0E9D18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184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3481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00112" y="260648"/>
            <a:ext cx="8429453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電機與電子群電機類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2/2-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資管</a:t>
            </a:r>
            <a:r>
              <a:rPr lang="zh-TW" altLang="en-US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1299071"/>
              </p:ext>
            </p:extLst>
          </p:nvPr>
        </p:nvGraphicFramePr>
        <p:xfrm>
          <a:off x="251998" y="1052735"/>
          <a:ext cx="8640003" cy="4961293"/>
        </p:xfrm>
        <a:graphic>
          <a:graphicData uri="http://schemas.openxmlformats.org/drawingml/2006/table">
            <a:tbl>
              <a:tblPr/>
              <a:tblGrid>
                <a:gridCol w="78345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航空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自動化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35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高海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自動化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3204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39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20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39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高海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微電子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1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kumimoji="0" lang="zh-TW" altLang="en-US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矩形 4"/>
          <p:cNvSpPr/>
          <p:nvPr/>
        </p:nvSpPr>
        <p:spPr>
          <a:xfrm>
            <a:off x="179512" y="6017739"/>
            <a:ext cx="8784976" cy="3231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/>
            <a:r>
              <a:rPr lang="zh-TW" altLang="en-US" sz="1500" b="1" dirty="0"/>
              <a:t>註：</a:t>
            </a:r>
            <a:r>
              <a:rPr lang="zh-TW" altLang="en-US" sz="1500" b="1" dirty="0">
                <a:solidFill>
                  <a:srgbClr val="CC3300"/>
                </a:solidFill>
              </a:rPr>
              <a:t> </a:t>
            </a:r>
            <a:r>
              <a:rPr lang="zh-TW" altLang="en-US" sz="1500" b="1" dirty="0" smtClean="0">
                <a:solidFill>
                  <a:srgbClr val="0000FF"/>
                </a:solidFill>
              </a:rPr>
              <a:t>本校資管系</a:t>
            </a:r>
            <a:r>
              <a:rPr lang="en-US" altLang="zh-TW" sz="1500" b="1" dirty="0">
                <a:solidFill>
                  <a:srgbClr val="0000FF"/>
                </a:solidFill>
              </a:rPr>
              <a:t>104</a:t>
            </a:r>
            <a:r>
              <a:rPr lang="zh-TW" altLang="en-US" sz="1500" b="1" dirty="0">
                <a:solidFill>
                  <a:srgbClr val="0000FF"/>
                </a:solidFill>
              </a:rPr>
              <a:t>學年招收</a:t>
            </a:r>
            <a:r>
              <a:rPr lang="en-US" altLang="zh-TW" sz="1500" b="1" dirty="0" smtClean="0">
                <a:solidFill>
                  <a:srgbClr val="0000FF"/>
                </a:solidFill>
              </a:rPr>
              <a:t>”</a:t>
            </a:r>
            <a:r>
              <a:rPr lang="zh-TW" altLang="en-US" sz="1500" b="1" dirty="0">
                <a:solidFill>
                  <a:srgbClr val="0000FF"/>
                </a:solidFill>
              </a:rPr>
              <a:t>電機與電子群電機類</a:t>
            </a:r>
            <a:r>
              <a:rPr lang="en-US" altLang="zh-TW" sz="1500" b="1" dirty="0" smtClean="0">
                <a:solidFill>
                  <a:srgbClr val="0000FF"/>
                </a:solidFill>
              </a:rPr>
              <a:t>” </a:t>
            </a:r>
            <a:r>
              <a:rPr lang="zh-TW" altLang="en-US" sz="1500" b="1" dirty="0" smtClean="0">
                <a:solidFill>
                  <a:srgbClr val="0000FF"/>
                </a:solidFill>
              </a:rPr>
              <a:t>，</a:t>
            </a:r>
            <a:r>
              <a:rPr lang="en-US" altLang="zh-TW" sz="1500" b="1" dirty="0" smtClean="0">
                <a:solidFill>
                  <a:srgbClr val="0000FF"/>
                </a:solidFill>
              </a:rPr>
              <a:t>105</a:t>
            </a:r>
            <a:r>
              <a:rPr lang="zh-TW" altLang="en-US" sz="1500" b="1" dirty="0" smtClean="0">
                <a:solidFill>
                  <a:srgbClr val="0000FF"/>
                </a:solidFill>
              </a:rPr>
              <a:t>與</a:t>
            </a:r>
            <a:r>
              <a:rPr lang="en-US" altLang="zh-TW" sz="1500" b="1" dirty="0" smtClean="0">
                <a:solidFill>
                  <a:srgbClr val="0000FF"/>
                </a:solidFill>
              </a:rPr>
              <a:t>106</a:t>
            </a:r>
            <a:r>
              <a:rPr lang="zh-TW" altLang="en-US" sz="1500" b="1" dirty="0" smtClean="0">
                <a:solidFill>
                  <a:srgbClr val="0000FF"/>
                </a:solidFill>
              </a:rPr>
              <a:t>學年度未招收，自</a:t>
            </a:r>
            <a:r>
              <a:rPr lang="en-US" altLang="zh-TW" sz="1500" b="1" dirty="0" smtClean="0">
                <a:solidFill>
                  <a:srgbClr val="0000FF"/>
                </a:solidFill>
              </a:rPr>
              <a:t>107</a:t>
            </a:r>
            <a:r>
              <a:rPr lang="zh-TW" altLang="en-US" sz="1500" b="1" dirty="0" smtClean="0">
                <a:solidFill>
                  <a:srgbClr val="0000FF"/>
                </a:solidFill>
              </a:rPr>
              <a:t>學年</a:t>
            </a:r>
            <a:r>
              <a:rPr lang="zh-TW" altLang="en-US" sz="1500" b="1" dirty="0">
                <a:solidFill>
                  <a:srgbClr val="0000FF"/>
                </a:solidFill>
              </a:rPr>
              <a:t>度</a:t>
            </a:r>
            <a:r>
              <a:rPr lang="zh-TW" altLang="en-US" sz="1500" b="1" dirty="0" smtClean="0">
                <a:solidFill>
                  <a:srgbClr val="0000FF"/>
                </a:solidFill>
              </a:rPr>
              <a:t>起恢復招收</a:t>
            </a:r>
            <a:endParaRPr lang="zh-TW" altLang="en-US" sz="1500" b="1" dirty="0">
              <a:solidFill>
                <a:srgbClr val="0000FF"/>
              </a:solidFill>
            </a:endParaRPr>
          </a:p>
        </p:txBody>
      </p:sp>
      <p:sp>
        <p:nvSpPr>
          <p:cNvPr id="6" name="AutoShape 3895"/>
          <p:cNvSpPr>
            <a:spLocks noChangeArrowheads="1"/>
          </p:cNvSpPr>
          <p:nvPr/>
        </p:nvSpPr>
        <p:spPr bwMode="auto">
          <a:xfrm>
            <a:off x="7164288" y="908720"/>
            <a:ext cx="260350" cy="339725"/>
          </a:xfrm>
          <a:prstGeom prst="downArrow">
            <a:avLst>
              <a:gd name="adj1" fmla="val 50000"/>
              <a:gd name="adj2" fmla="val 32471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79512" y="6269363"/>
            <a:ext cx="799240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400" b="1" dirty="0">
                <a:ea typeface="標楷體" pitchFamily="65" charset="-120"/>
              </a:rPr>
              <a:t>註： </a:t>
            </a:r>
            <a:r>
              <a:rPr lang="zh-TW" altLang="en-US" sz="1400" b="1" dirty="0" smtClean="0">
                <a:ea typeface="標楷體" pitchFamily="65" charset="-120"/>
              </a:rPr>
              <a:t>國立高雄科技大學</a:t>
            </a:r>
            <a:r>
              <a:rPr lang="en-US" altLang="zh-TW" sz="1400" b="1" dirty="0" smtClean="0">
                <a:ea typeface="標楷體" pitchFamily="65" charset="-120"/>
              </a:rPr>
              <a:t>(</a:t>
            </a:r>
            <a:r>
              <a:rPr lang="zh-TW" altLang="en-US" sz="1400" b="1" dirty="0" smtClean="0">
                <a:ea typeface="標楷體" pitchFamily="65" charset="-120"/>
              </a:rPr>
              <a:t>原國立高雄應用科技大學</a:t>
            </a:r>
            <a:r>
              <a:rPr lang="en-US" altLang="zh-TW" sz="1400" b="1" dirty="0" smtClean="0">
                <a:ea typeface="標楷體" pitchFamily="65" charset="-120"/>
              </a:rPr>
              <a:t>)</a:t>
            </a:r>
            <a:r>
              <a:rPr lang="zh-TW" altLang="en-US" sz="1400" b="1" dirty="0" smtClean="0">
                <a:ea typeface="標楷體" pitchFamily="65" charset="-120"/>
              </a:rPr>
              <a:t>金融系於</a:t>
            </a:r>
            <a:r>
              <a:rPr lang="en-US" altLang="zh-TW" sz="1400" b="1" dirty="0" smtClean="0">
                <a:ea typeface="標楷體" pitchFamily="65" charset="-120"/>
              </a:rPr>
              <a:t>107</a:t>
            </a:r>
            <a:r>
              <a:rPr lang="zh-TW" altLang="en-US" sz="1400" b="1" dirty="0" smtClean="0">
                <a:ea typeface="標楷體" pitchFamily="65" charset="-120"/>
              </a:rPr>
              <a:t>學年度更名為金融資訊系</a:t>
            </a:r>
            <a:endParaRPr lang="zh-TW" altLang="en-US" sz="1400" b="1" dirty="0">
              <a:ea typeface="標楷體" pitchFamily="65" charset="-120"/>
            </a:endParaRPr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179512" y="6505599"/>
            <a:ext cx="662622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400" b="1" dirty="0">
                <a:ea typeface="標楷體" pitchFamily="65" charset="-120"/>
              </a:rPr>
              <a:t>註：</a:t>
            </a:r>
            <a:r>
              <a:rPr lang="zh-TW" altLang="en-US" sz="14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4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4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4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311928775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投影片編號版面配置區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23CD7DB2-9760-4ED4-941D-2D499A276484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185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49155" name="Rectangle 4"/>
          <p:cNvSpPr>
            <a:spLocks noChangeArrowheads="1"/>
          </p:cNvSpPr>
          <p:nvPr/>
        </p:nvSpPr>
        <p:spPr bwMode="auto">
          <a:xfrm>
            <a:off x="971550" y="260648"/>
            <a:ext cx="8172450" cy="57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電機與電子群資電類</a:t>
            </a:r>
            <a:r>
              <a:rPr lang="zh-TW" altLang="en-US" sz="2400" b="1" dirty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考生志願</a:t>
            </a:r>
            <a:r>
              <a:rPr lang="zh-TW" altLang="en-US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序</a:t>
            </a:r>
            <a:r>
              <a:rPr lang="en-US" altLang="zh-TW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1/2-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資管系</a:t>
            </a: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6231245"/>
              </p:ext>
            </p:extLst>
          </p:nvPr>
        </p:nvGraphicFramePr>
        <p:xfrm>
          <a:off x="251999" y="1052735"/>
          <a:ext cx="8639995" cy="5004557"/>
        </p:xfrm>
        <a:graphic>
          <a:graphicData uri="http://schemas.openxmlformats.org/drawingml/2006/table">
            <a:tbl>
              <a:tblPr/>
              <a:tblGrid>
                <a:gridCol w="113758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25201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405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80000" y="6403230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7" name="矩形 6"/>
          <p:cNvSpPr/>
          <p:nvPr/>
        </p:nvSpPr>
        <p:spPr>
          <a:xfrm>
            <a:off x="179512" y="6093296"/>
            <a:ext cx="7263527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國立臺北科技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大學工業</a:t>
            </a:r>
            <a:r>
              <a:rPr lang="zh-TW" altLang="en-US" sz="1600" b="1" dirty="0">
                <a:latin typeface="標楷體" panose="03000509000000000000" pitchFamily="65" charset="-120"/>
              </a:rPr>
              <a:t>工程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與管理系於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招收電機與電子群資電類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80310899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投影片編號版面配置區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23CD7DB2-9760-4ED4-941D-2D499A276484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186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6" name="AutoShape 3895"/>
          <p:cNvSpPr>
            <a:spLocks noChangeArrowheads="1"/>
          </p:cNvSpPr>
          <p:nvPr/>
        </p:nvSpPr>
        <p:spPr bwMode="auto">
          <a:xfrm>
            <a:off x="7668344" y="832669"/>
            <a:ext cx="260350" cy="339725"/>
          </a:xfrm>
          <a:prstGeom prst="downArrow">
            <a:avLst>
              <a:gd name="adj1" fmla="val 50000"/>
              <a:gd name="adj2" fmla="val 32471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  <p:sp>
        <p:nvSpPr>
          <p:cNvPr id="7" name="Rectangle 4"/>
          <p:cNvSpPr>
            <a:spLocks noChangeArrowheads="1"/>
          </p:cNvSpPr>
          <p:nvPr/>
        </p:nvSpPr>
        <p:spPr bwMode="auto">
          <a:xfrm>
            <a:off x="971550" y="260648"/>
            <a:ext cx="8208962" cy="57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電機與電子群資電類</a:t>
            </a:r>
            <a:r>
              <a:rPr lang="zh-TW" altLang="en-US" sz="2400" b="1" dirty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考生志願</a:t>
            </a:r>
            <a:r>
              <a:rPr lang="zh-TW" altLang="en-US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序</a:t>
            </a:r>
            <a:r>
              <a:rPr lang="en-US" altLang="zh-TW" sz="2400" b="1" dirty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2</a:t>
            </a:r>
            <a:r>
              <a:rPr lang="en-US" altLang="zh-TW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/2-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資管系</a:t>
            </a:r>
          </a:p>
        </p:txBody>
      </p:sp>
      <p:graphicFrame>
        <p:nvGraphicFramePr>
          <p:cNvPr id="8" name="表格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1676827"/>
              </p:ext>
            </p:extLst>
          </p:nvPr>
        </p:nvGraphicFramePr>
        <p:xfrm>
          <a:off x="35500" y="1027323"/>
          <a:ext cx="9106752" cy="5354005"/>
        </p:xfrm>
        <a:graphic>
          <a:graphicData uri="http://schemas.openxmlformats.org/drawingml/2006/table">
            <a:tbl>
              <a:tblPr/>
              <a:tblGrid>
                <a:gridCol w="72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虎尾電子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本校資管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　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虎尾電子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本校資管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本校金融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7537890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67DB349C-C17C-408A-AE93-B9C905971012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187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5120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828675" y="260648"/>
            <a:ext cx="8135938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資管系</a:t>
            </a:r>
            <a:r>
              <a:rPr lang="zh-TW" altLang="en-US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</a:t>
            </a: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0353579"/>
              </p:ext>
            </p:extLst>
          </p:nvPr>
        </p:nvGraphicFramePr>
        <p:xfrm>
          <a:off x="107504" y="1052736"/>
          <a:ext cx="8947139" cy="5256056"/>
        </p:xfrm>
        <a:graphic>
          <a:graphicData uri="http://schemas.openxmlformats.org/drawingml/2006/table">
            <a:tbl>
              <a:tblPr/>
              <a:tblGrid>
                <a:gridCol w="115019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19796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57007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雲科國管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北商財經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雲科財經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北商會資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經營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國際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經營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國際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經營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國際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6810108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67DB349C-C17C-408A-AE93-B9C905971012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188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5120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828675" y="260648"/>
            <a:ext cx="8135938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>
                <a:latin typeface="標楷體" pitchFamily="65" charset="-120"/>
                <a:ea typeface="標楷體" pitchFamily="65" charset="-120"/>
              </a:rPr>
              <a:t>2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資管系</a:t>
            </a:r>
            <a:r>
              <a:rPr lang="zh-TW" altLang="en-US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</a:t>
            </a: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057681"/>
              </p:ext>
            </p:extLst>
          </p:nvPr>
        </p:nvGraphicFramePr>
        <p:xfrm>
          <a:off x="251520" y="1052736"/>
          <a:ext cx="8820468" cy="5363014"/>
        </p:xfrm>
        <a:graphic>
          <a:graphicData uri="http://schemas.openxmlformats.org/drawingml/2006/table">
            <a:tbl>
              <a:tblPr/>
              <a:tblGrid>
                <a:gridCol w="113391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12437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</a:tblGrid>
              <a:tr h="657007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雲科企管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本校金融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雲科應外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本校會資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雲科企管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雲科應外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9" marR="4919" marT="491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AutoShape 10"/>
          <p:cNvSpPr>
            <a:spLocks noChangeArrowheads="1"/>
          </p:cNvSpPr>
          <p:nvPr/>
        </p:nvSpPr>
        <p:spPr bwMode="auto">
          <a:xfrm>
            <a:off x="3059832" y="980728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0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8178714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FE19B82A-0807-48D3-AD29-1A8CE4E91175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189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5632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258888" y="260648"/>
            <a:ext cx="7540625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30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行銷與流通管理系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9282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0397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9" name="Group 1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7832238"/>
              </p:ext>
            </p:extLst>
          </p:nvPr>
        </p:nvGraphicFramePr>
        <p:xfrm>
          <a:off x="252000" y="1267200"/>
          <a:ext cx="8640000" cy="2502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74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13" marR="91413" marT="45711" marB="4571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13" marR="91413" marT="45711" marB="4571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13" marR="91413" marT="45711" marB="4571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60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行銷系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26(↓)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23(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29(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508/7586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93%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6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12(↓)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17(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16(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21(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 327/2036	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83%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6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外語群日語類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3(↑)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6(</a:t>
                      </a: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49/769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93%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1543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0736689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1094501" y="260648"/>
            <a:ext cx="7941995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>
                <a:latin typeface="標楷體" pitchFamily="65" charset="-120"/>
                <a:ea typeface="標楷體" pitchFamily="65" charset="-120"/>
              </a:rPr>
              <a:t>1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/2</a:t>
            </a:r>
            <a:r>
              <a:rPr lang="en-US" altLang="zh-TW" sz="2800" b="1" kern="0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行銷系</a:t>
            </a:r>
            <a:r>
              <a:rPr lang="zh-TW" altLang="en-US" sz="2800" b="1" kern="0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</a:t>
            </a:r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190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8506532"/>
              </p:ext>
            </p:extLst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4713554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EB189B8C-D969-4B6D-867E-171763D2D407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191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5837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94501" y="260648"/>
            <a:ext cx="7941995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2/2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行銷系</a:t>
            </a:r>
            <a:r>
              <a:rPr lang="zh-TW" altLang="en-US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</a:t>
            </a:r>
          </a:p>
        </p:txBody>
      </p:sp>
      <p:sp>
        <p:nvSpPr>
          <p:cNvPr id="58372" name="AutoShape 10"/>
          <p:cNvSpPr>
            <a:spLocks noChangeArrowheads="1"/>
          </p:cNvSpPr>
          <p:nvPr/>
        </p:nvSpPr>
        <p:spPr bwMode="auto">
          <a:xfrm>
            <a:off x="8100392" y="908720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000">
              <a:ea typeface="標楷體" pitchFamily="65" charset="-120"/>
            </a:endParaRPr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180000" y="6237312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7639676"/>
              </p:ext>
            </p:extLst>
          </p:nvPr>
        </p:nvGraphicFramePr>
        <p:xfrm>
          <a:off x="72000" y="1052735"/>
          <a:ext cx="9000000" cy="5156261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80000" y="6525344"/>
            <a:ext cx="828043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 </a:t>
            </a:r>
            <a:r>
              <a:rPr lang="zh-TW" altLang="en-US" sz="1600" b="1" dirty="0" smtClean="0">
                <a:ea typeface="標楷體" pitchFamily="65" charset="-120"/>
              </a:rPr>
              <a:t>國立高雄科技大學</a:t>
            </a:r>
            <a:r>
              <a:rPr lang="en-US" altLang="zh-TW" sz="1600" b="1" dirty="0" smtClean="0">
                <a:ea typeface="標楷體" pitchFamily="65" charset="-120"/>
              </a:rPr>
              <a:t>(</a:t>
            </a:r>
            <a:r>
              <a:rPr lang="zh-TW" altLang="en-US" sz="1600" b="1" dirty="0" smtClean="0">
                <a:ea typeface="標楷體" pitchFamily="65" charset="-120"/>
              </a:rPr>
              <a:t>原國立高雄應用科技大學</a:t>
            </a:r>
            <a:r>
              <a:rPr lang="en-US" altLang="zh-TW" sz="1600" b="1" dirty="0" smtClean="0">
                <a:ea typeface="標楷體" pitchFamily="65" charset="-120"/>
              </a:rPr>
              <a:t>)</a:t>
            </a:r>
            <a:r>
              <a:rPr lang="zh-TW" altLang="en-US" sz="1600" b="1" dirty="0" smtClean="0">
                <a:ea typeface="標楷體" pitchFamily="65" charset="-120"/>
              </a:rPr>
              <a:t>金融系於</a:t>
            </a:r>
            <a:r>
              <a:rPr lang="en-US" altLang="zh-TW" sz="1600" b="1" dirty="0" smtClean="0">
                <a:ea typeface="標楷體" pitchFamily="65" charset="-120"/>
              </a:rPr>
              <a:t>107</a:t>
            </a:r>
            <a:r>
              <a:rPr lang="zh-TW" altLang="en-US" sz="1600" b="1" dirty="0" smtClean="0">
                <a:ea typeface="標楷體" pitchFamily="65" charset="-120"/>
              </a:rPr>
              <a:t>學年度更名為金融資訊系</a:t>
            </a:r>
            <a:endParaRPr lang="zh-TW" altLang="en-US" sz="1600" b="1" dirty="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4677073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0D5564ED-2006-47B7-98F8-FE14A3AB431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192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 bwMode="auto">
          <a:xfrm>
            <a:off x="1094896" y="260712"/>
            <a:ext cx="7941600" cy="57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外語群英語類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>
                <a:latin typeface="標楷體" pitchFamily="65" charset="-120"/>
                <a:ea typeface="標楷體" pitchFamily="65" charset="-120"/>
              </a:rPr>
              <a:t>1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/2-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行銷系</a:t>
            </a: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8102891"/>
              </p:ext>
            </p:extLst>
          </p:nvPr>
        </p:nvGraphicFramePr>
        <p:xfrm>
          <a:off x="72000" y="1052735"/>
          <a:ext cx="9000000" cy="4734528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學年度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運保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40061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運保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3204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20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國廚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Rectangle 6"/>
          <p:cNvSpPr>
            <a:spLocks noChangeArrowheads="1"/>
          </p:cNvSpPr>
          <p:nvPr/>
        </p:nvSpPr>
        <p:spPr bwMode="auto">
          <a:xfrm>
            <a:off x="180000" y="6475238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8" name="矩形 7"/>
          <p:cNvSpPr/>
          <p:nvPr/>
        </p:nvSpPr>
        <p:spPr>
          <a:xfrm>
            <a:off x="179512" y="5785856"/>
            <a:ext cx="6032421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國立雲林科技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大學財務</a:t>
            </a:r>
            <a:r>
              <a:rPr lang="zh-TW" altLang="en-US" sz="1600" b="1" dirty="0">
                <a:latin typeface="標楷體" panose="03000509000000000000" pitchFamily="65" charset="-120"/>
              </a:rPr>
              <a:t>金融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系於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招收外語群英語類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179512" y="6015650"/>
            <a:ext cx="6032421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國立雲林科技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大學企業管理系於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</a:t>
            </a:r>
            <a:r>
              <a:rPr lang="zh-TW" altLang="en-US" sz="1600" b="1" dirty="0">
                <a:latin typeface="標楷體" panose="03000509000000000000" pitchFamily="65" charset="-120"/>
              </a:rPr>
              <a:t>外語群英語類</a:t>
            </a:r>
          </a:p>
        </p:txBody>
      </p:sp>
      <p:sp>
        <p:nvSpPr>
          <p:cNvPr id="10" name="矩形 9"/>
          <p:cNvSpPr/>
          <p:nvPr/>
        </p:nvSpPr>
        <p:spPr>
          <a:xfrm>
            <a:off x="179512" y="6245444"/>
            <a:ext cx="7468711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國立臺北護理健康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大學休閒</a:t>
            </a:r>
            <a:r>
              <a:rPr lang="zh-TW" altLang="en-US" sz="1600" b="1" dirty="0">
                <a:latin typeface="標楷體" panose="03000509000000000000" pitchFamily="65" charset="-120"/>
              </a:rPr>
              <a:t>產業與健康促進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系於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</a:t>
            </a:r>
            <a:r>
              <a:rPr lang="zh-TW" altLang="en-US" sz="1600" b="1" dirty="0">
                <a:latin typeface="標楷體" panose="03000509000000000000" pitchFamily="65" charset="-120"/>
              </a:rPr>
              <a:t>外語群英語類</a:t>
            </a:r>
          </a:p>
        </p:txBody>
      </p:sp>
    </p:spTree>
    <p:extLst>
      <p:ext uri="{BB962C8B-B14F-4D97-AF65-F5344CB8AC3E}">
        <p14:creationId xmlns:p14="http://schemas.microsoft.com/office/powerpoint/2010/main" val="329390748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0D5564ED-2006-47B7-98F8-FE14A3AB431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193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59396" name="AutoShape 343"/>
          <p:cNvSpPr>
            <a:spLocks noChangeArrowheads="1"/>
          </p:cNvSpPr>
          <p:nvPr/>
        </p:nvSpPr>
        <p:spPr bwMode="auto">
          <a:xfrm>
            <a:off x="3810056" y="930622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  <p:sp>
        <p:nvSpPr>
          <p:cNvPr id="8" name="Rectangle 2"/>
          <p:cNvSpPr txBox="1">
            <a:spLocks noChangeArrowheads="1"/>
          </p:cNvSpPr>
          <p:nvPr/>
        </p:nvSpPr>
        <p:spPr bwMode="auto">
          <a:xfrm>
            <a:off x="1079946" y="260648"/>
            <a:ext cx="7956550" cy="57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外語群英語類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>
                <a:latin typeface="標楷體" pitchFamily="65" charset="-120"/>
                <a:ea typeface="標楷體" pitchFamily="65" charset="-120"/>
              </a:rPr>
              <a:t>2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/2-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行銷系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2814588"/>
              </p:ext>
            </p:extLst>
          </p:nvPr>
        </p:nvGraphicFramePr>
        <p:xfrm>
          <a:off x="72000" y="1052735"/>
          <a:ext cx="9000000" cy="5004557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學年度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30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國觀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宜蘭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外語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405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國廚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文創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文創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國際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  <a:endParaRPr lang="zh-TW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80000" y="6403230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9" name="矩形 8"/>
          <p:cNvSpPr/>
          <p:nvPr/>
        </p:nvSpPr>
        <p:spPr>
          <a:xfrm>
            <a:off x="179512" y="6165304"/>
            <a:ext cx="8289449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國立高雄科技大學</a:t>
            </a:r>
            <a:r>
              <a:rPr lang="en-US" altLang="zh-TW" sz="1600" b="1" dirty="0">
                <a:latin typeface="標楷體" panose="03000509000000000000" pitchFamily="65" charset="-120"/>
              </a:rPr>
              <a:t>(</a:t>
            </a:r>
            <a:r>
              <a:rPr lang="zh-TW" altLang="en-US" sz="1600" b="1" dirty="0">
                <a:latin typeface="標楷體" panose="03000509000000000000" pitchFamily="65" charset="-120"/>
              </a:rPr>
              <a:t>原國立高雄應用科技大學</a:t>
            </a:r>
            <a:r>
              <a:rPr lang="en-US" altLang="zh-TW" sz="1600" b="1" dirty="0" smtClean="0">
                <a:latin typeface="標楷體" panose="03000509000000000000" pitchFamily="65" charset="-120"/>
              </a:rPr>
              <a:t>)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會計系於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</a:t>
            </a:r>
            <a:r>
              <a:rPr lang="zh-TW" altLang="en-US" sz="1600" b="1" dirty="0">
                <a:latin typeface="標楷體" panose="03000509000000000000" pitchFamily="65" charset="-120"/>
              </a:rPr>
              <a:t>外語群英語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類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64060999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245FC466-F6B1-4EE4-9CC4-4C4DAC584750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194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6041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6013" y="260648"/>
            <a:ext cx="7632700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外語群日語類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行銷系</a:t>
            </a:r>
          </a:p>
        </p:txBody>
      </p:sp>
      <p:sp>
        <p:nvSpPr>
          <p:cNvPr id="60420" name="AutoShape 1403"/>
          <p:cNvSpPr>
            <a:spLocks noChangeArrowheads="1"/>
          </p:cNvSpPr>
          <p:nvPr/>
        </p:nvSpPr>
        <p:spPr bwMode="auto">
          <a:xfrm>
            <a:off x="3275856" y="908720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1156173"/>
              </p:ext>
            </p:extLst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致理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致理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文藻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日語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南臺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南臺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嶺東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元培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日文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致理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文藻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日語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致理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南臺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日文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南臺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德明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南榮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文藻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日語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致理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南台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南臺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致理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景文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日文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景文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旅館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明新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文藻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日語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致理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致理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南臺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南臺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景文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日文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城市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中國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6722067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B3E10A2A-BF80-4543-8E2B-854AB18E3A4A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195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6144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2988" y="260648"/>
            <a:ext cx="79009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金融系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381000" y="5948363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381000" y="6259513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9" name="Group 16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036577"/>
              </p:ext>
            </p:extLst>
          </p:nvPr>
        </p:nvGraphicFramePr>
        <p:xfrm>
          <a:off x="252000" y="1267200"/>
          <a:ext cx="8640000" cy="2358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74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5" marR="91445" marT="45678" marB="4567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5" marR="91445" marT="45678" marB="4567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5" marR="91445" marT="45678" marB="4567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5" marR="91445" marT="45678" marB="4567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17" marR="91417" marT="45698" marB="4569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17" marR="91417" marT="45698" marB="4569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17" marR="91417" marT="45698" marB="4569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60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金融系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21(↑)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20(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25(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448/7586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94%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6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20(↓)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25(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23(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20(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308/2036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84%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餐旅群</a:t>
                      </a:r>
                    </a:p>
                  </a:txBody>
                  <a:tcPr marL="91445" marR="91445" marT="45675" marB="45675" anchor="b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  <a:endParaRPr kumimoji="0" lang="zh-TW" altLang="en-US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</a:t>
                      </a:r>
                      <a:endParaRPr kumimoji="0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14(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21(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312/5571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94%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21978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803314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78924009-3760-4402-9078-A99315AED855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196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5" name="Rectangle 5"/>
          <p:cNvSpPr txBox="1">
            <a:spLocks noChangeArrowheads="1"/>
          </p:cNvSpPr>
          <p:nvPr/>
        </p:nvSpPr>
        <p:spPr>
          <a:xfrm>
            <a:off x="903164" y="260648"/>
            <a:ext cx="8133332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1/2</a:t>
            </a:r>
            <a:r>
              <a:rPr lang="en-US" altLang="zh-TW" sz="2800" b="1" kern="0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金融系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4041887"/>
              </p:ext>
            </p:extLst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4395615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投影片編號版面配置區 6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3B62CEEB-B8D9-4DBF-86B5-478ADF9A7ED1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197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3491" name="Rectangle 5"/>
          <p:cNvSpPr>
            <a:spLocks noGrp="1" noChangeArrowheads="1"/>
          </p:cNvSpPr>
          <p:nvPr>
            <p:ph type="title" idx="4294967295"/>
          </p:nvPr>
        </p:nvSpPr>
        <p:spPr>
          <a:xfrm>
            <a:off x="903164" y="260648"/>
            <a:ext cx="8133332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2/2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金融系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9785676"/>
              </p:ext>
            </p:extLst>
          </p:nvPr>
        </p:nvGraphicFramePr>
        <p:xfrm>
          <a:off x="72000" y="1052735"/>
          <a:ext cx="9000000" cy="5365523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80000" y="6382800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63492" name="AutoShape 13"/>
          <p:cNvSpPr>
            <a:spLocks noChangeArrowheads="1"/>
          </p:cNvSpPr>
          <p:nvPr/>
        </p:nvSpPr>
        <p:spPr bwMode="auto">
          <a:xfrm>
            <a:off x="5968614" y="927179"/>
            <a:ext cx="260350" cy="339725"/>
          </a:xfrm>
          <a:prstGeom prst="downArrow">
            <a:avLst>
              <a:gd name="adj1" fmla="val 50000"/>
              <a:gd name="adj2" fmla="val 32471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0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84896161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投影片編號版面配置區 6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95BBD426-0EA1-4354-85DF-41BA3C4878B2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198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4515" name="Rectangle 5"/>
          <p:cNvSpPr>
            <a:spLocks noGrp="1" noChangeArrowheads="1"/>
          </p:cNvSpPr>
          <p:nvPr>
            <p:ph type="title" idx="4294967295"/>
          </p:nvPr>
        </p:nvSpPr>
        <p:spPr>
          <a:xfrm>
            <a:off x="1043608" y="260648"/>
            <a:ext cx="784800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外語群英語類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金融系</a:t>
            </a: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7150109"/>
              </p:ext>
            </p:extLst>
          </p:nvPr>
        </p:nvGraphicFramePr>
        <p:xfrm>
          <a:off x="72000" y="1052735"/>
          <a:ext cx="9000000" cy="4494045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學年度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運保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運保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國廚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80000" y="6382800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</a:t>
            </a:r>
            <a:r>
              <a:rPr lang="zh-TW" altLang="en-US" sz="1600" b="1" dirty="0" smtClean="0">
                <a:ea typeface="標楷體" pitchFamily="65" charset="-120"/>
              </a:rPr>
              <a:t>：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橘色框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180000" y="5589240"/>
            <a:ext cx="785803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latin typeface="標楷體" panose="03000509000000000000" pitchFamily="65" charset="-120"/>
                <a:ea typeface="標楷體" panose="03000509000000000000" pitchFamily="65" charset="-120"/>
              </a:rPr>
              <a:t>註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：國立雲林科技大學財務金融系於</a:t>
            </a:r>
            <a:r>
              <a:rPr lang="en-US" altLang="zh-TW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107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學年度招收外語群英語類</a:t>
            </a:r>
            <a:endParaRPr lang="zh-TW" altLang="en-US" sz="1600" b="1" dirty="0">
              <a:latin typeface="標楷體" panose="03000509000000000000" pitchFamily="65" charset="-120"/>
              <a:ea typeface="標楷體" panose="03000509000000000000" pitchFamily="65" charset="-120"/>
            </a:endParaRPr>
          </a:p>
        </p:txBody>
      </p:sp>
      <p:sp>
        <p:nvSpPr>
          <p:cNvPr id="9" name="Rectangle 6"/>
          <p:cNvSpPr>
            <a:spLocks noChangeArrowheads="1"/>
          </p:cNvSpPr>
          <p:nvPr/>
        </p:nvSpPr>
        <p:spPr bwMode="auto">
          <a:xfrm>
            <a:off x="180000" y="5853760"/>
            <a:ext cx="785803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latin typeface="標楷體" panose="03000509000000000000" pitchFamily="65" charset="-120"/>
                <a:ea typeface="標楷體" panose="03000509000000000000" pitchFamily="65" charset="-120"/>
              </a:rPr>
              <a:t>註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：國立雲林科技大學企業管理系於</a:t>
            </a:r>
            <a:r>
              <a:rPr lang="en-US" altLang="zh-TW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107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學年度招收外語群英語類</a:t>
            </a:r>
            <a:endParaRPr lang="zh-TW" altLang="en-US" sz="1600" b="1" dirty="0">
              <a:latin typeface="標楷體" panose="03000509000000000000" pitchFamily="65" charset="-120"/>
              <a:ea typeface="標楷體" panose="03000509000000000000" pitchFamily="65" charset="-120"/>
            </a:endParaRPr>
          </a:p>
        </p:txBody>
      </p:sp>
      <p:sp>
        <p:nvSpPr>
          <p:cNvPr id="10" name="Rectangle 6"/>
          <p:cNvSpPr>
            <a:spLocks noChangeArrowheads="1"/>
          </p:cNvSpPr>
          <p:nvPr/>
        </p:nvSpPr>
        <p:spPr bwMode="auto">
          <a:xfrm>
            <a:off x="180000" y="6118280"/>
            <a:ext cx="785803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latin typeface="標楷體" panose="03000509000000000000" pitchFamily="65" charset="-120"/>
                <a:ea typeface="標楷體" panose="03000509000000000000" pitchFamily="65" charset="-120"/>
              </a:rPr>
              <a:t>註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：國立臺北護理健康大學休閒產業與健康促進系於</a:t>
            </a:r>
            <a:r>
              <a:rPr lang="en-US" altLang="zh-TW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107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學年度招收外語群英語類</a:t>
            </a:r>
            <a:endParaRPr lang="zh-TW" altLang="en-US" sz="1600" b="1" dirty="0">
              <a:latin typeface="標楷體" panose="03000509000000000000" pitchFamily="65" charset="-120"/>
              <a:ea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07899489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投影片編號版面配置區 6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A0148284-8121-4E70-B72C-B78C638563AE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199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5539" name="Rectangle 5"/>
          <p:cNvSpPr>
            <a:spLocks noGrp="1" noChangeArrowheads="1"/>
          </p:cNvSpPr>
          <p:nvPr>
            <p:ph type="title" idx="4294967295"/>
          </p:nvPr>
        </p:nvSpPr>
        <p:spPr>
          <a:xfrm>
            <a:off x="1043608" y="260648"/>
            <a:ext cx="784800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外語群英語類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2/2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金融系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1265223"/>
              </p:ext>
            </p:extLst>
          </p:nvPr>
        </p:nvGraphicFramePr>
        <p:xfrm>
          <a:off x="72000" y="1052735"/>
          <a:ext cx="9000000" cy="4950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學年度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30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國觀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宜蘭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外語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國廚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文創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文創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國際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80000" y="6382800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65540" name="AutoShape 13"/>
          <p:cNvSpPr>
            <a:spLocks noChangeArrowheads="1"/>
          </p:cNvSpPr>
          <p:nvPr/>
        </p:nvSpPr>
        <p:spPr bwMode="auto">
          <a:xfrm>
            <a:off x="3275856" y="916293"/>
            <a:ext cx="260350" cy="339725"/>
          </a:xfrm>
          <a:prstGeom prst="downArrow">
            <a:avLst>
              <a:gd name="adj1" fmla="val 50000"/>
              <a:gd name="adj2" fmla="val 32471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180000" y="6044246"/>
            <a:ext cx="8208424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latin typeface="標楷體" panose="03000509000000000000" pitchFamily="65" charset="-120"/>
                <a:ea typeface="標楷體" panose="03000509000000000000" pitchFamily="65" charset="-120"/>
              </a:rPr>
              <a:t>註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：國立高雄科技大學</a:t>
            </a:r>
            <a:r>
              <a:rPr lang="en-US" altLang="zh-TW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(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原國立高雄應用科技大學</a:t>
            </a:r>
            <a:r>
              <a:rPr lang="en-US" altLang="zh-TW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)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會計系於</a:t>
            </a:r>
            <a:r>
              <a:rPr lang="en-US" altLang="zh-TW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107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學年度招收外語群英語類</a:t>
            </a:r>
            <a:endParaRPr lang="zh-TW" altLang="en-US" sz="1600" b="1" dirty="0">
              <a:latin typeface="標楷體" panose="03000509000000000000" pitchFamily="65" charset="-120"/>
              <a:ea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38950763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A1299288-B854-4DDF-9FEF-111DB3E7F053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200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656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476375" y="260648"/>
            <a:ext cx="7251700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餐旅群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1/2-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金融系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1166128"/>
              </p:ext>
            </p:extLst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航空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西餐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烘焙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旅運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中餐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旅運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</a:t>
                      </a:r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  <a:endParaRPr lang="zh-TW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  運籌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</a:t>
                      </a:r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  <a:endParaRPr lang="zh-TW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旅運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80000" y="6382800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428295348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B4B0FCF5-3321-4E72-9A0F-438EE7FCEB1D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201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7587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476375" y="260648"/>
            <a:ext cx="7251700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餐旅群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2/2-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金融系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8688270"/>
              </p:ext>
            </p:extLst>
          </p:nvPr>
        </p:nvGraphicFramePr>
        <p:xfrm>
          <a:off x="72000" y="1052735"/>
          <a:ext cx="9000000" cy="5426483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學年度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30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餐飲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海洋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文藻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西語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文藻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德語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澎湖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海洋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高海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水產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休健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海洋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休運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澎湖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休經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49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  運籌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 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 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海洋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朝陽休閒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 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  運籌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高海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水產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南臺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朝陽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澎湖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食科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弘光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文藻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事務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80000" y="6475238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67589" name="AutoShape 1434"/>
          <p:cNvSpPr>
            <a:spLocks noChangeArrowheads="1"/>
          </p:cNvSpPr>
          <p:nvPr/>
        </p:nvSpPr>
        <p:spPr bwMode="auto">
          <a:xfrm>
            <a:off x="3746918" y="909598"/>
            <a:ext cx="333375" cy="336550"/>
          </a:xfrm>
          <a:prstGeom prst="downArrow">
            <a:avLst>
              <a:gd name="adj1" fmla="val 50000"/>
              <a:gd name="adj2" fmla="val 32436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66844514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048ECB71-6B54-4BAB-9128-2EE516BC501A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202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6861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792038" y="260648"/>
            <a:ext cx="817245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風險管理與保險系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9282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0397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9" name="Group 16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7973689"/>
              </p:ext>
            </p:extLst>
          </p:nvPr>
        </p:nvGraphicFramePr>
        <p:xfrm>
          <a:off x="252000" y="1267200"/>
          <a:ext cx="8640000" cy="1962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810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5" marR="91445" marT="45678" marB="4567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5" marR="91445" marT="45678" marB="4567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5" marR="91445" marT="45678" marB="4567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5" marR="91445" marT="45678" marB="4567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17" marR="91417" marT="45698" marB="4569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17" marR="91417" marT="45698" marB="4569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17" marR="91417" marT="45698" marB="4569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600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風管系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39(↑)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46(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40(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46(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828/7586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89%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6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23(↑)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24(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22(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336/2036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83%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3940800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/>
          <p:cNvSpPr txBox="1">
            <a:spLocks noChangeArrowheads="1"/>
          </p:cNvSpPr>
          <p:nvPr/>
        </p:nvSpPr>
        <p:spPr>
          <a:xfrm>
            <a:off x="971600" y="260648"/>
            <a:ext cx="8101012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</a:t>
            </a:r>
            <a:r>
              <a:rPr lang="en-US" altLang="zh-TW" sz="2800" b="1" kern="0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/4-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風管系</a:t>
            </a:r>
          </a:p>
        </p:txBody>
      </p:sp>
      <p:sp>
        <p:nvSpPr>
          <p:cNvPr id="6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203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5752411"/>
              </p:ext>
            </p:extLst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2095407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D07C22C4-A065-40D3-960D-EF915E61889F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204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5" name="Rectangle 2"/>
          <p:cNvSpPr txBox="1">
            <a:spLocks noChangeArrowheads="1"/>
          </p:cNvSpPr>
          <p:nvPr/>
        </p:nvSpPr>
        <p:spPr>
          <a:xfrm>
            <a:off x="971600" y="260648"/>
            <a:ext cx="8101012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2</a:t>
            </a:r>
            <a:r>
              <a:rPr lang="en-US" altLang="zh-TW" sz="2800" b="1" kern="0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/4-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風管系</a:t>
            </a: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80000" y="6331222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1281538"/>
              </p:ext>
            </p:extLst>
          </p:nvPr>
        </p:nvGraphicFramePr>
        <p:xfrm>
          <a:off x="72000" y="1052735"/>
          <a:ext cx="9000000" cy="4864061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en-US" altLang="zh-TW" sz="105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180000" y="6042774"/>
            <a:ext cx="828043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</a:t>
            </a:r>
            <a:r>
              <a:rPr lang="zh-TW" altLang="en-US" sz="1600" b="1" dirty="0" smtClean="0">
                <a:ea typeface="標楷體" pitchFamily="65" charset="-120"/>
              </a:rPr>
              <a:t>：</a:t>
            </a:r>
            <a:r>
              <a:rPr lang="zh-TW" altLang="en-US" sz="1600" b="1" dirty="0">
                <a:latin typeface="標楷體" panose="03000509000000000000" pitchFamily="65" charset="-120"/>
                <a:ea typeface="標楷體" panose="03000509000000000000" pitchFamily="65" charset="-120"/>
              </a:rPr>
              <a:t>國立高雄科技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大學</a:t>
            </a:r>
            <a:r>
              <a:rPr lang="en-US" altLang="zh-TW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(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原國立高雄應用科技大學</a:t>
            </a:r>
            <a:r>
              <a:rPr lang="en-US" altLang="zh-TW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)</a:t>
            </a:r>
            <a:r>
              <a:rPr lang="zh-TW" altLang="en-US" sz="1600" b="1" dirty="0" smtClean="0">
                <a:ea typeface="標楷體" pitchFamily="65" charset="-120"/>
              </a:rPr>
              <a:t>金融系於</a:t>
            </a:r>
            <a:r>
              <a:rPr lang="en-US" altLang="zh-TW" sz="1600" b="1" dirty="0" smtClean="0">
                <a:ea typeface="標楷體" pitchFamily="65" charset="-120"/>
              </a:rPr>
              <a:t>107</a:t>
            </a:r>
            <a:r>
              <a:rPr lang="zh-TW" altLang="en-US" sz="1600" b="1" dirty="0" smtClean="0">
                <a:ea typeface="標楷體" pitchFamily="65" charset="-120"/>
              </a:rPr>
              <a:t>學年度更名為金融資訊系</a:t>
            </a:r>
            <a:endParaRPr lang="zh-TW" altLang="en-US" sz="1600" b="1" dirty="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47970143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C4BAF811-0C71-4B02-801F-869D715D0ABF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205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7168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71600" y="260648"/>
            <a:ext cx="8101012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3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/4-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風管系</a:t>
            </a: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80000" y="6382800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graphicFrame>
        <p:nvGraphicFramePr>
          <p:cNvPr id="8" name="表格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0777859"/>
              </p:ext>
            </p:extLst>
          </p:nvPr>
        </p:nvGraphicFramePr>
        <p:xfrm>
          <a:off x="72000" y="998420"/>
          <a:ext cx="9000000" cy="5363476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商經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管理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中技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管理</a:t>
                      </a:r>
                      <a:endParaRPr kumimoji="0" lang="zh-TW" alt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kumimoji="0" lang="zh-TW" alt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休健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991539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C4BAF811-0C71-4B02-801F-869D715D0ABF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206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7168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71600" y="260648"/>
            <a:ext cx="8101012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>
                <a:latin typeface="標楷體" pitchFamily="65" charset="-120"/>
                <a:ea typeface="標楷體" pitchFamily="65" charset="-120"/>
              </a:rPr>
              <a:t>4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/4-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風管系</a:t>
            </a: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8076434"/>
              </p:ext>
            </p:extLst>
          </p:nvPr>
        </p:nvGraphicFramePr>
        <p:xfrm>
          <a:off x="72000" y="1124743"/>
          <a:ext cx="9000000" cy="5256584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數位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統計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服務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1684" name="AutoShape 604"/>
          <p:cNvSpPr>
            <a:spLocks noChangeArrowheads="1"/>
          </p:cNvSpPr>
          <p:nvPr/>
        </p:nvSpPr>
        <p:spPr bwMode="auto">
          <a:xfrm>
            <a:off x="1084921" y="919606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0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1701059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53E7E9E8-ABCF-414E-9E80-405F1C4F8AD3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207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5" name="Rectangle 2"/>
          <p:cNvSpPr txBox="1">
            <a:spLocks noChangeArrowheads="1"/>
          </p:cNvSpPr>
          <p:nvPr/>
        </p:nvSpPr>
        <p:spPr>
          <a:xfrm>
            <a:off x="1043608" y="260648"/>
            <a:ext cx="7956550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外語群英語類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>
                <a:latin typeface="標楷體" pitchFamily="65" charset="-120"/>
                <a:ea typeface="標楷體" pitchFamily="65" charset="-120"/>
              </a:rPr>
              <a:t>1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/2</a:t>
            </a:r>
            <a:r>
              <a:rPr lang="en-US" altLang="zh-TW" sz="2800" b="1" kern="0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風管系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662989"/>
              </p:ext>
            </p:extLst>
          </p:nvPr>
        </p:nvGraphicFramePr>
        <p:xfrm>
          <a:off x="72000" y="1052735"/>
          <a:ext cx="9000000" cy="4734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學年度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運保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運保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國廚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80000" y="6519862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180000" y="5729758"/>
            <a:ext cx="785803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latin typeface="標楷體" panose="03000509000000000000" pitchFamily="65" charset="-120"/>
                <a:ea typeface="標楷體" panose="03000509000000000000" pitchFamily="65" charset="-120"/>
              </a:rPr>
              <a:t>註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：國立雲林科技大學財務金融系於</a:t>
            </a:r>
            <a:r>
              <a:rPr lang="en-US" altLang="zh-TW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107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學年度招收外語群英語類</a:t>
            </a:r>
            <a:endParaRPr lang="zh-TW" altLang="en-US" sz="1600" b="1" dirty="0">
              <a:latin typeface="標楷體" panose="03000509000000000000" pitchFamily="65" charset="-120"/>
              <a:ea typeface="標楷體" panose="03000509000000000000" pitchFamily="65" charset="-120"/>
            </a:endParaRPr>
          </a:p>
        </p:txBody>
      </p:sp>
      <p:sp>
        <p:nvSpPr>
          <p:cNvPr id="9" name="Rectangle 6"/>
          <p:cNvSpPr>
            <a:spLocks noChangeArrowheads="1"/>
          </p:cNvSpPr>
          <p:nvPr/>
        </p:nvSpPr>
        <p:spPr bwMode="auto">
          <a:xfrm>
            <a:off x="180000" y="5993126"/>
            <a:ext cx="785803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latin typeface="標楷體" panose="03000509000000000000" pitchFamily="65" charset="-120"/>
                <a:ea typeface="標楷體" panose="03000509000000000000" pitchFamily="65" charset="-120"/>
              </a:rPr>
              <a:t>註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：國立雲林科技大學企業管理系於</a:t>
            </a:r>
            <a:r>
              <a:rPr lang="en-US" altLang="zh-TW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107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學年度招收外語群英語類</a:t>
            </a:r>
            <a:endParaRPr lang="zh-TW" altLang="en-US" sz="1600" b="1" dirty="0">
              <a:latin typeface="標楷體" panose="03000509000000000000" pitchFamily="65" charset="-120"/>
              <a:ea typeface="標楷體" panose="03000509000000000000" pitchFamily="65" charset="-120"/>
            </a:endParaRPr>
          </a:p>
        </p:txBody>
      </p:sp>
      <p:sp>
        <p:nvSpPr>
          <p:cNvPr id="10" name="Rectangle 6"/>
          <p:cNvSpPr>
            <a:spLocks noChangeArrowheads="1"/>
          </p:cNvSpPr>
          <p:nvPr/>
        </p:nvSpPr>
        <p:spPr bwMode="auto">
          <a:xfrm>
            <a:off x="180000" y="6256494"/>
            <a:ext cx="785803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latin typeface="標楷體" panose="03000509000000000000" pitchFamily="65" charset="-120"/>
                <a:ea typeface="標楷體" panose="03000509000000000000" pitchFamily="65" charset="-120"/>
              </a:rPr>
              <a:t>註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：國立臺北護理健康大學休閒產業與健康促進系於</a:t>
            </a:r>
            <a:r>
              <a:rPr lang="en-US" altLang="zh-TW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107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學年度招收外語群英語類</a:t>
            </a:r>
            <a:endParaRPr lang="zh-TW" altLang="en-US" sz="1600" b="1" dirty="0">
              <a:latin typeface="標楷體" panose="03000509000000000000" pitchFamily="65" charset="-120"/>
              <a:ea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90806285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17FCB95F-E461-4F27-997F-D3970561D37E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208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7373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3608" y="260648"/>
            <a:ext cx="795655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外語群英語類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2/2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風管系</a:t>
            </a:r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180000" y="6382800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5296042"/>
              </p:ext>
            </p:extLst>
          </p:nvPr>
        </p:nvGraphicFramePr>
        <p:xfrm>
          <a:off x="72000" y="1052735"/>
          <a:ext cx="9000000" cy="4842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學年度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30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國觀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宜蘭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外語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國廚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文創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文創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國際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3732" name="AutoShape 604"/>
          <p:cNvSpPr>
            <a:spLocks noChangeArrowheads="1"/>
          </p:cNvSpPr>
          <p:nvPr/>
        </p:nvSpPr>
        <p:spPr bwMode="auto">
          <a:xfrm>
            <a:off x="4354827" y="939754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000">
              <a:ea typeface="標楷體" pitchFamily="65" charset="-120"/>
            </a:endParaRPr>
          </a:p>
        </p:txBody>
      </p:sp>
      <p:sp>
        <p:nvSpPr>
          <p:cNvPr id="9" name="Rectangle 6"/>
          <p:cNvSpPr>
            <a:spLocks noChangeArrowheads="1"/>
          </p:cNvSpPr>
          <p:nvPr/>
        </p:nvSpPr>
        <p:spPr bwMode="auto">
          <a:xfrm>
            <a:off x="180000" y="6044246"/>
            <a:ext cx="828043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latin typeface="標楷體" panose="03000509000000000000" pitchFamily="65" charset="-120"/>
                <a:ea typeface="標楷體" panose="03000509000000000000" pitchFamily="65" charset="-120"/>
              </a:rPr>
              <a:t>註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：國立高雄科技大學</a:t>
            </a:r>
            <a:r>
              <a:rPr lang="en-US" altLang="zh-TW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(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原國立高雄應用科技大學）會計系於</a:t>
            </a:r>
            <a:r>
              <a:rPr lang="en-US" altLang="zh-TW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107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學年度招收外語群英語類</a:t>
            </a:r>
            <a:endParaRPr lang="zh-TW" altLang="en-US" sz="1600" b="1" dirty="0">
              <a:latin typeface="標楷體" panose="03000509000000000000" pitchFamily="65" charset="-120"/>
              <a:ea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89404666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331913" y="260648"/>
            <a:ext cx="725170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財務管理系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395288" y="6019800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395288" y="6330950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9" name="Group 16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3934376"/>
              </p:ext>
            </p:extLst>
          </p:nvPr>
        </p:nvGraphicFramePr>
        <p:xfrm>
          <a:off x="252000" y="1267200"/>
          <a:ext cx="8640000" cy="2538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810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5" marR="91445" marT="45678" marB="4567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5" marR="91445" marT="45678" marB="4567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5" marR="91445" marT="45678" marB="4567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5" marR="91445" marT="45678" marB="4567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17" marR="91417" marT="45698" marB="4569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17" marR="91417" marT="45698" marB="4569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17" marR="91417" marT="45698" marB="4569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6000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財管系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11(↑)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16(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286/7586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6000">
                <a:tc vMerge="1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81" marB="4568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9(↑)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13(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163/2036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91%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6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餐旅群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  <a:endParaRPr kumimoji="0" lang="zh-TW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25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16(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13(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238/5571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95%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21978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209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3708849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投影片編號版面配置區 6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57E891C0-C4A1-416D-B2A9-4F18197122CF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210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76803" name="Rectangle 5"/>
          <p:cNvSpPr>
            <a:spLocks noGrp="1" noChangeArrowheads="1"/>
          </p:cNvSpPr>
          <p:nvPr>
            <p:ph type="title" idx="4294967295"/>
          </p:nvPr>
        </p:nvSpPr>
        <p:spPr>
          <a:xfrm>
            <a:off x="920105" y="260648"/>
            <a:ext cx="8044383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財管系</a:t>
            </a:r>
            <a:r>
              <a:rPr lang="zh-TW" altLang="en-US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8270096"/>
              </p:ext>
            </p:extLst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180000" y="6382800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136193805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投影片編號版面配置區 6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57E891C0-C4A1-416D-B2A9-4F18197122CF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211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76803" name="Rectangle 5"/>
          <p:cNvSpPr>
            <a:spLocks noGrp="1" noChangeArrowheads="1"/>
          </p:cNvSpPr>
          <p:nvPr>
            <p:ph type="title" idx="4294967295"/>
          </p:nvPr>
        </p:nvSpPr>
        <p:spPr>
          <a:xfrm>
            <a:off x="920105" y="260648"/>
            <a:ext cx="8044383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2/2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財管系</a:t>
            </a:r>
            <a:r>
              <a:rPr lang="zh-TW" altLang="en-US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</a:t>
            </a: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090419"/>
              </p:ext>
            </p:extLst>
          </p:nvPr>
        </p:nvGraphicFramePr>
        <p:xfrm>
          <a:off x="72000" y="1052735"/>
          <a:ext cx="9000000" cy="5426483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6805" name="AutoShape 13"/>
          <p:cNvSpPr>
            <a:spLocks noChangeArrowheads="1"/>
          </p:cNvSpPr>
          <p:nvPr/>
        </p:nvSpPr>
        <p:spPr bwMode="auto">
          <a:xfrm>
            <a:off x="1097497" y="922986"/>
            <a:ext cx="260350" cy="339725"/>
          </a:xfrm>
          <a:prstGeom prst="downArrow">
            <a:avLst>
              <a:gd name="adj1" fmla="val 50000"/>
              <a:gd name="adj2" fmla="val 32471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4838909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E3015242-108C-4645-91C9-CC317F3F9A72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212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75779" name="Rectangle 5"/>
          <p:cNvSpPr>
            <a:spLocks noGrp="1" noChangeArrowheads="1"/>
          </p:cNvSpPr>
          <p:nvPr>
            <p:ph type="title" idx="4294967295"/>
          </p:nvPr>
        </p:nvSpPr>
        <p:spPr>
          <a:xfrm>
            <a:off x="1116013" y="260648"/>
            <a:ext cx="7827962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外語群英語類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財管系</a:t>
            </a:r>
            <a:r>
              <a:rPr lang="zh-TW" altLang="en-US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</a:t>
            </a:r>
          </a:p>
        </p:txBody>
      </p:sp>
      <p:sp>
        <p:nvSpPr>
          <p:cNvPr id="75780" name="AutoShape 343"/>
          <p:cNvSpPr>
            <a:spLocks noChangeArrowheads="1"/>
          </p:cNvSpPr>
          <p:nvPr/>
        </p:nvSpPr>
        <p:spPr bwMode="auto">
          <a:xfrm>
            <a:off x="5432878" y="926767"/>
            <a:ext cx="260350" cy="339725"/>
          </a:xfrm>
          <a:prstGeom prst="downArrow">
            <a:avLst>
              <a:gd name="adj1" fmla="val 50000"/>
              <a:gd name="adj2" fmla="val 32471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9448995"/>
              </p:ext>
            </p:extLst>
          </p:nvPr>
        </p:nvGraphicFramePr>
        <p:xfrm>
          <a:off x="72000" y="1052735"/>
          <a:ext cx="9000000" cy="4842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學年度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運保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運保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國廚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80000" y="6403230"/>
            <a:ext cx="5232944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180000" y="5905449"/>
            <a:ext cx="785803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latin typeface="標楷體" panose="03000509000000000000" pitchFamily="65" charset="-120"/>
                <a:ea typeface="標楷體" panose="03000509000000000000" pitchFamily="65" charset="-120"/>
              </a:rPr>
              <a:t>註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：國立雲林科技大學財務金融系於</a:t>
            </a:r>
            <a:r>
              <a:rPr lang="en-US" altLang="zh-TW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107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學年度招收外語群英語類</a:t>
            </a:r>
            <a:endParaRPr lang="zh-TW" altLang="en-US" sz="1600" b="1" dirty="0">
              <a:latin typeface="標楷體" panose="03000509000000000000" pitchFamily="65" charset="-120"/>
              <a:ea typeface="標楷體" panose="03000509000000000000" pitchFamily="65" charset="-120"/>
            </a:endParaRPr>
          </a:p>
        </p:txBody>
      </p:sp>
      <p:sp>
        <p:nvSpPr>
          <p:cNvPr id="9" name="Rectangle 6"/>
          <p:cNvSpPr>
            <a:spLocks noChangeArrowheads="1"/>
          </p:cNvSpPr>
          <p:nvPr/>
        </p:nvSpPr>
        <p:spPr bwMode="auto">
          <a:xfrm>
            <a:off x="180000" y="6154339"/>
            <a:ext cx="785803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latin typeface="標楷體" panose="03000509000000000000" pitchFamily="65" charset="-120"/>
                <a:ea typeface="標楷體" panose="03000509000000000000" pitchFamily="65" charset="-120"/>
              </a:rPr>
              <a:t>註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：國立雲林科技大學企業管理系於</a:t>
            </a:r>
            <a:r>
              <a:rPr lang="en-US" altLang="zh-TW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107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學年度招收外語群英語類</a:t>
            </a:r>
            <a:endParaRPr lang="zh-TW" altLang="en-US" sz="1600" b="1" dirty="0">
              <a:latin typeface="標楷體" panose="03000509000000000000" pitchFamily="65" charset="-120"/>
              <a:ea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39661332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43154BF0-DDC8-49D4-9E3A-D4CE9F282DA6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213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77827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476375" y="260648"/>
            <a:ext cx="7251700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餐旅群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1/2-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財管系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8953984"/>
              </p:ext>
            </p:extLst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航空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西餐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烘焙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旅運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中餐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旅運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</a:t>
                      </a:r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  <a:endParaRPr lang="zh-TW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  運籌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</a:t>
                      </a:r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  <a:endParaRPr lang="zh-TW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旅運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80000" y="6382800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8" name="AutoShape 1434"/>
          <p:cNvSpPr>
            <a:spLocks noChangeArrowheads="1"/>
          </p:cNvSpPr>
          <p:nvPr/>
        </p:nvSpPr>
        <p:spPr bwMode="auto">
          <a:xfrm>
            <a:off x="7595957" y="927178"/>
            <a:ext cx="260350" cy="336550"/>
          </a:xfrm>
          <a:prstGeom prst="downArrow">
            <a:avLst>
              <a:gd name="adj1" fmla="val 50000"/>
              <a:gd name="adj2" fmla="val 32473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68144117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43154BF0-DDC8-49D4-9E3A-D4CE9F282DA6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214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77827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476375" y="260648"/>
            <a:ext cx="7251700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餐旅群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>
                <a:latin typeface="標楷體" pitchFamily="65" charset="-120"/>
                <a:ea typeface="標楷體" pitchFamily="65" charset="-120"/>
              </a:rPr>
              <a:t>2/2-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財管系</a:t>
            </a: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2394138"/>
              </p:ext>
            </p:extLst>
          </p:nvPr>
        </p:nvGraphicFramePr>
        <p:xfrm>
          <a:off x="72000" y="1052735"/>
          <a:ext cx="9000000" cy="5426483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學年度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30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餐飲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海洋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文藻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西語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文藻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德語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澎湖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海洋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高海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水產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休健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海洋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休運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澎湖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休經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49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  運籌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 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 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海洋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朝陽休閒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 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  運籌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高海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水產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南臺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朝陽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澎湖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食科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弘光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文藻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事務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7114739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258888" y="260648"/>
            <a:ext cx="725170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30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會計資訊系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395039" y="5733256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395039" y="6021288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8" name="Group 16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3201928"/>
              </p:ext>
            </p:extLst>
          </p:nvPr>
        </p:nvGraphicFramePr>
        <p:xfrm>
          <a:off x="252000" y="1267200"/>
          <a:ext cx="8640000" cy="1386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810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5" marR="91445" marT="45678" marB="4567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5" marR="91445" marT="45678" marB="4567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5" marR="91445" marT="45678" marB="4567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5" marR="91445" marT="45678" marB="4567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17" marR="91417" marT="45698" marB="4569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17" marR="91417" marT="45698" marB="4569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17" marR="91417" marT="45698" marB="4569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6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會資系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15(↑)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16(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22(↓)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386/7586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94%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9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215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3183445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09650" y="260648"/>
            <a:ext cx="8101013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會資系</a:t>
            </a:r>
          </a:p>
        </p:txBody>
      </p:sp>
      <p:sp>
        <p:nvSpPr>
          <p:cNvPr id="6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216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2669555"/>
              </p:ext>
            </p:extLst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80000" y="6382800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103849306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9427815"/>
              </p:ext>
            </p:extLst>
          </p:nvPr>
        </p:nvGraphicFramePr>
        <p:xfrm>
          <a:off x="72000" y="1052735"/>
          <a:ext cx="9000000" cy="5350283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en-US" altLang="zh-TW" sz="105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089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09650" y="260648"/>
            <a:ext cx="8101013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2/2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會資系</a:t>
            </a:r>
          </a:p>
        </p:txBody>
      </p:sp>
      <p:sp>
        <p:nvSpPr>
          <p:cNvPr id="7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217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180000" y="6382800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80900" name="AutoShape 13"/>
          <p:cNvSpPr>
            <a:spLocks noChangeArrowheads="1"/>
          </p:cNvSpPr>
          <p:nvPr/>
        </p:nvSpPr>
        <p:spPr bwMode="auto">
          <a:xfrm>
            <a:off x="4365713" y="916292"/>
            <a:ext cx="260350" cy="339725"/>
          </a:xfrm>
          <a:prstGeom prst="downArrow">
            <a:avLst>
              <a:gd name="adj1" fmla="val 50000"/>
              <a:gd name="adj2" fmla="val 32471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58082243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874713" y="260648"/>
            <a:ext cx="7394575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30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應用英語系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396875" y="5970588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396875" y="6257926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8" name="Group 12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9304853"/>
              </p:ext>
            </p:extLst>
          </p:nvPr>
        </p:nvGraphicFramePr>
        <p:xfrm>
          <a:off x="252000" y="1267200"/>
          <a:ext cx="8640000" cy="2538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810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17" marR="91417" marT="45715" marB="4571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17" marR="91417" marT="45715" marB="4571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17" marR="91417" marT="45715" marB="4571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60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應英系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56(↓)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53(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51(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39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688/7586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90%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6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6(↑)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11(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182/2036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91%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6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餐旅群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-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14(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261/5571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95%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21978</a:t>
                      </a:r>
                    </a:p>
                  </a:txBody>
                  <a:tcPr marL="91445" marR="91445" marT="45675" marB="4567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9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218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4734363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BCE210BA-97D1-4B0E-A8A0-123912C28CA3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219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8499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69268" y="260648"/>
            <a:ext cx="7923212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1/4-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應英系</a:t>
            </a: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9415584"/>
              </p:ext>
            </p:extLst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4872831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80E6B9EE-78CE-44A3-80F3-B55A50796B0E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220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5" name="Rectangle 2"/>
          <p:cNvSpPr txBox="1">
            <a:spLocks noChangeArrowheads="1"/>
          </p:cNvSpPr>
          <p:nvPr/>
        </p:nvSpPr>
        <p:spPr>
          <a:xfrm>
            <a:off x="969268" y="260648"/>
            <a:ext cx="7923212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2/4-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應英系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1183863"/>
              </p:ext>
            </p:extLst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80000" y="6381328"/>
            <a:ext cx="799240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註：國立高雄科技大學</a:t>
            </a:r>
            <a:r>
              <a:rPr lang="en-US" altLang="zh-TW" sz="1600" b="1" dirty="0">
                <a:ea typeface="標楷體" pitchFamily="65" charset="-120"/>
              </a:rPr>
              <a:t>(</a:t>
            </a:r>
            <a:r>
              <a:rPr lang="zh-TW" altLang="en-US" sz="1600" b="1" dirty="0">
                <a:ea typeface="標楷體" pitchFamily="65" charset="-120"/>
              </a:rPr>
              <a:t>原國立</a:t>
            </a:r>
            <a:r>
              <a:rPr lang="zh-TW" altLang="en-US" sz="1600" b="1" dirty="0" smtClean="0">
                <a:ea typeface="標楷體" pitchFamily="65" charset="-120"/>
              </a:rPr>
              <a:t>高雄應用科技</a:t>
            </a:r>
            <a:r>
              <a:rPr lang="zh-TW" altLang="en-US" sz="1600" b="1" dirty="0">
                <a:ea typeface="標楷體" pitchFamily="65" charset="-120"/>
              </a:rPr>
              <a:t>大學</a:t>
            </a:r>
            <a:r>
              <a:rPr lang="en-US" altLang="zh-TW" sz="1600" b="1" dirty="0">
                <a:ea typeface="標楷體" pitchFamily="65" charset="-120"/>
              </a:rPr>
              <a:t>)</a:t>
            </a:r>
            <a:r>
              <a:rPr lang="zh-TW" altLang="en-US" sz="1600" b="1" dirty="0" smtClean="0">
                <a:ea typeface="標楷體" pitchFamily="65" charset="-120"/>
              </a:rPr>
              <a:t>金融系於</a:t>
            </a:r>
            <a:r>
              <a:rPr lang="en-US" altLang="zh-TW" sz="1600" b="1" dirty="0" smtClean="0">
                <a:ea typeface="標楷體" pitchFamily="65" charset="-120"/>
              </a:rPr>
              <a:t>107</a:t>
            </a:r>
            <a:r>
              <a:rPr lang="zh-TW" altLang="en-US" sz="1600" b="1" dirty="0" smtClean="0">
                <a:ea typeface="標楷體" pitchFamily="65" charset="-120"/>
              </a:rPr>
              <a:t>學年度更名為金融資訊系</a:t>
            </a:r>
            <a:endParaRPr lang="zh-TW" altLang="en-US" sz="1600" b="1" dirty="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44895050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20662A95-14D8-401B-8D62-17B76D88AEF3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221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969268" y="260648"/>
            <a:ext cx="7923212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3/4-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應英系</a:t>
            </a: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8896175"/>
              </p:ext>
            </p:extLst>
          </p:nvPr>
        </p:nvGraphicFramePr>
        <p:xfrm>
          <a:off x="72000" y="998420"/>
          <a:ext cx="9000000" cy="5363476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商經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en-US" altLang="zh-TW" sz="105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管理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中技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kumimoji="0" lang="zh-TW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kumimoji="0" lang="zh-TW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休健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AutoShape 604"/>
          <p:cNvSpPr>
            <a:spLocks noChangeArrowheads="1"/>
          </p:cNvSpPr>
          <p:nvPr/>
        </p:nvSpPr>
        <p:spPr bwMode="auto">
          <a:xfrm>
            <a:off x="5436096" y="829351"/>
            <a:ext cx="260350" cy="338137"/>
          </a:xfrm>
          <a:prstGeom prst="downArrow">
            <a:avLst>
              <a:gd name="adj1" fmla="val 50000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0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17568791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20662A95-14D8-401B-8D62-17B76D88AEF3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222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969268" y="260648"/>
            <a:ext cx="7923212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>
                <a:latin typeface="標楷體" pitchFamily="65" charset="-120"/>
                <a:ea typeface="標楷體" pitchFamily="65" charset="-120"/>
              </a:rPr>
              <a:t>4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/4-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應英系</a:t>
            </a: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7467031"/>
              </p:ext>
            </p:extLst>
          </p:nvPr>
        </p:nvGraphicFramePr>
        <p:xfrm>
          <a:off x="72000" y="1124743"/>
          <a:ext cx="9000000" cy="5256584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數位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統計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2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服務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en-US" altLang="zh-TW" sz="105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9897398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AC693511-37B0-40BD-A7BB-615D6BE8A939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223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8909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827584" y="260648"/>
            <a:ext cx="7923212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外語群英語類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應英系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6630418"/>
              </p:ext>
            </p:extLst>
          </p:nvPr>
        </p:nvGraphicFramePr>
        <p:xfrm>
          <a:off x="72000" y="980728"/>
          <a:ext cx="9000000" cy="4619375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05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運保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  <a:endParaRPr lang="zh-TW" altLang="en-US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600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語言聽力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運保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語言聽力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語言聽力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國廚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9092" name="AutoShape 343"/>
          <p:cNvSpPr>
            <a:spLocks noChangeArrowheads="1"/>
          </p:cNvSpPr>
          <p:nvPr/>
        </p:nvSpPr>
        <p:spPr bwMode="auto">
          <a:xfrm>
            <a:off x="6499883" y="855310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41106" y="6074361"/>
            <a:ext cx="66262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</a:t>
            </a:r>
            <a:r>
              <a:rPr lang="zh-TW" altLang="en-US" sz="1600" b="1" dirty="0" smtClean="0">
                <a:ea typeface="標楷體" pitchFamily="65" charset="-120"/>
              </a:rPr>
              <a:t>：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橘色框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41106" y="5589240"/>
            <a:ext cx="6626225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</a:t>
            </a:r>
            <a:r>
              <a:rPr lang="zh-TW" altLang="en-US" sz="1600" b="1" dirty="0" smtClean="0">
                <a:ea typeface="標楷體" pitchFamily="65" charset="-120"/>
              </a:rPr>
              <a:t>：國立雲林科技大學財務金融系於</a:t>
            </a:r>
            <a:r>
              <a:rPr lang="en-US" altLang="zh-TW" sz="1600" b="1" dirty="0" smtClean="0">
                <a:ea typeface="標楷體" pitchFamily="65" charset="-120"/>
              </a:rPr>
              <a:t>107</a:t>
            </a:r>
            <a:r>
              <a:rPr lang="zh-TW" altLang="en-US" sz="1600" b="1" dirty="0" smtClean="0">
                <a:ea typeface="標楷體" pitchFamily="65" charset="-120"/>
              </a:rPr>
              <a:t>學年度招收外語群英語類</a:t>
            </a:r>
            <a:endParaRPr lang="en-US" altLang="zh-TW" sz="1600" b="1" dirty="0" smtClean="0"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 smtClean="0">
                <a:ea typeface="標楷體" pitchFamily="65" charset="-120"/>
              </a:rPr>
              <a:t>國立</a:t>
            </a:r>
            <a:r>
              <a:rPr lang="zh-TW" altLang="en-US" sz="1600" b="1" dirty="0">
                <a:ea typeface="標楷體" pitchFamily="65" charset="-120"/>
              </a:rPr>
              <a:t>雲林科技</a:t>
            </a:r>
            <a:r>
              <a:rPr lang="zh-TW" altLang="en-US" sz="1600" b="1" dirty="0" smtClean="0">
                <a:ea typeface="標楷體" pitchFamily="65" charset="-120"/>
              </a:rPr>
              <a:t>大學企業管理</a:t>
            </a:r>
            <a:r>
              <a:rPr lang="zh-TW" altLang="en-US" sz="1600" b="1" dirty="0">
                <a:ea typeface="標楷體" pitchFamily="65" charset="-120"/>
              </a:rPr>
              <a:t>系於</a:t>
            </a:r>
            <a:r>
              <a:rPr lang="en-US" altLang="zh-TW" sz="1600" b="1" dirty="0">
                <a:ea typeface="標楷體" pitchFamily="65" charset="-120"/>
              </a:rPr>
              <a:t>107</a:t>
            </a:r>
            <a:r>
              <a:rPr lang="zh-TW" altLang="en-US" sz="1600" b="1" dirty="0">
                <a:ea typeface="標楷體" pitchFamily="65" charset="-120"/>
              </a:rPr>
              <a:t>學年度招收外語群英語</a:t>
            </a:r>
            <a:r>
              <a:rPr lang="zh-TW" altLang="en-US" sz="1600" b="1" dirty="0" smtClean="0">
                <a:ea typeface="標楷體" pitchFamily="65" charset="-120"/>
              </a:rPr>
              <a:t>類</a:t>
            </a:r>
            <a:endParaRPr lang="en-US" altLang="zh-TW" sz="1600" b="1" dirty="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22014554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732C775D-9057-4484-9B14-FF57D131644D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224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9011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5616" y="260648"/>
            <a:ext cx="7251700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餐旅群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應英系</a:t>
            </a:r>
          </a:p>
        </p:txBody>
      </p:sp>
      <p:graphicFrame>
        <p:nvGraphicFramePr>
          <p:cNvPr id="7" name="表格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8875044"/>
              </p:ext>
            </p:extLst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航空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西餐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烘焙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旅運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05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</a:t>
                      </a:r>
                      <a:endParaRPr lang="en-US" altLang="zh-TW" sz="105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中餐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旅運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</a:t>
                      </a:r>
                      <a:r>
                        <a:rPr lang="zh-TW" alt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旅行銷</a:t>
                      </a:r>
                      <a:endParaRPr lang="zh-TW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  運籌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</a:t>
                      </a:r>
                      <a:r>
                        <a:rPr lang="zh-TW" alt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旅行銷</a:t>
                      </a:r>
                      <a:endParaRPr lang="zh-TW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旅運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</a:t>
                      </a:r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旅行銷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90116" name="AutoShape 1434"/>
          <p:cNvSpPr>
            <a:spLocks noChangeArrowheads="1"/>
          </p:cNvSpPr>
          <p:nvPr/>
        </p:nvSpPr>
        <p:spPr bwMode="auto">
          <a:xfrm>
            <a:off x="8122207" y="922965"/>
            <a:ext cx="260350" cy="336550"/>
          </a:xfrm>
          <a:prstGeom prst="downArrow">
            <a:avLst>
              <a:gd name="adj1" fmla="val 50000"/>
              <a:gd name="adj2" fmla="val 32473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180000" y="6382800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339094308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6D14CE98-CA0D-4E7B-B6B8-DCD6810FF6A8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225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9113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71550" y="260712"/>
            <a:ext cx="7972425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30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應用日語系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9282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0397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8" name="Group 12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8623326"/>
              </p:ext>
            </p:extLst>
          </p:nvPr>
        </p:nvGraphicFramePr>
        <p:xfrm>
          <a:off x="252000" y="1267200"/>
          <a:ext cx="8640000" cy="2538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810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17" marR="91417" marT="45715" marB="4571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17" marR="91417" marT="45715" marB="4571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17" marR="91417" marT="45715" marB="4571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60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應日系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42(↑)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55(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65(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71(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1264/7586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83%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6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外語群日語類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5(↓)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1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1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45/769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94%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1543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6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餐旅群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14(↑)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11(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199/5571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21978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1474298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52DF3A65-5DA7-45DB-AD86-E975A0AAFF84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226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9216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1/5-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應日系</a:t>
            </a: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5075577"/>
              </p:ext>
            </p:extLst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1367999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9709EF7A-03F1-4A2B-9434-CC85F1DEAEFA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227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10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2/5-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應日系</a:t>
            </a: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3400662"/>
              </p:ext>
            </p:extLst>
          </p:nvPr>
        </p:nvGraphicFramePr>
        <p:xfrm>
          <a:off x="72000" y="935413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35496" y="6243638"/>
            <a:ext cx="66262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 </a:t>
            </a:r>
            <a:r>
              <a:rPr lang="zh-TW" altLang="en-US" sz="1600" b="1" dirty="0" smtClean="0">
                <a:ea typeface="標楷體" pitchFamily="65" charset="-120"/>
              </a:rPr>
              <a:t>高科</a:t>
            </a:r>
            <a:r>
              <a:rPr lang="en-US" altLang="zh-TW" sz="1600" b="1" dirty="0" smtClean="0">
                <a:ea typeface="標楷體" pitchFamily="65" charset="-120"/>
              </a:rPr>
              <a:t>(</a:t>
            </a:r>
            <a:r>
              <a:rPr lang="zh-TW" altLang="en-US" sz="1600" b="1" dirty="0" smtClean="0">
                <a:ea typeface="標楷體" pitchFamily="65" charset="-120"/>
              </a:rPr>
              <a:t>建工</a:t>
            </a:r>
            <a:r>
              <a:rPr lang="en-US" altLang="zh-TW" sz="1600" b="1" dirty="0" smtClean="0">
                <a:ea typeface="標楷體" pitchFamily="65" charset="-120"/>
              </a:rPr>
              <a:t>)</a:t>
            </a:r>
            <a:r>
              <a:rPr lang="zh-TW" altLang="en-US" sz="1600" b="1" dirty="0" smtClean="0">
                <a:ea typeface="標楷體" pitchFamily="65" charset="-120"/>
              </a:rPr>
              <a:t>金融系於</a:t>
            </a:r>
            <a:r>
              <a:rPr lang="en-US" altLang="zh-TW" sz="1600" b="1" dirty="0" smtClean="0">
                <a:ea typeface="標楷體" pitchFamily="65" charset="-120"/>
              </a:rPr>
              <a:t>107</a:t>
            </a:r>
            <a:r>
              <a:rPr lang="zh-TW" altLang="en-US" sz="1600" b="1" dirty="0" smtClean="0">
                <a:ea typeface="標楷體" pitchFamily="65" charset="-120"/>
              </a:rPr>
              <a:t>學年度更名為金融資訊系</a:t>
            </a:r>
            <a:endParaRPr lang="zh-TW" altLang="en-US" sz="1600" b="1" dirty="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65727620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49C152A5-1173-4677-B7B3-FFC002D6543C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228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3/5-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應日系</a:t>
            </a: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2252042"/>
              </p:ext>
            </p:extLst>
          </p:nvPr>
        </p:nvGraphicFramePr>
        <p:xfrm>
          <a:off x="72000" y="998420"/>
          <a:ext cx="9000000" cy="5256584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商經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中技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kumimoji="0" lang="zh-TW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kumimoji="0" lang="zh-TW" alt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休健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3804430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4/5-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應日系</a:t>
            </a: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229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9645402"/>
              </p:ext>
            </p:extLst>
          </p:nvPr>
        </p:nvGraphicFramePr>
        <p:xfrm>
          <a:off x="72000" y="1124743"/>
          <a:ext cx="9000000" cy="4574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數位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統計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400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54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878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服務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10" name="Rectangle 6"/>
          <p:cNvSpPr>
            <a:spLocks noChangeArrowheads="1"/>
          </p:cNvSpPr>
          <p:nvPr/>
        </p:nvSpPr>
        <p:spPr bwMode="auto">
          <a:xfrm>
            <a:off x="107504" y="6093958"/>
            <a:ext cx="66262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</a:t>
            </a:r>
            <a:r>
              <a:rPr lang="zh-TW" altLang="en-US" sz="1600" b="1" dirty="0" smtClean="0">
                <a:ea typeface="標楷體" pitchFamily="65" charset="-120"/>
              </a:rPr>
              <a:t>：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橘色框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07504" y="5805264"/>
            <a:ext cx="66262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</a:t>
            </a:r>
            <a:r>
              <a:rPr lang="zh-TW" altLang="en-US" sz="1600" b="1" dirty="0" smtClean="0">
                <a:ea typeface="標楷體" pitchFamily="65" charset="-120"/>
              </a:rPr>
              <a:t>：國立臺中科技大學護理系於</a:t>
            </a:r>
            <a:r>
              <a:rPr lang="en-US" altLang="zh-TW" sz="1600" b="1" dirty="0" smtClean="0">
                <a:ea typeface="標楷體" pitchFamily="65" charset="-120"/>
              </a:rPr>
              <a:t>107</a:t>
            </a:r>
            <a:r>
              <a:rPr lang="zh-TW" altLang="en-US" sz="1600" b="1" dirty="0" smtClean="0">
                <a:ea typeface="標楷體" pitchFamily="65" charset="-120"/>
              </a:rPr>
              <a:t>學年度招收商業與管理群</a:t>
            </a:r>
            <a:endParaRPr lang="en-US" altLang="zh-TW" sz="1600" b="1" dirty="0" smtClean="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34453968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343"/>
          <p:cNvSpPr>
            <a:spLocks noChangeArrowheads="1"/>
          </p:cNvSpPr>
          <p:nvPr/>
        </p:nvSpPr>
        <p:spPr bwMode="auto">
          <a:xfrm>
            <a:off x="6506397" y="912145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>
                <a:latin typeface="標楷體" pitchFamily="65" charset="-120"/>
                <a:ea typeface="標楷體" pitchFamily="65" charset="-120"/>
              </a:rPr>
              <a:t>5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/5-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應日系</a:t>
            </a: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230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7460904"/>
              </p:ext>
            </p:extLst>
          </p:nvPr>
        </p:nvGraphicFramePr>
        <p:xfrm>
          <a:off x="72000" y="1012274"/>
          <a:ext cx="9000000" cy="4574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62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65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66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長庚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餐旅行銷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休閒健康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05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統計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服管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休閒經營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應統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服管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endParaRPr lang="en-US" altLang="zh-TW" sz="12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楠梓</a:t>
                      </a:r>
                      <a:r>
                        <a:rPr lang="en-US" altLang="zh-TW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lang="zh-TW" altLang="en-US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海洋休閒</a:t>
                      </a:r>
                      <a:endParaRPr lang="zh-TW" altLang="en-US" sz="105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應統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海洋休閒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10" name="Rectangle 6"/>
          <p:cNvSpPr>
            <a:spLocks noChangeArrowheads="1"/>
          </p:cNvSpPr>
          <p:nvPr/>
        </p:nvSpPr>
        <p:spPr bwMode="auto">
          <a:xfrm>
            <a:off x="140521" y="6243638"/>
            <a:ext cx="66262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</a:t>
            </a:r>
            <a:r>
              <a:rPr lang="zh-TW" altLang="en-US" sz="1600" b="1" dirty="0" smtClean="0">
                <a:ea typeface="標楷體" pitchFamily="65" charset="-120"/>
              </a:rPr>
              <a:t>：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橘色框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11" name="Rectangle 6"/>
          <p:cNvSpPr>
            <a:spLocks noChangeArrowheads="1"/>
          </p:cNvSpPr>
          <p:nvPr/>
        </p:nvSpPr>
        <p:spPr bwMode="auto">
          <a:xfrm>
            <a:off x="140522" y="5935861"/>
            <a:ext cx="66262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</a:t>
            </a:r>
            <a:r>
              <a:rPr lang="zh-TW" altLang="en-US" sz="1600" b="1" dirty="0" smtClean="0">
                <a:ea typeface="標楷體" pitchFamily="65" charset="-120"/>
              </a:rPr>
              <a:t>：國立臺中科技大學應用日語系於</a:t>
            </a:r>
            <a:r>
              <a:rPr lang="en-US" altLang="zh-TW" sz="1600" b="1" dirty="0" smtClean="0">
                <a:ea typeface="標楷體" pitchFamily="65" charset="-120"/>
              </a:rPr>
              <a:t>107</a:t>
            </a:r>
            <a:r>
              <a:rPr lang="zh-TW" altLang="en-US" sz="1600" b="1" dirty="0" smtClean="0">
                <a:ea typeface="標楷體" pitchFamily="65" charset="-120"/>
              </a:rPr>
              <a:t>學年度招收商業與管理群</a:t>
            </a:r>
            <a:endParaRPr lang="en-US" altLang="zh-TW" sz="1600" b="1" dirty="0" smtClean="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44770903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724DFC6A-6D49-4345-8090-BCEA68D69701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231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87624" y="260648"/>
            <a:ext cx="7559675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外語群日語類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</a:t>
            </a:r>
            <a:r>
              <a:rPr lang="zh-TW" altLang="en-US" sz="2800" b="1" kern="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日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</a:p>
        </p:txBody>
      </p:sp>
      <p:graphicFrame>
        <p:nvGraphicFramePr>
          <p:cNvPr id="8" name="表格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7458399"/>
              </p:ext>
            </p:extLst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r>
                        <a:rPr lang="en-US" altLang="zh-TW" sz="12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2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en-US" altLang="zh-TW" sz="12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lang="zh-TW" altLang="en-US" sz="12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2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致理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致理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文藻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日語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南臺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南臺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嶺東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應外應日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元培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應外日文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致理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文藻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日語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致理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南臺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應外日文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南臺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德明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南榮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文藻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日語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致理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南台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南臺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致理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景文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應外日文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景文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旅館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明新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文藻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日語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致理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致理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南臺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南臺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景文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應外日文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城市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中國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AutoShape 343"/>
          <p:cNvSpPr>
            <a:spLocks noChangeArrowheads="1"/>
          </p:cNvSpPr>
          <p:nvPr/>
        </p:nvSpPr>
        <p:spPr bwMode="auto">
          <a:xfrm>
            <a:off x="1649164" y="912015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79662898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7897478D-7CCF-41A5-B566-E69104FE46D8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232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9728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476375" y="260648"/>
            <a:ext cx="7251700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餐旅群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應日系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6859240"/>
              </p:ext>
            </p:extLst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航空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西餐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烘焙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旅運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05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</a:t>
                      </a:r>
                      <a:endParaRPr lang="en-US" altLang="zh-TW" sz="105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中餐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旅運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</a:t>
                      </a:r>
                      <a:r>
                        <a:rPr lang="zh-TW" alt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旅行銷</a:t>
                      </a:r>
                      <a:endParaRPr lang="zh-TW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  運籌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</a:t>
                      </a:r>
                      <a:r>
                        <a:rPr lang="zh-TW" alt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旅行銷</a:t>
                      </a:r>
                      <a:endParaRPr lang="zh-TW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旅運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</a:t>
                      </a:r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旅行銷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" name="AutoShape 1434"/>
          <p:cNvSpPr>
            <a:spLocks noChangeArrowheads="1"/>
          </p:cNvSpPr>
          <p:nvPr/>
        </p:nvSpPr>
        <p:spPr bwMode="auto">
          <a:xfrm>
            <a:off x="6499191" y="911391"/>
            <a:ext cx="260350" cy="336550"/>
          </a:xfrm>
          <a:prstGeom prst="downArrow">
            <a:avLst>
              <a:gd name="adj1" fmla="val 50000"/>
              <a:gd name="adj2" fmla="val 32473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180000" y="6382800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96079778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64C7BE13-D324-4D70-A1D8-AF1363C7D32B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233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98307" name="Rectangle 2"/>
          <p:cNvSpPr>
            <a:spLocks noGrp="1" noChangeArrowheads="1"/>
          </p:cNvSpPr>
          <p:nvPr>
            <p:ph type="title"/>
          </p:nvPr>
        </p:nvSpPr>
        <p:spPr>
          <a:xfrm>
            <a:off x="1042988" y="260712"/>
            <a:ext cx="7900987" cy="576000"/>
          </a:xfrm>
        </p:spPr>
        <p:txBody>
          <a:bodyPr anchor="ctr"/>
          <a:lstStyle/>
          <a:p>
            <a:pPr eaLnBrk="1" hangingPunct="1"/>
            <a:r>
              <a:rPr lang="en-US" altLang="zh-TW" sz="30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應用德語系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9282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0397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8" name="Group 12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9338389"/>
              </p:ext>
            </p:extLst>
          </p:nvPr>
        </p:nvGraphicFramePr>
        <p:xfrm>
          <a:off x="252000" y="1267200"/>
          <a:ext cx="8640000" cy="2538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810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41" marR="91441" marT="45724" marB="4572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17" marR="91417" marT="45715" marB="4571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17" marR="91417" marT="45715" marB="4571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17" marR="91417" marT="45715" marB="4571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60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應德系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44(↓)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25(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29(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26(</a:t>
                      </a:r>
                      <a:r>
                        <a:rPr kumimoji="0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0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452/7586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94%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6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</a:t>
                      </a:r>
                      <a:endParaRPr kumimoji="0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7(</a:t>
                      </a:r>
                      <a:r>
                        <a:rPr kumimoji="0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0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14(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203/2036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90%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6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外語群日語類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4(↑)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1(</a:t>
                      </a:r>
                      <a:r>
                        <a:rPr kumimoji="0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0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4(</a:t>
                      </a: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新細明體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3(</a:t>
                      </a:r>
                      <a:r>
                        <a:rPr kumimoji="0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↑</a:t>
                      </a:r>
                      <a:r>
                        <a:rPr kumimoji="0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46/769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94%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1543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9351236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B5FC4A5-3514-45A7-B5BB-FFDCAF82E3F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234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99331" name="Rectangle 2"/>
          <p:cNvSpPr>
            <a:spLocks noGrp="1" noChangeArrowheads="1"/>
          </p:cNvSpPr>
          <p:nvPr>
            <p:ph type="title"/>
          </p:nvPr>
        </p:nvSpPr>
        <p:spPr>
          <a:xfrm>
            <a:off x="936625" y="260350"/>
            <a:ext cx="8027988" cy="576263"/>
          </a:xfr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1/2-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應德系</a:t>
            </a:r>
            <a:r>
              <a:rPr lang="zh-TW" altLang="en-US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</a:t>
            </a:r>
            <a:endParaRPr lang="zh-TW" altLang="en-US" sz="28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936052"/>
              </p:ext>
            </p:extLst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8291012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5C280D3A-5EF4-4E2C-B21A-A76A34457A32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235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100355" name="Rectangle 2"/>
          <p:cNvSpPr>
            <a:spLocks noGrp="1" noChangeArrowheads="1"/>
          </p:cNvSpPr>
          <p:nvPr>
            <p:ph type="title"/>
          </p:nvPr>
        </p:nvSpPr>
        <p:spPr>
          <a:xfrm>
            <a:off x="936500" y="260648"/>
            <a:ext cx="8027988" cy="576263"/>
          </a:xfr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2/2-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應德系</a:t>
            </a:r>
            <a:r>
              <a:rPr lang="zh-TW" altLang="en-US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</a:t>
            </a:r>
            <a:endParaRPr lang="zh-TW" altLang="en-US" sz="28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8" name="表格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9282080"/>
              </p:ext>
            </p:extLst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AutoShape 343"/>
          <p:cNvSpPr>
            <a:spLocks noChangeArrowheads="1"/>
          </p:cNvSpPr>
          <p:nvPr/>
        </p:nvSpPr>
        <p:spPr bwMode="auto">
          <a:xfrm>
            <a:off x="6516216" y="925525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52272024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FFBD83DA-EA5C-4B72-9EAF-927E382ECE3E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236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101379" name="Rectangle 2"/>
          <p:cNvSpPr>
            <a:spLocks noGrp="1" noChangeArrowheads="1"/>
          </p:cNvSpPr>
          <p:nvPr>
            <p:ph type="title"/>
          </p:nvPr>
        </p:nvSpPr>
        <p:spPr>
          <a:xfrm>
            <a:off x="1260475" y="260648"/>
            <a:ext cx="7559675" cy="576000"/>
          </a:xfr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外語群英語類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應德系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380158"/>
              </p:ext>
            </p:extLst>
          </p:nvPr>
        </p:nvGraphicFramePr>
        <p:xfrm>
          <a:off x="72000" y="1052735"/>
          <a:ext cx="9000000" cy="4619375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學年度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語言聽力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運保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0801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語言聽力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運保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語言聽力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lang="zh-TW" altLang="en-US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語言聽力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國廚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25494" y="6362284"/>
            <a:ext cx="66262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101380" name="AutoShape 343"/>
          <p:cNvSpPr>
            <a:spLocks noChangeArrowheads="1"/>
          </p:cNvSpPr>
          <p:nvPr/>
        </p:nvSpPr>
        <p:spPr bwMode="auto">
          <a:xfrm>
            <a:off x="8138864" y="909599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125494" y="5642833"/>
            <a:ext cx="7869156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</a:t>
            </a:r>
            <a:r>
              <a:rPr lang="zh-TW" altLang="en-US" sz="1600" b="1" dirty="0" smtClean="0">
                <a:ea typeface="標楷體" pitchFamily="65" charset="-120"/>
              </a:rPr>
              <a:t>：國立雲林科技大學財務金融系於</a:t>
            </a:r>
            <a:r>
              <a:rPr lang="en-US" altLang="zh-TW" sz="1600" b="1" dirty="0" smtClean="0">
                <a:ea typeface="標楷體" pitchFamily="65" charset="-120"/>
              </a:rPr>
              <a:t>107</a:t>
            </a:r>
            <a:r>
              <a:rPr lang="zh-TW" altLang="en-US" sz="1600" b="1" dirty="0" smtClean="0">
                <a:ea typeface="標楷體" pitchFamily="65" charset="-120"/>
              </a:rPr>
              <a:t>學年度招收外語群英語類</a:t>
            </a:r>
            <a:endParaRPr lang="en-US" altLang="zh-TW" sz="1600" b="1" dirty="0" smtClean="0"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</a:t>
            </a:r>
            <a:r>
              <a:rPr lang="zh-TW" altLang="en-US" sz="1600" b="1" dirty="0" smtClean="0">
                <a:ea typeface="標楷體" pitchFamily="65" charset="-120"/>
              </a:rPr>
              <a:t>：國立</a:t>
            </a:r>
            <a:r>
              <a:rPr lang="zh-TW" altLang="en-US" sz="1600" b="1" dirty="0">
                <a:ea typeface="標楷體" pitchFamily="65" charset="-120"/>
              </a:rPr>
              <a:t>雲林科技</a:t>
            </a:r>
            <a:r>
              <a:rPr lang="zh-TW" altLang="en-US" sz="1600" b="1" dirty="0" smtClean="0">
                <a:ea typeface="標楷體" pitchFamily="65" charset="-120"/>
              </a:rPr>
              <a:t>大學企業管理</a:t>
            </a:r>
            <a:r>
              <a:rPr lang="zh-TW" altLang="en-US" sz="1600" b="1" dirty="0">
                <a:ea typeface="標楷體" pitchFamily="65" charset="-120"/>
              </a:rPr>
              <a:t>系於</a:t>
            </a:r>
            <a:r>
              <a:rPr lang="en-US" altLang="zh-TW" sz="1600" b="1" dirty="0">
                <a:ea typeface="標楷體" pitchFamily="65" charset="-120"/>
              </a:rPr>
              <a:t>107</a:t>
            </a:r>
            <a:r>
              <a:rPr lang="zh-TW" altLang="en-US" sz="1600" b="1" dirty="0">
                <a:ea typeface="標楷體" pitchFamily="65" charset="-120"/>
              </a:rPr>
              <a:t>學年度招收外語群英語</a:t>
            </a:r>
            <a:r>
              <a:rPr lang="zh-TW" altLang="en-US" sz="1600" b="1" dirty="0" smtClean="0">
                <a:ea typeface="標楷體" pitchFamily="65" charset="-120"/>
              </a:rPr>
              <a:t>類</a:t>
            </a:r>
            <a:endParaRPr lang="en-US" altLang="zh-TW" sz="1600" b="1" dirty="0" smtClean="0"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</a:t>
            </a:r>
            <a:r>
              <a:rPr lang="zh-TW" altLang="en-US" sz="1600" b="1" dirty="0" smtClean="0">
                <a:ea typeface="標楷體" pitchFamily="65" charset="-120"/>
              </a:rPr>
              <a:t>：國立臺北護理健康大學休閒產業與健康促進系於</a:t>
            </a:r>
            <a:r>
              <a:rPr lang="en-US" altLang="zh-TW" sz="1600" b="1" dirty="0" smtClean="0">
                <a:ea typeface="標楷體" pitchFamily="65" charset="-120"/>
              </a:rPr>
              <a:t>107</a:t>
            </a:r>
            <a:r>
              <a:rPr lang="zh-TW" altLang="en-US" sz="1600" b="1" dirty="0" smtClean="0">
                <a:ea typeface="標楷體" pitchFamily="65" charset="-120"/>
              </a:rPr>
              <a:t>學年度</a:t>
            </a:r>
            <a:r>
              <a:rPr lang="zh-TW" altLang="en-US" sz="1600" b="1" dirty="0">
                <a:ea typeface="標楷體" pitchFamily="65" charset="-120"/>
              </a:rPr>
              <a:t>招收外語群英語</a:t>
            </a:r>
            <a:r>
              <a:rPr lang="zh-TW" altLang="en-US" sz="1600" b="1" dirty="0" smtClean="0">
                <a:ea typeface="標楷體" pitchFamily="65" charset="-120"/>
              </a:rPr>
              <a:t>類</a:t>
            </a:r>
            <a:r>
              <a:rPr lang="zh-TW" altLang="en-US" sz="1600" b="1" dirty="0">
                <a:ea typeface="標楷體" pitchFamily="65" charset="-120"/>
              </a:rPr>
              <a:t>　</a:t>
            </a:r>
            <a:r>
              <a:rPr lang="zh-TW" altLang="en-US" sz="1600" b="1" dirty="0" smtClean="0">
                <a:ea typeface="標楷體" pitchFamily="65" charset="-120"/>
              </a:rPr>
              <a:t>　</a:t>
            </a:r>
            <a:endParaRPr lang="en-US" altLang="zh-TW" sz="1600" b="1" dirty="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04928789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343E0095-070A-4B92-90C3-5164A2547879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237</a:t>
            </a:fld>
            <a:endParaRPr kumimoji="0" lang="en-US" altLang="zh-TW" sz="1400" b="1" dirty="0">
              <a:latin typeface="Tahoma" pitchFamily="34" charset="0"/>
            </a:endParaRPr>
          </a:p>
        </p:txBody>
      </p:sp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260475" y="260648"/>
            <a:ext cx="7559675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外語群日語類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應德系</a:t>
            </a:r>
          </a:p>
        </p:txBody>
      </p:sp>
      <p:graphicFrame>
        <p:nvGraphicFramePr>
          <p:cNvPr id="10" name="表格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4787698"/>
              </p:ext>
            </p:extLst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05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  <a:endParaRPr lang="zh-TW" altLang="en-US" sz="105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致理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致理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文藻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日語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南臺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南臺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嶺東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應外應日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元培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應外日文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致理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文藻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日語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致理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南臺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應外日文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南臺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德明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南榮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文藻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日語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致理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南台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南臺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致理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景文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應外日文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景文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旅館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明新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1" i="0" u="none" strike="noStrike" kern="1200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文藻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日語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致理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致理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南臺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南臺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景文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應外日文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城市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中國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102403" name="AutoShape 343"/>
          <p:cNvSpPr>
            <a:spLocks noChangeArrowheads="1"/>
          </p:cNvSpPr>
          <p:nvPr/>
        </p:nvSpPr>
        <p:spPr bwMode="auto">
          <a:xfrm>
            <a:off x="2177143" y="912979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4272555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椭圆 7">
            <a:extLst/>
          </p:cNvPr>
          <p:cNvSpPr/>
          <p:nvPr/>
        </p:nvSpPr>
        <p:spPr>
          <a:xfrm rot="3886894">
            <a:off x="3612357" y="2495550"/>
            <a:ext cx="932260" cy="932260"/>
          </a:xfrm>
          <a:prstGeom prst="ellipse">
            <a:avLst/>
          </a:prstGeom>
          <a:gradFill flip="none" rotWithShape="1">
            <a:gsLst>
              <a:gs pos="0">
                <a:srgbClr val="FFD9D9"/>
              </a:gs>
              <a:gs pos="100000">
                <a:srgbClr val="FFF0C1"/>
              </a:gs>
            </a:gsLst>
            <a:lin ang="60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 dirty="0"/>
          </a:p>
        </p:txBody>
      </p:sp>
      <p:sp>
        <p:nvSpPr>
          <p:cNvPr id="9" name="椭圆 8">
            <a:extLst/>
          </p:cNvPr>
          <p:cNvSpPr/>
          <p:nvPr/>
        </p:nvSpPr>
        <p:spPr>
          <a:xfrm>
            <a:off x="846535" y="1720454"/>
            <a:ext cx="2581275" cy="2581275"/>
          </a:xfrm>
          <a:prstGeom prst="ellipse">
            <a:avLst/>
          </a:prstGeom>
          <a:solidFill>
            <a:srgbClr val="FFD85D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 dirty="0"/>
          </a:p>
        </p:txBody>
      </p:sp>
      <p:sp>
        <p:nvSpPr>
          <p:cNvPr id="10" name="椭圆 9">
            <a:extLst/>
          </p:cNvPr>
          <p:cNvSpPr/>
          <p:nvPr/>
        </p:nvSpPr>
        <p:spPr>
          <a:xfrm>
            <a:off x="720328" y="1594247"/>
            <a:ext cx="2833688" cy="2833688"/>
          </a:xfrm>
          <a:prstGeom prst="ellipse">
            <a:avLst/>
          </a:prstGeom>
          <a:noFill/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 dirty="0"/>
          </a:p>
        </p:txBody>
      </p:sp>
      <p:sp>
        <p:nvSpPr>
          <p:cNvPr id="11" name="椭圆 10">
            <a:extLst/>
          </p:cNvPr>
          <p:cNvSpPr/>
          <p:nvPr/>
        </p:nvSpPr>
        <p:spPr>
          <a:xfrm>
            <a:off x="619125" y="1493044"/>
            <a:ext cx="3037285" cy="3036094"/>
          </a:xfrm>
          <a:prstGeom prst="ellipse">
            <a:avLst/>
          </a:prstGeom>
          <a:noFill/>
          <a:ln>
            <a:solidFill>
              <a:srgbClr val="FFC000">
                <a:alpha val="5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 dirty="0"/>
          </a:p>
        </p:txBody>
      </p:sp>
      <p:sp>
        <p:nvSpPr>
          <p:cNvPr id="13" name="椭圆 12">
            <a:extLst/>
          </p:cNvPr>
          <p:cNvSpPr/>
          <p:nvPr/>
        </p:nvSpPr>
        <p:spPr>
          <a:xfrm>
            <a:off x="502444" y="1376363"/>
            <a:ext cx="3269456" cy="3269456"/>
          </a:xfrm>
          <a:prstGeom prst="ellipse">
            <a:avLst/>
          </a:prstGeom>
          <a:noFill/>
          <a:ln>
            <a:solidFill>
              <a:srgbClr val="FFC000">
                <a:alpha val="1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 dirty="0"/>
          </a:p>
        </p:txBody>
      </p:sp>
      <p:sp>
        <p:nvSpPr>
          <p:cNvPr id="14" name="矩形 13">
            <a:extLst/>
          </p:cNvPr>
          <p:cNvSpPr/>
          <p:nvPr/>
        </p:nvSpPr>
        <p:spPr>
          <a:xfrm rot="10800000">
            <a:off x="4257675" y="857250"/>
            <a:ext cx="2871788" cy="2314575"/>
          </a:xfrm>
          <a:prstGeom prst="rect">
            <a:avLst/>
          </a:prstGeom>
          <a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12189" t="29629" r="721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 dirty="0"/>
          </a:p>
        </p:txBody>
      </p:sp>
      <p:sp>
        <p:nvSpPr>
          <p:cNvPr id="15" name="椭圆 14">
            <a:extLst/>
          </p:cNvPr>
          <p:cNvSpPr/>
          <p:nvPr/>
        </p:nvSpPr>
        <p:spPr>
          <a:xfrm rot="3886894">
            <a:off x="6400801" y="2771776"/>
            <a:ext cx="1335881" cy="1335881"/>
          </a:xfrm>
          <a:prstGeom prst="ellipse">
            <a:avLst/>
          </a:prstGeom>
          <a:gradFill flip="none" rotWithShape="1">
            <a:gsLst>
              <a:gs pos="0">
                <a:srgbClr val="E8D9F3">
                  <a:alpha val="43000"/>
                </a:srgbClr>
              </a:gs>
              <a:gs pos="100000">
                <a:srgbClr val="C9E8FF"/>
              </a:gs>
            </a:gsLst>
            <a:lin ang="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 dirty="0"/>
          </a:p>
        </p:txBody>
      </p:sp>
      <p:sp>
        <p:nvSpPr>
          <p:cNvPr id="16" name="矩形 15">
            <a:extLst/>
          </p:cNvPr>
          <p:cNvSpPr/>
          <p:nvPr/>
        </p:nvSpPr>
        <p:spPr>
          <a:xfrm rot="10800000">
            <a:off x="2209420" y="4645928"/>
            <a:ext cx="2048255" cy="1371600"/>
          </a:xfrm>
          <a:prstGeom prst="rect">
            <a:avLst/>
          </a:prstGeom>
          <a:blipFill dpi="0" rotWithShape="1">
            <a:blip r:embed="rId4" cstate="screen">
              <a:alphaModFix amt="4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4464" r="7428" b="421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 dirty="0"/>
          </a:p>
        </p:txBody>
      </p:sp>
      <p:sp>
        <p:nvSpPr>
          <p:cNvPr id="17" name="矩形 16">
            <a:extLst/>
          </p:cNvPr>
          <p:cNvSpPr/>
          <p:nvPr/>
        </p:nvSpPr>
        <p:spPr>
          <a:xfrm rot="10800000">
            <a:off x="0" y="3943350"/>
            <a:ext cx="2128838" cy="2057400"/>
          </a:xfrm>
          <a:prstGeom prst="rect">
            <a:avLst/>
          </a:prstGeom>
          <a:blipFill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13423" b="1632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/>
          </a:p>
        </p:txBody>
      </p:sp>
      <p:sp>
        <p:nvSpPr>
          <p:cNvPr id="18" name="矩形 17">
            <a:extLst/>
          </p:cNvPr>
          <p:cNvSpPr/>
          <p:nvPr/>
        </p:nvSpPr>
        <p:spPr>
          <a:xfrm>
            <a:off x="5929312" y="5200650"/>
            <a:ext cx="1957388" cy="800100"/>
          </a:xfrm>
          <a:prstGeom prst="rect">
            <a:avLst/>
          </a:prstGeom>
          <a:blipFill dpi="0" rotWithShape="1">
            <a:blip r:embed="rId6" cstate="screen">
              <a:alphaModFix amt="56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10949" t="32440" r="8759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/>
          </a:p>
        </p:txBody>
      </p:sp>
      <p:sp>
        <p:nvSpPr>
          <p:cNvPr id="20" name="矩形 19">
            <a:extLst/>
          </p:cNvPr>
          <p:cNvSpPr/>
          <p:nvPr/>
        </p:nvSpPr>
        <p:spPr>
          <a:xfrm>
            <a:off x="7215187" y="1857376"/>
            <a:ext cx="1928813" cy="3680222"/>
          </a:xfrm>
          <a:prstGeom prst="rect">
            <a:avLst/>
          </a:prstGeom>
          <a:blipFill dpi="0" rotWithShape="1"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t="6995" b="482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500"/>
          </a:p>
        </p:txBody>
      </p:sp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3929063" y="3761185"/>
            <a:ext cx="4029075" cy="731044"/>
          </a:xfrm>
        </p:spPr>
        <p:txBody>
          <a:bodyPr>
            <a:noAutofit/>
          </a:bodyPr>
          <a:lstStyle/>
          <a:p>
            <a:pPr eaLnBrk="1" hangingPunct="1">
              <a:defRPr/>
            </a:pPr>
            <a:r>
              <a:rPr lang="zh-TW" altLang="en-US" sz="4875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軟正黑體" panose="020B0604030504040204" pitchFamily="34" charset="-120"/>
                <a:ea typeface="微軟正黑體" panose="020B0604030504040204" pitchFamily="34" charset="-120"/>
              </a:rPr>
              <a:t>楠梓</a:t>
            </a:r>
            <a:r>
              <a:rPr lang="en-US" altLang="zh-TW" sz="4875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軟正黑體" panose="020B0604030504040204" pitchFamily="34" charset="-120"/>
                <a:ea typeface="微軟正黑體" panose="020B0604030504040204" pitchFamily="34" charset="-120"/>
              </a:rPr>
              <a:t>/</a:t>
            </a:r>
            <a:r>
              <a:rPr lang="zh-TW" altLang="en-US" sz="4875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軟正黑體" panose="020B0604030504040204" pitchFamily="34" charset="-120"/>
                <a:ea typeface="微軟正黑體" panose="020B0604030504040204" pitchFamily="34" charset="-120"/>
              </a:rPr>
              <a:t>旗津校區</a:t>
            </a:r>
            <a:endParaRPr lang="zh-TW" altLang="en-US" sz="4875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7" name="文本占位符 6">
            <a:extLst/>
          </p:cNvPr>
          <p:cNvSpPr>
            <a:spLocks noGrp="1"/>
          </p:cNvSpPr>
          <p:nvPr>
            <p:ph type="body" idx="4294967295"/>
          </p:nvPr>
        </p:nvSpPr>
        <p:spPr>
          <a:xfrm>
            <a:off x="1689652" y="2392136"/>
            <a:ext cx="838541" cy="846117"/>
          </a:xfrm>
          <a:extLst/>
        </p:spPr>
        <p:txBody>
          <a:bodyPr wrap="none">
            <a:prstTxWarp prst="textPlain">
              <a:avLst/>
            </a:prstTxWarp>
          </a:bodyPr>
          <a:lstStyle/>
          <a:p>
            <a:pPr marL="0" indent="0" eaLnBrk="1" hangingPunct="1">
              <a:defRPr/>
            </a:pPr>
            <a:r>
              <a:rPr lang="en-US" altLang="zh-TW" spc="225" dirty="0" smtClean="0">
                <a:solidFill>
                  <a:schemeClr val="bg1"/>
                </a:solidFill>
                <a:latin typeface="Impact" panose="020B0806030902050204" pitchFamily="34" charset="0"/>
              </a:rPr>
              <a:t>3</a:t>
            </a:r>
            <a:endParaRPr lang="zh-CN" altLang="en-US" spc="225" dirty="0">
              <a:solidFill>
                <a:schemeClr val="bg1"/>
              </a:solidFill>
              <a:latin typeface="Impact" panose="020B0806030902050204" pitchFamily="34" charset="0"/>
            </a:endParaRPr>
          </a:p>
        </p:txBody>
      </p:sp>
      <p:cxnSp>
        <p:nvCxnSpPr>
          <p:cNvPr id="6" name="直接连接符 5">
            <a:extLst/>
          </p:cNvPr>
          <p:cNvCxnSpPr/>
          <p:nvPr/>
        </p:nvCxnSpPr>
        <p:spPr>
          <a:xfrm>
            <a:off x="4025504" y="4507706"/>
            <a:ext cx="3761184" cy="0"/>
          </a:xfrm>
          <a:prstGeom prst="line">
            <a:avLst/>
          </a:prstGeom>
          <a:ln w="762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線接點 4"/>
          <p:cNvCxnSpPr/>
          <p:nvPr/>
        </p:nvCxnSpPr>
        <p:spPr>
          <a:xfrm>
            <a:off x="1620441" y="3380185"/>
            <a:ext cx="1016794" cy="0"/>
          </a:xfrm>
          <a:prstGeom prst="line">
            <a:avLst/>
          </a:prstGeom>
          <a:ln w="63500" cmpd="sng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913037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6A39CE49-83A3-4A87-AB7D-997E19273F72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239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13315" name="Rectangle 2"/>
          <p:cNvSpPr>
            <a:spLocks noGrp="1" noChangeArrowheads="1"/>
          </p:cNvSpPr>
          <p:nvPr>
            <p:ph type="title"/>
          </p:nvPr>
        </p:nvSpPr>
        <p:spPr>
          <a:xfrm>
            <a:off x="1331913" y="260712"/>
            <a:ext cx="7251700" cy="576000"/>
          </a:xfr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輪機工程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5" name="文字方塊 4"/>
          <p:cNvSpPr txBox="1"/>
          <p:nvPr/>
        </p:nvSpPr>
        <p:spPr>
          <a:xfrm>
            <a:off x="250825" y="5732040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43190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7" name="Group 1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1033303"/>
              </p:ext>
            </p:extLst>
          </p:nvPr>
        </p:nvGraphicFramePr>
        <p:xfrm>
          <a:off x="251480" y="1267200"/>
          <a:ext cx="8641040" cy="2088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輪機工程系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25(↑)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24(↑)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26(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485/3037</a:t>
                      </a:r>
                    </a:p>
                  </a:txBody>
                  <a:tcPr marL="91449" marR="91449" marT="45733" marB="4573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74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32000">
                <a:tc vMerge="1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動力機械群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</a:t>
                      </a:r>
                      <a:endParaRPr kumimoji="1" lang="zh-TW" altLang="en-US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10(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10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99/1146</a:t>
                      </a:r>
                    </a:p>
                  </a:txBody>
                  <a:tcPr marL="91449" marR="91449" marT="45733" marB="4573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5044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海事群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</a:t>
                      </a:r>
                      <a:endParaRPr kumimoji="1" lang="zh-TW" altLang="en-US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1/59</a:t>
                      </a:r>
                    </a:p>
                  </a:txBody>
                  <a:tcPr marL="91449" marR="91449" marT="45733" marB="4573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289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3980662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0C8A6A50-44B4-4E1D-9BB8-FADDBAC1F76E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240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1843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208088" y="260648"/>
            <a:ext cx="7685087" cy="576000"/>
          </a:xfrm>
          <a:prstGeom prst="rect">
            <a:avLst/>
          </a:prstGeom>
        </p:spPr>
        <p:txBody>
          <a:bodyPr anchor="ctr"/>
          <a:lstStyle/>
          <a:p>
            <a:pPr lvl="0"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1/2-</a:t>
            </a:r>
            <a:r>
              <a:rPr lang="zh-TW" altLang="zh-TW" sz="2800" b="1" kern="120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輪機系</a:t>
            </a:r>
            <a:endParaRPr lang="zh-TW" altLang="en-US" sz="18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355069"/>
              </p:ext>
            </p:extLst>
          </p:nvPr>
        </p:nvGraphicFramePr>
        <p:xfrm>
          <a:off x="179515" y="980728"/>
          <a:ext cx="8767634" cy="5399788"/>
        </p:xfrm>
        <a:graphic>
          <a:graphicData uri="http://schemas.openxmlformats.org/drawingml/2006/table">
            <a:tbl>
              <a:tblPr/>
              <a:tblGrid>
                <a:gridCol w="120778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87031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1839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材料材料組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材料資源組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臺師電機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雲科工設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05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雲科環安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智慧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智慧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精密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生機</a:t>
                      </a:r>
                      <a:r>
                        <a:rPr lang="en-US" altLang="zh-TW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公</a:t>
                      </a:r>
                      <a:r>
                        <a:rPr lang="en-US" altLang="zh-TW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8486626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編號版面配置區 1"/>
          <p:cNvSpPr>
            <a:spLocks noGrp="1"/>
          </p:cNvSpPr>
          <p:nvPr>
            <p:ph type="sldNum" sz="quarter" idx="12"/>
          </p:nvPr>
        </p:nvSpPr>
        <p:spPr>
          <a:xfrm>
            <a:off x="7092280" y="6398055"/>
            <a:ext cx="1905000" cy="457200"/>
          </a:xfrm>
        </p:spPr>
        <p:txBody>
          <a:bodyPr/>
          <a:lstStyle/>
          <a:p>
            <a:pPr lvl="2">
              <a:defRPr/>
            </a:pPr>
            <a:fld id="{2CFA058B-0F38-4260-A0E4-DEB065A0CD28}" type="slidenum">
              <a:rPr lang="en-US" altLang="zh-TW" smtClean="0"/>
              <a:pPr lvl="2">
                <a:defRPr/>
              </a:pPr>
              <a:t>241</a:t>
            </a:fld>
            <a:endParaRPr lang="en-US" altLang="zh-TW"/>
          </a:p>
        </p:txBody>
      </p:sp>
      <p:sp>
        <p:nvSpPr>
          <p:cNvPr id="3" name="Rectangle 2"/>
          <p:cNvSpPr txBox="1">
            <a:spLocks noChangeArrowheads="1"/>
          </p:cNvSpPr>
          <p:nvPr/>
        </p:nvSpPr>
        <p:spPr>
          <a:xfrm>
            <a:off x="1208088" y="260648"/>
            <a:ext cx="7685087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2/2-</a:t>
            </a:r>
            <a:r>
              <a:rPr lang="zh-TW" altLang="zh-TW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輪機系</a:t>
            </a:r>
            <a:endParaRPr lang="zh-TW" altLang="en-US" sz="1800" b="1" kern="0" dirty="0" smtClean="0">
              <a:solidFill>
                <a:srgbClr val="FF3333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7022834"/>
              </p:ext>
            </p:extLst>
          </p:nvPr>
        </p:nvGraphicFramePr>
        <p:xfrm>
          <a:off x="152811" y="1052736"/>
          <a:ext cx="8838378" cy="5399788"/>
        </p:xfrm>
        <a:graphic>
          <a:graphicData uri="http://schemas.openxmlformats.org/drawingml/2006/table">
            <a:tbl>
              <a:tblPr/>
              <a:tblGrid>
                <a:gridCol w="135037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8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2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</a:tblGrid>
              <a:tr h="661839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noProof="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dirty="0"/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精微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營建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精微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環安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自動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工程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冷凍空調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能源應用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動力機械工程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精微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模具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模具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精微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模具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自動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endParaRPr lang="en-US" altLang="zh-TW" sz="1400" b="1" i="0" u="none" strike="noStrike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明治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光機電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AutoShape 2654"/>
          <p:cNvSpPr>
            <a:spLocks noChangeArrowheads="1"/>
          </p:cNvSpPr>
          <p:nvPr/>
        </p:nvSpPr>
        <p:spPr bwMode="auto">
          <a:xfrm>
            <a:off x="7407994" y="858614"/>
            <a:ext cx="260350" cy="338138"/>
          </a:xfrm>
          <a:prstGeom prst="downArrow">
            <a:avLst>
              <a:gd name="adj1" fmla="val 50000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74585506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51434FBA-A0D1-485E-9915-D0FDCC37CA79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242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2253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755576" y="260648"/>
            <a:ext cx="820800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動力機械群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zh-TW" sz="2800" b="1" kern="120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輪機系</a:t>
            </a:r>
            <a:endParaRPr lang="zh-TW" altLang="en-US" sz="2800" b="1" dirty="0">
              <a:solidFill>
                <a:srgbClr val="FF3333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61327" name="AutoShape 143"/>
          <p:cNvSpPr>
            <a:spLocks noChangeArrowheads="1"/>
          </p:cNvSpPr>
          <p:nvPr/>
        </p:nvSpPr>
        <p:spPr bwMode="auto">
          <a:xfrm>
            <a:off x="5724128" y="838941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9323633"/>
              </p:ext>
            </p:extLst>
          </p:nvPr>
        </p:nvGraphicFramePr>
        <p:xfrm>
          <a:off x="251998" y="1052737"/>
          <a:ext cx="8640004" cy="5017115"/>
        </p:xfrm>
        <a:graphic>
          <a:graphicData uri="http://schemas.openxmlformats.org/drawingml/2006/table">
            <a:tbl>
              <a:tblPr/>
              <a:tblGrid>
                <a:gridCol w="9241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</a:tblGrid>
              <a:tr h="666258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車輛能源</a:t>
                      </a:r>
                      <a:endParaRPr lang="en-US" altLang="zh-TW" sz="105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學位學程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    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造船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    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精密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動機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造船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明志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33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    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動機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    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精密</a:t>
                      </a:r>
                      <a:endParaRPr lang="zh-TW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造船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動機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  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179512" y="6042774"/>
            <a:ext cx="7013458" cy="3231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500" b="1" dirty="0"/>
              <a:t>註</a:t>
            </a:r>
            <a:r>
              <a:rPr lang="zh-TW" altLang="en-US" sz="1500" b="1" dirty="0" smtClean="0"/>
              <a:t>：</a:t>
            </a:r>
            <a:r>
              <a:rPr lang="zh-TW" altLang="en-US" sz="1500" b="1" dirty="0">
                <a:latin typeface="標楷體" panose="03000509000000000000" pitchFamily="65" charset="-120"/>
              </a:rPr>
              <a:t>國立臺灣</a:t>
            </a:r>
            <a:r>
              <a:rPr lang="zh-TW" altLang="en-US" sz="1500" b="1" dirty="0" smtClean="0">
                <a:latin typeface="標楷體" panose="03000509000000000000" pitchFamily="65" charset="-120"/>
              </a:rPr>
              <a:t>師範大學車輛</a:t>
            </a:r>
            <a:r>
              <a:rPr lang="zh-TW" altLang="en-US" sz="1500" b="1" dirty="0">
                <a:latin typeface="標楷體" panose="03000509000000000000" pitchFamily="65" charset="-120"/>
              </a:rPr>
              <a:t>與能源工程學士學位學</a:t>
            </a:r>
            <a:r>
              <a:rPr lang="zh-TW" altLang="en-US" sz="1500" b="1" dirty="0" smtClean="0">
                <a:latin typeface="標楷體" panose="03000509000000000000" pitchFamily="65" charset="-120"/>
              </a:rPr>
              <a:t>程於</a:t>
            </a:r>
            <a:r>
              <a:rPr lang="en-US" altLang="zh-TW" sz="1500" b="1" dirty="0">
                <a:latin typeface="標楷體" panose="03000509000000000000" pitchFamily="65" charset="-120"/>
              </a:rPr>
              <a:t>107</a:t>
            </a:r>
            <a:r>
              <a:rPr lang="zh-TW" altLang="en-US" sz="15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500" b="1" dirty="0" smtClean="0">
                <a:latin typeface="標楷體" panose="03000509000000000000" pitchFamily="65" charset="-120"/>
              </a:rPr>
              <a:t>招收動力機械群</a:t>
            </a:r>
            <a:endParaRPr lang="zh-TW" altLang="en-US" sz="1500" b="1" dirty="0">
              <a:latin typeface="標楷體" panose="03000509000000000000" pitchFamily="65" charset="-120"/>
            </a:endParaRPr>
          </a:p>
        </p:txBody>
      </p:sp>
      <p:sp>
        <p:nvSpPr>
          <p:cNvPr id="8" name="矩形 7"/>
          <p:cNvSpPr/>
          <p:nvPr/>
        </p:nvSpPr>
        <p:spPr>
          <a:xfrm>
            <a:off x="179512" y="6330806"/>
            <a:ext cx="5666936" cy="3231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500" b="1" dirty="0"/>
              <a:t>註</a:t>
            </a:r>
            <a:r>
              <a:rPr lang="zh-TW" altLang="en-US" sz="1500" b="1" dirty="0" smtClean="0"/>
              <a:t>：</a:t>
            </a:r>
            <a:r>
              <a:rPr lang="zh-TW" altLang="en-US" sz="1500" b="1" dirty="0">
                <a:latin typeface="標楷體" panose="03000509000000000000" pitchFamily="65" charset="-120"/>
              </a:rPr>
              <a:t>國立臺灣</a:t>
            </a:r>
            <a:r>
              <a:rPr lang="zh-TW" altLang="en-US" sz="1500" b="1" dirty="0" smtClean="0">
                <a:latin typeface="標楷體" panose="03000509000000000000" pitchFamily="65" charset="-120"/>
              </a:rPr>
              <a:t>師範大學工業</a:t>
            </a:r>
            <a:r>
              <a:rPr lang="zh-TW" altLang="en-US" sz="1500" b="1" dirty="0">
                <a:latin typeface="標楷體" panose="03000509000000000000" pitchFamily="65" charset="-120"/>
              </a:rPr>
              <a:t>教育學</a:t>
            </a:r>
            <a:r>
              <a:rPr lang="zh-TW" altLang="en-US" sz="1500" b="1" dirty="0" smtClean="0">
                <a:latin typeface="標楷體" panose="03000509000000000000" pitchFamily="65" charset="-120"/>
              </a:rPr>
              <a:t>系於</a:t>
            </a:r>
            <a:r>
              <a:rPr lang="en-US" altLang="zh-TW" sz="1500" b="1" dirty="0">
                <a:latin typeface="標楷體" panose="03000509000000000000" pitchFamily="65" charset="-120"/>
              </a:rPr>
              <a:t>107</a:t>
            </a:r>
            <a:r>
              <a:rPr lang="zh-TW" altLang="en-US" sz="15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500" b="1" dirty="0" smtClean="0">
                <a:latin typeface="標楷體" panose="03000509000000000000" pitchFamily="65" charset="-120"/>
              </a:rPr>
              <a:t>招收動力機械群</a:t>
            </a:r>
            <a:endParaRPr lang="zh-TW" altLang="en-US" sz="15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19612452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51434FBA-A0D1-485E-9915-D0FDCC37CA79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243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2253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755576" y="260648"/>
            <a:ext cx="820800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海事群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zh-TW" sz="2800" b="1" kern="120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輪機系</a:t>
            </a:r>
            <a:endParaRPr lang="zh-TW" altLang="en-US" sz="2800" b="1" dirty="0">
              <a:solidFill>
                <a:srgbClr val="FF3333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61327" name="AutoShape 143"/>
          <p:cNvSpPr>
            <a:spLocks noChangeArrowheads="1"/>
          </p:cNvSpPr>
          <p:nvPr/>
        </p:nvSpPr>
        <p:spPr bwMode="auto">
          <a:xfrm>
            <a:off x="2267744" y="1124744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aphicFrame>
        <p:nvGraphicFramePr>
          <p:cNvPr id="8" name="表格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3304839"/>
              </p:ext>
            </p:extLst>
          </p:nvPr>
        </p:nvGraphicFramePr>
        <p:xfrm>
          <a:off x="395536" y="1315726"/>
          <a:ext cx="8424460" cy="4895195"/>
        </p:xfrm>
        <a:graphic>
          <a:graphicData uri="http://schemas.openxmlformats.org/drawingml/2006/table">
            <a:tbl>
              <a:tblPr/>
              <a:tblGrid>
                <a:gridCol w="9241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87509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87509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87509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7509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457090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航運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中華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健行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航企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航運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中華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環境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中華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33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zh-TW" sz="1400" b="0" i="0" u="none" strike="noStrike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航運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澎科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水產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BlToT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航運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澎科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水產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zh-TW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BlToT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872445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09D51DD4-35DD-4912-9AB1-C4848EEA763F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244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16387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611188" y="260712"/>
            <a:ext cx="871378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航運技術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20072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331222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5852360"/>
              </p:ext>
            </p:extLst>
          </p:nvPr>
        </p:nvGraphicFramePr>
        <p:xfrm>
          <a:off x="395536" y="1268760"/>
          <a:ext cx="8641040" cy="1224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航運技術系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海事群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11/59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289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8000733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51434FBA-A0D1-485E-9915-D0FDCC37CA79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245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2253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755576" y="260648"/>
            <a:ext cx="8208000" cy="576000"/>
          </a:xfrm>
          <a:prstGeom prst="rect">
            <a:avLst/>
          </a:prstGeom>
        </p:spPr>
        <p:txBody>
          <a:bodyPr anchor="ctr"/>
          <a:lstStyle/>
          <a:p>
            <a:pPr lvl="0"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海事群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航運技術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endParaRPr lang="zh-TW" altLang="en-US" sz="28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61327" name="AutoShape 143"/>
          <p:cNvSpPr>
            <a:spLocks noChangeArrowheads="1"/>
          </p:cNvSpPr>
          <p:nvPr/>
        </p:nvSpPr>
        <p:spPr bwMode="auto">
          <a:xfrm>
            <a:off x="3995936" y="1133410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0619498"/>
              </p:ext>
            </p:extLst>
          </p:nvPr>
        </p:nvGraphicFramePr>
        <p:xfrm>
          <a:off x="395536" y="1315726"/>
          <a:ext cx="8424460" cy="4895195"/>
        </p:xfrm>
        <a:graphic>
          <a:graphicData uri="http://schemas.openxmlformats.org/drawingml/2006/table">
            <a:tbl>
              <a:tblPr/>
              <a:tblGrid>
                <a:gridCol w="9241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87509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87509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87509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87509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85082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航技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中華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健行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航企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航技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中華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環境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中華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33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zh-TW" sz="1400" b="0" i="0" u="none" strike="noStrike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航技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澎科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水產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BlToT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航技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澎科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水產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zh-TW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BlToT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1943876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707161BB-BB54-423B-BA74-464C0569097E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246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2048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6013" y="260648"/>
            <a:ext cx="7756525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海事資訊科技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9282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0397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1917391"/>
              </p:ext>
            </p:extLst>
          </p:nvPr>
        </p:nvGraphicFramePr>
        <p:xfrm>
          <a:off x="278309" y="1412776"/>
          <a:ext cx="8641040" cy="174217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26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聯登最低錄取名次</a:t>
                      </a:r>
                      <a:r>
                        <a:rPr kumimoji="1" lang="en-US" altLang="zh-TW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/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聯登報名人數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海事資訊科技系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50(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43(↑)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46(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49(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901/4089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76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83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87(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87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1569/7586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79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4562872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投影片編號版面配置區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23CD7DB2-9760-4ED4-941D-2D499A276484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247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49155" name="Rectangle 4"/>
          <p:cNvSpPr>
            <a:spLocks noChangeArrowheads="1"/>
          </p:cNvSpPr>
          <p:nvPr/>
        </p:nvSpPr>
        <p:spPr bwMode="auto">
          <a:xfrm>
            <a:off x="971550" y="260648"/>
            <a:ext cx="8172450" cy="57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電機與電子群資電類</a:t>
            </a:r>
            <a:r>
              <a:rPr lang="zh-TW" altLang="en-US" sz="2400" b="1" dirty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考生志願</a:t>
            </a:r>
            <a:r>
              <a:rPr lang="zh-TW" altLang="en-US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序</a:t>
            </a:r>
            <a:r>
              <a:rPr lang="en-US" altLang="zh-TW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1/3-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海資系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3466163"/>
              </p:ext>
            </p:extLst>
          </p:nvPr>
        </p:nvGraphicFramePr>
        <p:xfrm>
          <a:off x="307163" y="1251390"/>
          <a:ext cx="8639987" cy="5028029"/>
        </p:xfrm>
        <a:graphic>
          <a:graphicData uri="http://schemas.openxmlformats.org/drawingml/2006/table">
            <a:tbl>
              <a:tblPr/>
              <a:tblGrid>
                <a:gridCol w="882227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3197890678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875075948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1339006036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72872801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405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3964138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投影片編號版面配置區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23CD7DB2-9760-4ED4-941D-2D499A276484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248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7" name="Rectangle 4"/>
          <p:cNvSpPr>
            <a:spLocks noChangeArrowheads="1"/>
          </p:cNvSpPr>
          <p:nvPr/>
        </p:nvSpPr>
        <p:spPr bwMode="auto">
          <a:xfrm>
            <a:off x="971550" y="260648"/>
            <a:ext cx="8208962" cy="57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電機與電子群資電類</a:t>
            </a:r>
            <a:r>
              <a:rPr lang="zh-TW" altLang="en-US" sz="2400" b="1" dirty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考生志願</a:t>
            </a:r>
            <a:r>
              <a:rPr lang="zh-TW" altLang="en-US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序</a:t>
            </a:r>
            <a:r>
              <a:rPr lang="en-US" altLang="zh-TW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2/3-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海資系</a:t>
            </a: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40818" y="1118233"/>
          <a:ext cx="9106752" cy="5354005"/>
        </p:xfrm>
        <a:graphic>
          <a:graphicData uri="http://schemas.openxmlformats.org/drawingml/2006/table">
            <a:tbl>
              <a:tblPr/>
              <a:tblGrid>
                <a:gridCol w="72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6683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01661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2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航空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zh-TW" altLang="en-US" sz="12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虎尾電子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2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產品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　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虎尾電子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航空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第一金融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風險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虎尾多媒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7443580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投影片編號版面配置區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23CD7DB2-9760-4ED4-941D-2D499A276484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249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7" name="Rectangle 4"/>
          <p:cNvSpPr>
            <a:spLocks noChangeArrowheads="1"/>
          </p:cNvSpPr>
          <p:nvPr/>
        </p:nvSpPr>
        <p:spPr bwMode="auto">
          <a:xfrm>
            <a:off x="971550" y="260648"/>
            <a:ext cx="8208962" cy="57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電機與電子群資電類</a:t>
            </a:r>
            <a:r>
              <a:rPr lang="zh-TW" altLang="en-US" sz="2400" b="1" dirty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考生志願</a:t>
            </a:r>
            <a:r>
              <a:rPr lang="zh-TW" altLang="en-US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序</a:t>
            </a:r>
            <a:r>
              <a:rPr lang="en-US" altLang="zh-TW" sz="2400" b="1" dirty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3</a:t>
            </a:r>
            <a:r>
              <a:rPr lang="en-US" altLang="zh-TW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/3-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海資系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93115239"/>
              </p:ext>
            </p:extLst>
          </p:nvPr>
        </p:nvGraphicFramePr>
        <p:xfrm>
          <a:off x="37256" y="1002023"/>
          <a:ext cx="9106744" cy="5518193"/>
        </p:xfrm>
        <a:graphic>
          <a:graphicData uri="http://schemas.openxmlformats.org/drawingml/2006/table">
            <a:tbl>
              <a:tblPr/>
              <a:tblGrid>
                <a:gridCol w="68081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49246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9882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17173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74113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928333514"/>
                    </a:ext>
                  </a:extLst>
                </a:gridCol>
              </a:tblGrid>
              <a:tr h="698785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43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微電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2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產品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綠能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網路 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應用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noProof="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微電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綠能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網路 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noProof="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noProof="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noProof="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31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微電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綠能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產品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noProof="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noProof="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noProof="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網路</a:t>
                      </a:r>
                      <a:endParaRPr lang="zh-TW" altLang="en-US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控制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綠能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產品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微電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德明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1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網路</a:t>
                      </a:r>
                      <a:endParaRPr lang="zh-TW" altLang="en-US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9" name="AutoShape 343"/>
          <p:cNvSpPr>
            <a:spLocks noChangeArrowheads="1"/>
          </p:cNvSpPr>
          <p:nvPr/>
        </p:nvSpPr>
        <p:spPr bwMode="auto">
          <a:xfrm>
            <a:off x="8737600" y="1002023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179512" y="6547246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343130800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52DF3A65-5DA7-45DB-AD86-E975A0AAFF84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250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9216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/>
          <a:p>
            <a:pPr lvl="0"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1/6-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海資系</a:t>
            </a:r>
            <a:endParaRPr lang="zh-TW" altLang="en-US" sz="28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4502789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9709EF7A-03F1-4A2B-9434-CC85F1DEAEFA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251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10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2/6-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海資系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72000" y="935413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6377889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49C152A5-1173-4677-B7B3-FFC002D6543C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252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3/6-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海資系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72000" y="998420"/>
          <a:ext cx="9000000" cy="5256584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商經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中技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kumimoji="0" lang="zh-TW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kumimoji="0" lang="zh-TW" alt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休健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487079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4/6-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海資系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253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/>
          </p:nvPr>
        </p:nvGraphicFramePr>
        <p:xfrm>
          <a:off x="72000" y="1124743"/>
          <a:ext cx="9000000" cy="4574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數位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統計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400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54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878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服務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6169443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5/6-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海資系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254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/>
          </p:nvPr>
        </p:nvGraphicFramePr>
        <p:xfrm>
          <a:off x="107504" y="1246273"/>
          <a:ext cx="9000000" cy="4574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62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65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66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長庚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  <a:endParaRPr lang="zh-TW" alt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餐旅行銷</a:t>
                      </a:r>
                      <a:endParaRPr lang="zh-TW" alt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休閒健康</a:t>
                      </a:r>
                      <a:endParaRPr lang="zh-TW" alt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統計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日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服管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休閒經營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應統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服管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endParaRPr lang="en-US" altLang="zh-TW" sz="12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楠梓</a:t>
                      </a:r>
                      <a:r>
                        <a:rPr lang="en-US" altLang="zh-TW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lang="zh-TW" altLang="en-US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海洋休閒</a:t>
                      </a:r>
                      <a:endParaRPr lang="zh-TW" altLang="en-US" sz="105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應統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海洋休閒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1416254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6/6-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海資系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255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5425717"/>
              </p:ext>
            </p:extLst>
          </p:nvPr>
        </p:nvGraphicFramePr>
        <p:xfrm>
          <a:off x="107504" y="1246273"/>
          <a:ext cx="8835719" cy="4574370"/>
        </p:xfrm>
        <a:graphic>
          <a:graphicData uri="http://schemas.openxmlformats.org/drawingml/2006/table">
            <a:tbl>
              <a:tblPr/>
              <a:tblGrid>
                <a:gridCol w="93997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南台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視覺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商業</a:t>
                      </a:r>
                      <a:endParaRPr lang="zh-TW" altLang="en-US" sz="12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財務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文創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經濟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財務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朝陽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海洋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財務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漁生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財務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經濟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漁生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AutoShape 343"/>
          <p:cNvSpPr>
            <a:spLocks noChangeArrowheads="1"/>
          </p:cNvSpPr>
          <p:nvPr/>
        </p:nvSpPr>
        <p:spPr bwMode="auto">
          <a:xfrm>
            <a:off x="7380312" y="1090837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71776037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6A5AE879-42B1-457C-A03C-0FEBDFAF8C40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256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2355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87450" y="260648"/>
            <a:ext cx="7756525" cy="576000"/>
          </a:xfrm>
          <a:prstGeom prst="rect">
            <a:avLst/>
          </a:prstGeom>
        </p:spPr>
        <p:txBody>
          <a:bodyPr anchor="ctr"/>
          <a:lstStyle/>
          <a:p>
            <a:pPr lvl="0"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漁業生產與管理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9282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0397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054291"/>
              </p:ext>
            </p:extLst>
          </p:nvPr>
        </p:nvGraphicFramePr>
        <p:xfrm>
          <a:off x="250825" y="1412776"/>
          <a:ext cx="8641040" cy="25092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29636144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468889078"/>
                    </a:ext>
                  </a:extLst>
                </a:gridCol>
                <a:gridCol w="719870">
                  <a:extLst>
                    <a:ext uri="{9D8B030D-6E8A-4147-A177-3AD203B41FA5}">
                      <a16:colId xmlns:a16="http://schemas.microsoft.com/office/drawing/2014/main" xmlns="" val="1483083371"/>
                    </a:ext>
                  </a:extLst>
                </a:gridCol>
                <a:gridCol w="721431">
                  <a:extLst>
                    <a:ext uri="{9D8B030D-6E8A-4147-A177-3AD203B41FA5}">
                      <a16:colId xmlns:a16="http://schemas.microsoft.com/office/drawing/2014/main" xmlns="" val="851903083"/>
                    </a:ext>
                  </a:extLst>
                </a:gridCol>
                <a:gridCol w="719869">
                  <a:extLst>
                    <a:ext uri="{9D8B030D-6E8A-4147-A177-3AD203B41FA5}">
                      <a16:colId xmlns:a16="http://schemas.microsoft.com/office/drawing/2014/main" xmlns="" val="2748104633"/>
                    </a:ext>
                  </a:extLst>
                </a:gridCol>
                <a:gridCol w="719870">
                  <a:extLst>
                    <a:ext uri="{9D8B030D-6E8A-4147-A177-3AD203B41FA5}">
                      <a16:colId xmlns:a16="http://schemas.microsoft.com/office/drawing/2014/main" xmlns="" val="2364514921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351690905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729491983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3246733876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45332945"/>
                  </a:ext>
                </a:extLst>
              </a:tr>
              <a:tr h="572400">
                <a:tc rowSpan="3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漁業生產與管理系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水產群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47/81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300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45921215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農業群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-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265/625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2120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24000508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83(↑)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85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90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100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1916/7586</a:t>
                      </a:r>
                    </a:p>
                  </a:txBody>
                  <a:tcPr marL="91435" marR="91435" marT="45725" marB="4572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189703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306461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343"/>
          <p:cNvSpPr>
            <a:spLocks noChangeArrowheads="1"/>
          </p:cNvSpPr>
          <p:nvPr/>
        </p:nvSpPr>
        <p:spPr bwMode="auto">
          <a:xfrm>
            <a:off x="7864475" y="1237985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lvl="0"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水產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漁管系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257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2238522"/>
              </p:ext>
            </p:extLst>
          </p:nvPr>
        </p:nvGraphicFramePr>
        <p:xfrm>
          <a:off x="395540" y="1407054"/>
          <a:ext cx="8208907" cy="4559342"/>
        </p:xfrm>
        <a:graphic>
          <a:graphicData uri="http://schemas.openxmlformats.org/drawingml/2006/table">
            <a:tbl>
              <a:tblPr/>
              <a:tblGrid>
                <a:gridCol w="2052227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23133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23133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23133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23133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23133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29375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熱帶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</a:t>
                      </a:r>
                      <a:r>
                        <a:rPr lang="zh-TW" altLang="en-US" sz="1400" b="1" dirty="0" smtClean="0">
                          <a:solidFill>
                            <a:srgbClr val="FF0000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管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</a:t>
                      </a:r>
                      <a:r>
                        <a:rPr lang="zh-TW" altLang="en-US" sz="1400" b="1" dirty="0" smtClean="0">
                          <a:solidFill>
                            <a:srgbClr val="FF0000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管</a:t>
                      </a:r>
                      <a:endParaRPr lang="zh-TW" altLang="en-US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輔英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</a:t>
                      </a:r>
                      <a:r>
                        <a:rPr lang="zh-TW" altLang="en-US" sz="1400" b="1" dirty="0" smtClean="0">
                          <a:solidFill>
                            <a:srgbClr val="FF0000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管</a:t>
                      </a:r>
                      <a:endParaRPr lang="zh-TW" altLang="en-US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大仁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食品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</a:t>
                      </a:r>
                      <a:r>
                        <a:rPr lang="zh-TW" altLang="en-US" sz="1400" b="1" dirty="0" smtClean="0">
                          <a:solidFill>
                            <a:srgbClr val="FF0000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管</a:t>
                      </a:r>
                      <a:endParaRPr lang="zh-TW" altLang="en-US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輔英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1995973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lvl="0" eaLnBrk="1" fontAlgn="ctr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農業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漁管系</a:t>
            </a:r>
            <a:endParaRPr lang="zh-TW" altLang="en-US" sz="28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258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4541514"/>
              </p:ext>
            </p:extLst>
          </p:nvPr>
        </p:nvGraphicFramePr>
        <p:xfrm>
          <a:off x="127751" y="1412776"/>
          <a:ext cx="9000996" cy="4571091"/>
        </p:xfrm>
        <a:graphic>
          <a:graphicData uri="http://schemas.openxmlformats.org/drawingml/2006/table">
            <a:tbl>
              <a:tblPr/>
              <a:tblGrid>
                <a:gridCol w="72588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15788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5527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2165204228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3786369245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4160389473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1267525720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1513709848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242797479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3699404928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1926188133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3762999525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2389627342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1372388869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4117238038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3990539240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3643531966"/>
                    </a:ext>
                  </a:extLst>
                </a:gridCol>
              </a:tblGrid>
              <a:tr h="65379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獸醫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動物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熱帶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化工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農園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植物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</a:t>
                      </a:r>
                      <a:r>
                        <a:rPr lang="zh-TW" altLang="en-US" sz="1400" b="1" dirty="0" smtClean="0">
                          <a:solidFill>
                            <a:srgbClr val="FF0000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管</a:t>
                      </a:r>
                      <a:endParaRPr lang="zh-TW" altLang="en-US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森林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農企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獸醫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動物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森林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</a:t>
                      </a:r>
                      <a:r>
                        <a:rPr lang="zh-TW" altLang="en-US" sz="1400" b="1" dirty="0" smtClean="0">
                          <a:solidFill>
                            <a:srgbClr val="FF0000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管</a:t>
                      </a:r>
                      <a:endParaRPr lang="zh-TW" altLang="en-US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植物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熱帶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農企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海科生物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化工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海科環境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獸醫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動物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化工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熱帶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noProof="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森林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noProof="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植物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農企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海科環境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食品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獸醫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動物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森林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熱帶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化工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noProof="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植物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農企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noProof="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木校</a:t>
                      </a:r>
                      <a:r>
                        <a:rPr lang="zh-TW" altLang="en-US" sz="11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</a:t>
                      </a:r>
                      <a:r>
                        <a:rPr lang="zh-TW" altLang="en-US" sz="1100" b="1" dirty="0" smtClean="0">
                          <a:solidFill>
                            <a:srgbClr val="FF0000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管</a:t>
                      </a:r>
                      <a:endParaRPr lang="zh-TW" altLang="en-US" sz="11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海科環境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食品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AutoShape 343"/>
          <p:cNvSpPr>
            <a:spLocks noChangeArrowheads="1"/>
          </p:cNvSpPr>
          <p:nvPr/>
        </p:nvSpPr>
        <p:spPr bwMode="auto">
          <a:xfrm>
            <a:off x="6156176" y="1243707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158252" y="6195239"/>
            <a:ext cx="8784976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/>
            <a:r>
              <a:rPr lang="zh-TW" altLang="en-US" sz="1200" b="1" dirty="0" smtClean="0"/>
              <a:t>註：</a:t>
            </a:r>
            <a:r>
              <a:rPr lang="zh-TW" altLang="en-US" sz="1200" b="1" dirty="0" smtClean="0">
                <a:solidFill>
                  <a:srgbClr val="0000FF"/>
                </a:solidFill>
              </a:rPr>
              <a:t>本校系</a:t>
            </a:r>
            <a:r>
              <a:rPr lang="en-US" altLang="zh-TW" sz="1200" b="1" dirty="0">
                <a:solidFill>
                  <a:srgbClr val="0000FF"/>
                </a:solidFill>
              </a:rPr>
              <a:t>104</a:t>
            </a:r>
            <a:r>
              <a:rPr lang="zh-TW" altLang="en-US" sz="1200" b="1" dirty="0">
                <a:solidFill>
                  <a:srgbClr val="0000FF"/>
                </a:solidFill>
              </a:rPr>
              <a:t>學年招收</a:t>
            </a:r>
            <a:r>
              <a:rPr lang="en-US" altLang="zh-TW" sz="1200" b="1" dirty="0" smtClean="0">
                <a:solidFill>
                  <a:srgbClr val="0000FF"/>
                </a:solidFill>
              </a:rPr>
              <a:t>”</a:t>
            </a:r>
            <a:r>
              <a:rPr lang="zh-TW" altLang="en-US" sz="1200" b="1" dirty="0" smtClean="0">
                <a:solidFill>
                  <a:srgbClr val="0000FF"/>
                </a:solidFill>
              </a:rPr>
              <a:t>農業群</a:t>
            </a:r>
            <a:r>
              <a:rPr lang="en-US" altLang="zh-TW" sz="1200" b="1" dirty="0" smtClean="0">
                <a:solidFill>
                  <a:srgbClr val="0000FF"/>
                </a:solidFill>
              </a:rPr>
              <a:t>” </a:t>
            </a:r>
            <a:r>
              <a:rPr lang="zh-TW" altLang="en-US" sz="1200" b="1" dirty="0" smtClean="0">
                <a:solidFill>
                  <a:srgbClr val="0000FF"/>
                </a:solidFill>
              </a:rPr>
              <a:t>，</a:t>
            </a:r>
            <a:r>
              <a:rPr lang="en-US" altLang="zh-TW" sz="1200" b="1" dirty="0" smtClean="0">
                <a:solidFill>
                  <a:srgbClr val="0000FF"/>
                </a:solidFill>
              </a:rPr>
              <a:t>105</a:t>
            </a:r>
            <a:r>
              <a:rPr lang="zh-TW" altLang="en-US" sz="1200" b="1" dirty="0" smtClean="0">
                <a:solidFill>
                  <a:srgbClr val="0000FF"/>
                </a:solidFill>
              </a:rPr>
              <a:t>學年度未招收，自</a:t>
            </a:r>
            <a:r>
              <a:rPr lang="en-US" altLang="zh-TW" sz="1200" b="1" dirty="0" smtClean="0">
                <a:solidFill>
                  <a:srgbClr val="0000FF"/>
                </a:solidFill>
              </a:rPr>
              <a:t>107</a:t>
            </a:r>
            <a:r>
              <a:rPr lang="zh-TW" altLang="en-US" sz="1200" b="1" dirty="0" smtClean="0">
                <a:solidFill>
                  <a:srgbClr val="0000FF"/>
                </a:solidFill>
              </a:rPr>
              <a:t>學年</a:t>
            </a:r>
            <a:r>
              <a:rPr lang="zh-TW" altLang="en-US" sz="1200" b="1" dirty="0">
                <a:solidFill>
                  <a:srgbClr val="0000FF"/>
                </a:solidFill>
              </a:rPr>
              <a:t>度</a:t>
            </a:r>
            <a:r>
              <a:rPr lang="zh-TW" altLang="en-US" sz="1200" b="1" dirty="0" smtClean="0">
                <a:solidFill>
                  <a:srgbClr val="0000FF"/>
                </a:solidFill>
              </a:rPr>
              <a:t>起恢復招收</a:t>
            </a:r>
            <a:endParaRPr lang="zh-TW" altLang="en-US" sz="1200" b="1" dirty="0">
              <a:solidFill>
                <a:srgbClr val="0000FF"/>
              </a:solidFill>
            </a:endParaRPr>
          </a:p>
        </p:txBody>
      </p:sp>
      <p:sp>
        <p:nvSpPr>
          <p:cNvPr id="10" name="Rectangle 6"/>
          <p:cNvSpPr>
            <a:spLocks noChangeArrowheads="1"/>
          </p:cNvSpPr>
          <p:nvPr/>
        </p:nvSpPr>
        <p:spPr bwMode="auto">
          <a:xfrm>
            <a:off x="267320" y="6419851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386945658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52DF3A65-5DA7-45DB-AD86-E975A0AAFF84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259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9216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/>
          <a:p>
            <a:pPr lvl="0"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1/7-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漁管系</a:t>
            </a:r>
            <a:endParaRPr lang="zh-TW" altLang="en-US" sz="28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2512593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9709EF7A-03F1-4A2B-9434-CC85F1DEAEFA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260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10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2/7-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漁管系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72000" y="935413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6604081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49C152A5-1173-4677-B7B3-FFC002D6543C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261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3/7-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漁管系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72000" y="998420"/>
          <a:ext cx="9000000" cy="5256584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商經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中技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kumimoji="0" lang="zh-TW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kumimoji="0" lang="zh-TW" alt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休健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9618044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4/7-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漁管系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262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/>
          </p:nvPr>
        </p:nvGraphicFramePr>
        <p:xfrm>
          <a:off x="72000" y="1124743"/>
          <a:ext cx="9000000" cy="4574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數位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統計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400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54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878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服務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0630579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5/7-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漁管系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263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/>
          </p:nvPr>
        </p:nvGraphicFramePr>
        <p:xfrm>
          <a:off x="107504" y="1246273"/>
          <a:ext cx="9000000" cy="4574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62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65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66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長庚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  <a:endParaRPr lang="zh-TW" alt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餐旅行銷</a:t>
                      </a:r>
                      <a:endParaRPr lang="zh-TW" alt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休閒健康</a:t>
                      </a:r>
                      <a:endParaRPr lang="zh-TW" alt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統計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日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服管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休閒經營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應統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服管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endParaRPr lang="en-US" altLang="zh-TW" sz="12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楠梓</a:t>
                      </a:r>
                      <a:r>
                        <a:rPr lang="en-US" altLang="zh-TW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lang="zh-TW" altLang="en-US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海洋休閒</a:t>
                      </a:r>
                      <a:endParaRPr lang="zh-TW" altLang="en-US" sz="105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應統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海洋休閒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8541919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6/7-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漁管系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264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43778"/>
              </p:ext>
            </p:extLst>
          </p:nvPr>
        </p:nvGraphicFramePr>
        <p:xfrm>
          <a:off x="107504" y="1246273"/>
          <a:ext cx="8835719" cy="4574370"/>
        </p:xfrm>
        <a:graphic>
          <a:graphicData uri="http://schemas.openxmlformats.org/drawingml/2006/table">
            <a:tbl>
              <a:tblPr/>
              <a:tblGrid>
                <a:gridCol w="93997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南台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視覺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商業</a:t>
                      </a:r>
                      <a:endParaRPr lang="zh-TW" altLang="en-US" sz="12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財務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文創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經濟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財務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朝陽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海洋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財務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漁生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財務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經濟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漁生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7495666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343"/>
          <p:cNvSpPr>
            <a:spLocks noChangeArrowheads="1"/>
          </p:cNvSpPr>
          <p:nvPr/>
        </p:nvSpPr>
        <p:spPr bwMode="auto">
          <a:xfrm>
            <a:off x="8388424" y="1090837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>
                <a:latin typeface="標楷體" pitchFamily="65" charset="-120"/>
                <a:ea typeface="標楷體" pitchFamily="65" charset="-120"/>
              </a:rPr>
              <a:t>7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/7-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漁管系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265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5893390"/>
              </p:ext>
            </p:extLst>
          </p:nvPr>
        </p:nvGraphicFramePr>
        <p:xfrm>
          <a:off x="107504" y="1246273"/>
          <a:ext cx="8784979" cy="4574370"/>
        </p:xfrm>
        <a:graphic>
          <a:graphicData uri="http://schemas.openxmlformats.org/drawingml/2006/table">
            <a:tbl>
              <a:tblPr/>
              <a:tblGrid>
                <a:gridCol w="115591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9355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9355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9355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9355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9355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93551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93551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93551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93551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93551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93551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致理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財務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海洋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朝陽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傳播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</a:t>
                      </a:r>
                      <a:r>
                        <a:rPr lang="zh-TW" altLang="en-US" sz="1400" b="1" dirty="0" smtClean="0">
                          <a:solidFill>
                            <a:srgbClr val="FF0000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管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</a:t>
                      </a:r>
                      <a:r>
                        <a:rPr lang="zh-TW" altLang="en-US" sz="1400" b="1" dirty="0" smtClean="0">
                          <a:solidFill>
                            <a:srgbClr val="FF0000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管</a:t>
                      </a:r>
                      <a:endParaRPr lang="zh-TW" altLang="en-US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長庚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建國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致理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財務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朝陽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致理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財務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社會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朝陽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致理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10" name="Rectangle 6"/>
          <p:cNvSpPr>
            <a:spLocks noChangeArrowheads="1"/>
          </p:cNvSpPr>
          <p:nvPr/>
        </p:nvSpPr>
        <p:spPr bwMode="auto">
          <a:xfrm>
            <a:off x="323528" y="5976079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398534704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5560F67A-097E-4408-9EC1-DA63D0E9B3D9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266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2765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6013" y="260648"/>
            <a:ext cx="7756525" cy="576000"/>
          </a:xfrm>
          <a:prstGeom prst="rect">
            <a:avLst/>
          </a:prstGeom>
        </p:spPr>
        <p:txBody>
          <a:bodyPr anchor="ctr"/>
          <a:lstStyle/>
          <a:p>
            <a:pPr lvl="0"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水產食品科學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5996955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331223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8" name="Group 1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670743"/>
              </p:ext>
            </p:extLst>
          </p:nvPr>
        </p:nvGraphicFramePr>
        <p:xfrm>
          <a:off x="261541" y="1340768"/>
          <a:ext cx="8641040" cy="19368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1987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143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1986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1987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240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水產食品科學系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食品群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106/475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1658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餐旅群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22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28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26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456/5571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21978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3174358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343"/>
          <p:cNvSpPr>
            <a:spLocks noChangeArrowheads="1"/>
          </p:cNvSpPr>
          <p:nvPr/>
        </p:nvSpPr>
        <p:spPr bwMode="auto">
          <a:xfrm>
            <a:off x="5796136" y="1445069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食品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水產食品科學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endParaRPr lang="zh-TW" altLang="en-US" sz="28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267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4725527"/>
              </p:ext>
            </p:extLst>
          </p:nvPr>
        </p:nvGraphicFramePr>
        <p:xfrm>
          <a:off x="359223" y="1614138"/>
          <a:ext cx="8245225" cy="4047110"/>
        </p:xfrm>
        <a:graphic>
          <a:graphicData uri="http://schemas.openxmlformats.org/drawingml/2006/table">
            <a:tbl>
              <a:tblPr/>
              <a:tblGrid>
                <a:gridCol w="179244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07546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07546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07546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07546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07546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075464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烘焙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食品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海洋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50112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烘焙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食品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水食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海洋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食品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36676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烘焙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食品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水食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海洋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51452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烘焙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食品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水食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海洋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10" name="Rectangle 6"/>
          <p:cNvSpPr>
            <a:spLocks noChangeArrowheads="1"/>
          </p:cNvSpPr>
          <p:nvPr/>
        </p:nvSpPr>
        <p:spPr bwMode="auto">
          <a:xfrm>
            <a:off x="415925" y="5818001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  <p:sp>
        <p:nvSpPr>
          <p:cNvPr id="11" name="矩形 10"/>
          <p:cNvSpPr/>
          <p:nvPr/>
        </p:nvSpPr>
        <p:spPr>
          <a:xfrm>
            <a:off x="359024" y="6195239"/>
            <a:ext cx="8784976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/>
            <a:r>
              <a:rPr lang="zh-TW" altLang="en-US" sz="1200" b="1" dirty="0" smtClean="0"/>
              <a:t>註：</a:t>
            </a:r>
            <a:r>
              <a:rPr lang="zh-TW" altLang="en-US" sz="1200" b="1" dirty="0" smtClean="0">
                <a:solidFill>
                  <a:srgbClr val="0000FF"/>
                </a:solidFill>
              </a:rPr>
              <a:t>屏科大餐旅管理系</a:t>
            </a:r>
            <a:r>
              <a:rPr lang="en-US" altLang="zh-TW" sz="1200" b="1" dirty="0" smtClean="0">
                <a:solidFill>
                  <a:srgbClr val="0000FF"/>
                </a:solidFill>
              </a:rPr>
              <a:t>107</a:t>
            </a:r>
            <a:r>
              <a:rPr lang="zh-TW" altLang="en-US" sz="1200" b="1" dirty="0" smtClean="0">
                <a:solidFill>
                  <a:srgbClr val="0000FF"/>
                </a:solidFill>
              </a:rPr>
              <a:t>學年度至食品群招收</a:t>
            </a:r>
            <a:endParaRPr lang="zh-TW" altLang="en-US" sz="1200" b="1" dirty="0">
              <a:solidFill>
                <a:srgbClr val="0000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754413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A1299288-B854-4DDF-9FEF-111DB3E7F053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268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656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3608" y="332656"/>
            <a:ext cx="8208912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餐旅群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1/2-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水產食品科學系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/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航空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西餐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烘焙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旅運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中餐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旅運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</a:t>
                      </a:r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  <a:endParaRPr lang="zh-TW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  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</a:t>
                      </a:r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  <a:endParaRPr lang="zh-TW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旅運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3352599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B4B0FCF5-3321-4E72-9A0F-438EE7FCEB1D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269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7587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5616" y="260648"/>
            <a:ext cx="7831534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餐旅群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2/2-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水產食品科學系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3055051"/>
              </p:ext>
            </p:extLst>
          </p:nvPr>
        </p:nvGraphicFramePr>
        <p:xfrm>
          <a:off x="72000" y="1052735"/>
          <a:ext cx="9000000" cy="540848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48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學年度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30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餐飲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海洋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dirty="0" smtClean="0">
                          <a:solidFill>
                            <a:srgbClr val="FF0000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水產</a:t>
                      </a:r>
                      <a:endParaRPr lang="zh-TW" altLang="en-US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文藻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西語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文藻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德語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澎湖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海洋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dirty="0" smtClean="0">
                          <a:solidFill>
                            <a:srgbClr val="FF0000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水產</a:t>
                      </a:r>
                      <a:endParaRPr lang="zh-TW" altLang="en-US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休健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海洋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休運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澎湖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休經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49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  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 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 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海洋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朝陽休閒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 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  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dirty="0" smtClean="0">
                          <a:solidFill>
                            <a:srgbClr val="FF0000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水產</a:t>
                      </a:r>
                      <a:endParaRPr lang="zh-TW" altLang="en-US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南臺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朝陽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澎湖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食科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弘光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文藻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事務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7589" name="AutoShape 1434"/>
          <p:cNvSpPr>
            <a:spLocks noChangeArrowheads="1"/>
          </p:cNvSpPr>
          <p:nvPr/>
        </p:nvSpPr>
        <p:spPr bwMode="auto">
          <a:xfrm>
            <a:off x="7020272" y="932210"/>
            <a:ext cx="333375" cy="336550"/>
          </a:xfrm>
          <a:prstGeom prst="downArrow">
            <a:avLst>
              <a:gd name="adj1" fmla="val 50000"/>
              <a:gd name="adj2" fmla="val 32436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430064" y="6464202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201253596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8C30A441-64A0-4C31-AEE9-E480A70D028E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270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3789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71550" y="284400"/>
            <a:ext cx="7756525" cy="477838"/>
          </a:xfrm>
          <a:prstGeom prst="rect">
            <a:avLst/>
          </a:prstGeom>
        </p:spPr>
        <p:txBody>
          <a:bodyPr/>
          <a:lstStyle/>
          <a:p>
            <a:pPr lvl="0"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水產養殖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395288" y="6019800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395288" y="6330950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8" name="Group 1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0678076"/>
              </p:ext>
            </p:extLst>
          </p:nvPr>
        </p:nvGraphicFramePr>
        <p:xfrm>
          <a:off x="284014" y="1340768"/>
          <a:ext cx="8641040" cy="25092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1987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143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1986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1987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2400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水產養殖系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衛生與護理類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697/1098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37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3618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農業群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18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14(↑)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18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322/625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2120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水產群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42/81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300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3009696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8029255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衛生與護理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類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水產養殖系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271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9734338"/>
              </p:ext>
            </p:extLst>
          </p:nvPr>
        </p:nvGraphicFramePr>
        <p:xfrm>
          <a:off x="395540" y="1407054"/>
          <a:ext cx="8208908" cy="4571091"/>
        </p:xfrm>
        <a:graphic>
          <a:graphicData uri="http://schemas.openxmlformats.org/drawingml/2006/table">
            <a:tbl>
              <a:tblPr/>
              <a:tblGrid>
                <a:gridCol w="82089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2165204228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3786369245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4160389473"/>
                    </a:ext>
                  </a:extLst>
                </a:gridCol>
                <a:gridCol w="423401">
                  <a:extLst>
                    <a:ext uri="{9D8B030D-6E8A-4147-A177-3AD203B41FA5}">
                      <a16:colId xmlns:a16="http://schemas.microsoft.com/office/drawing/2014/main" xmlns="" val="1267525720"/>
                    </a:ext>
                  </a:extLst>
                </a:gridCol>
                <a:gridCol w="561669">
                  <a:extLst>
                    <a:ext uri="{9D8B030D-6E8A-4147-A177-3AD203B41FA5}">
                      <a16:colId xmlns:a16="http://schemas.microsoft.com/office/drawing/2014/main" xmlns="" val="1513709848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242797479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3699404928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1926188133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3762999525"/>
                    </a:ext>
                  </a:extLst>
                </a:gridCol>
                <a:gridCol w="492527">
                  <a:extLst>
                    <a:ext uri="{9D8B030D-6E8A-4147-A177-3AD203B41FA5}">
                      <a16:colId xmlns:a16="http://schemas.microsoft.com/office/drawing/2014/main" xmlns="" val="2389627342"/>
                    </a:ext>
                  </a:extLst>
                </a:gridCol>
              </a:tblGrid>
              <a:tr h="65379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運動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1" dirty="0" smtClean="0">
                          <a:solidFill>
                            <a:srgbClr val="FF0000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養殖</a:t>
                      </a:r>
                      <a:endParaRPr lang="zh-TW" altLang="en-US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kumimoji="0" lang="zh-TW" altLang="en-US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運動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海科環境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40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43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運動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牙體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r>
                        <a:rPr lang="zh-TW" altLang="en-US" sz="1400" b="1" dirty="0" smtClean="0">
                          <a:solidFill>
                            <a:srgbClr val="FF0000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養殖</a:t>
                      </a:r>
                      <a:endParaRPr lang="zh-TW" altLang="en-US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運動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海科環境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嘉藥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醫藥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AutoShape 343"/>
          <p:cNvSpPr>
            <a:spLocks noChangeArrowheads="1"/>
          </p:cNvSpPr>
          <p:nvPr/>
        </p:nvSpPr>
        <p:spPr bwMode="auto">
          <a:xfrm>
            <a:off x="7236296" y="1141561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73556533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fontAlgn="ctr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農業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水產養殖系</a:t>
            </a:r>
            <a:endParaRPr lang="zh-TW" altLang="en-US" sz="18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  <a:cs typeface="+mn-cs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272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4965221"/>
              </p:ext>
            </p:extLst>
          </p:nvPr>
        </p:nvGraphicFramePr>
        <p:xfrm>
          <a:off x="127751" y="1412776"/>
          <a:ext cx="9000996" cy="4571091"/>
        </p:xfrm>
        <a:graphic>
          <a:graphicData uri="http://schemas.openxmlformats.org/drawingml/2006/table">
            <a:tbl>
              <a:tblPr/>
              <a:tblGrid>
                <a:gridCol w="72588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15788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5527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2165204228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3786369245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4160389473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1267525720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1513709848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242797479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3699404928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1926188133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3762999525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2389627342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1372388869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4117238038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3990539240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3643531966"/>
                    </a:ext>
                  </a:extLst>
                </a:gridCol>
              </a:tblGrid>
              <a:tr h="65379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獸醫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動物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熱帶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化工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農園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植物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森林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農企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1" dirty="0" smtClean="0">
                          <a:solidFill>
                            <a:srgbClr val="FF0000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養殖</a:t>
                      </a:r>
                      <a:endParaRPr lang="zh-TW" altLang="en-US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獸醫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動物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森林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漁生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植物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熱帶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農企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海科生物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化工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r>
                        <a:rPr lang="zh-TW" altLang="en-US" sz="1400" b="1" dirty="0" smtClean="0">
                          <a:solidFill>
                            <a:srgbClr val="FF0000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養殖</a:t>
                      </a:r>
                      <a:endParaRPr lang="zh-TW" altLang="en-US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海科環境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獸醫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動物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化工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熱帶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noProof="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森林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noProof="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植物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農企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r>
                        <a:rPr lang="zh-TW" altLang="en-US" sz="1400" b="1" dirty="0" smtClean="0">
                          <a:solidFill>
                            <a:srgbClr val="FF0000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養殖</a:t>
                      </a:r>
                      <a:endParaRPr lang="zh-TW" altLang="en-US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海科環境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食品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獸醫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動物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森林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熱帶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化工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noProof="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植物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農企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noProof="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6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漁生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海科環境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r>
                        <a:rPr lang="zh-TW" altLang="en-US" sz="1400" b="1" dirty="0" smtClean="0">
                          <a:solidFill>
                            <a:srgbClr val="FF0000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養殖</a:t>
                      </a:r>
                      <a:endParaRPr lang="zh-TW" altLang="en-US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食品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AutoShape 343"/>
          <p:cNvSpPr>
            <a:spLocks noChangeArrowheads="1"/>
          </p:cNvSpPr>
          <p:nvPr/>
        </p:nvSpPr>
        <p:spPr bwMode="auto">
          <a:xfrm>
            <a:off x="8748464" y="1218654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06638504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343"/>
          <p:cNvSpPr>
            <a:spLocks noChangeArrowheads="1"/>
          </p:cNvSpPr>
          <p:nvPr/>
        </p:nvSpPr>
        <p:spPr bwMode="auto">
          <a:xfrm>
            <a:off x="5391770" y="1290662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lvl="0"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水產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水產養殖系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273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8935942"/>
              </p:ext>
            </p:extLst>
          </p:nvPr>
        </p:nvGraphicFramePr>
        <p:xfrm>
          <a:off x="395540" y="1407054"/>
          <a:ext cx="8208907" cy="4574370"/>
        </p:xfrm>
        <a:graphic>
          <a:graphicData uri="http://schemas.openxmlformats.org/drawingml/2006/table">
            <a:tbl>
              <a:tblPr/>
              <a:tblGrid>
                <a:gridCol w="2052227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23133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23133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23133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23133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23133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熱帶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養殖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養殖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漁生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輔英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漁生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養殖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大仁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食品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養殖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漁生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輔英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10" name="矩形 9"/>
          <p:cNvSpPr/>
          <p:nvPr/>
        </p:nvSpPr>
        <p:spPr>
          <a:xfrm>
            <a:off x="359024" y="6195239"/>
            <a:ext cx="8784976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/>
            <a:r>
              <a:rPr lang="zh-TW" altLang="en-US" sz="1200" b="1" dirty="0" smtClean="0"/>
              <a:t>註：</a:t>
            </a:r>
            <a:r>
              <a:rPr lang="zh-TW" altLang="en-US" sz="1200" b="1" dirty="0" smtClean="0">
                <a:solidFill>
                  <a:srgbClr val="0000FF"/>
                </a:solidFill>
              </a:rPr>
              <a:t>屏</a:t>
            </a:r>
            <a:r>
              <a:rPr lang="zh-TW" altLang="en-US" sz="1200" b="1" dirty="0">
                <a:solidFill>
                  <a:srgbClr val="0000FF"/>
                </a:solidFill>
              </a:rPr>
              <a:t>科大熱帶農業暨國際合作系</a:t>
            </a:r>
            <a:r>
              <a:rPr lang="en-US" altLang="zh-TW" sz="1200" b="1" dirty="0" smtClean="0">
                <a:solidFill>
                  <a:srgbClr val="0000FF"/>
                </a:solidFill>
              </a:rPr>
              <a:t>107</a:t>
            </a:r>
            <a:r>
              <a:rPr lang="zh-TW" altLang="en-US" sz="1200" b="1" dirty="0" smtClean="0">
                <a:solidFill>
                  <a:srgbClr val="0000FF"/>
                </a:solidFill>
              </a:rPr>
              <a:t>學年度至水產群招收</a:t>
            </a:r>
            <a:endParaRPr lang="zh-TW" altLang="en-US" sz="1200" b="1" dirty="0">
              <a:solidFill>
                <a:srgbClr val="0000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988823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A3C9C121-23EE-4DC6-811C-0BDF3352B8F4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274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4301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71550" y="260648"/>
            <a:ext cx="7756525" cy="576000"/>
          </a:xfrm>
          <a:prstGeom prst="rect">
            <a:avLst/>
          </a:prstGeom>
        </p:spPr>
        <p:txBody>
          <a:bodyPr/>
          <a:lstStyle/>
          <a:p>
            <a:pPr lvl="0"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海洋生物技術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20072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331222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9" name="Group 1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0591339"/>
              </p:ext>
            </p:extLst>
          </p:nvPr>
        </p:nvGraphicFramePr>
        <p:xfrm>
          <a:off x="284014" y="1340768"/>
          <a:ext cx="8641040" cy="25092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1987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143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1986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1987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2400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海洋生物技術系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衛生與護理類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719/1098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3618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食品群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170/475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64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1658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農業群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17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299/625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2120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1376650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lvl="0" algn="l" eaLnBrk="1" fontAlgn="ctr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衛生與護理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類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1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  <a:cs typeface="+mn-cs"/>
              </a:rPr>
              <a:t>海洋生物技術</a:t>
            </a:r>
            <a:r>
              <a:rPr lang="zh-TW" altLang="en-US" sz="1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  <a:cs typeface="+mn-cs"/>
              </a:rPr>
              <a:t>系</a:t>
            </a:r>
            <a:endParaRPr lang="zh-TW" altLang="en-US" sz="18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  <a:cs typeface="+mn-cs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275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1137446"/>
              </p:ext>
            </p:extLst>
          </p:nvPr>
        </p:nvGraphicFramePr>
        <p:xfrm>
          <a:off x="395540" y="1407054"/>
          <a:ext cx="8208916" cy="4571091"/>
        </p:xfrm>
        <a:graphic>
          <a:graphicData uri="http://schemas.openxmlformats.org/drawingml/2006/table">
            <a:tbl>
              <a:tblPr/>
              <a:tblGrid>
                <a:gridCol w="82089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2165204228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3786369245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4160389473"/>
                    </a:ext>
                  </a:extLst>
                </a:gridCol>
                <a:gridCol w="423401">
                  <a:extLst>
                    <a:ext uri="{9D8B030D-6E8A-4147-A177-3AD203B41FA5}">
                      <a16:colId xmlns:a16="http://schemas.microsoft.com/office/drawing/2014/main" xmlns="" val="1267525720"/>
                    </a:ext>
                  </a:extLst>
                </a:gridCol>
                <a:gridCol w="561669">
                  <a:extLst>
                    <a:ext uri="{9D8B030D-6E8A-4147-A177-3AD203B41FA5}">
                      <a16:colId xmlns:a16="http://schemas.microsoft.com/office/drawing/2014/main" xmlns="" val="1513709848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242797479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3699404928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1926188133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3762999525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2389627342"/>
                    </a:ext>
                  </a:extLst>
                </a:gridCol>
              </a:tblGrid>
              <a:tr h="65379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運動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kumimoji="0" lang="zh-TW" altLang="en-US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運動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0" lang="zh-TW" altLang="en-US" sz="14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海科環境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40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43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運動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牙體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0" lang="zh-TW" altLang="en-US" sz="14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運動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0" lang="zh-TW" altLang="en-US" sz="14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海科環境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嘉藥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醫藥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AutoShape 343"/>
          <p:cNvSpPr>
            <a:spLocks noChangeArrowheads="1"/>
          </p:cNvSpPr>
          <p:nvPr/>
        </p:nvSpPr>
        <p:spPr bwMode="auto">
          <a:xfrm>
            <a:off x="7734300" y="1141561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415925" y="6134100"/>
            <a:ext cx="66262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ea typeface="標楷體" pitchFamily="65" charset="-120"/>
              </a:rPr>
              <a:t>註：</a:t>
            </a:r>
            <a:r>
              <a:rPr lang="zh-TW" altLang="en-US" sz="1600" b="1" dirty="0">
                <a:solidFill>
                  <a:srgbClr val="CC3300"/>
                </a:solidFill>
                <a:ea typeface="標楷體" pitchFamily="65" charset="-120"/>
              </a:rPr>
              <a:t> 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橘</a:t>
            </a:r>
            <a:r>
              <a:rPr lang="zh-TW" altLang="en-US" sz="1600" b="1" dirty="0" smtClean="0">
                <a:solidFill>
                  <a:srgbClr val="FF6600"/>
                </a:solidFill>
                <a:ea typeface="標楷體" pitchFamily="65" charset="-120"/>
              </a:rPr>
              <a:t>色框</a:t>
            </a:r>
            <a:r>
              <a:rPr lang="zh-TW" altLang="en-US" sz="1600" b="1" dirty="0">
                <a:solidFill>
                  <a:srgbClr val="FF6600"/>
                </a:solidFill>
                <a:ea typeface="標楷體" pitchFamily="65" charset="-120"/>
              </a:rPr>
              <a:t>底表示今年超前本校之他校系組</a:t>
            </a:r>
          </a:p>
        </p:txBody>
      </p:sp>
    </p:spTree>
    <p:extLst>
      <p:ext uri="{BB962C8B-B14F-4D97-AF65-F5344CB8AC3E}">
        <p14:creationId xmlns:p14="http://schemas.microsoft.com/office/powerpoint/2010/main" val="314797061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343"/>
          <p:cNvSpPr>
            <a:spLocks noChangeArrowheads="1"/>
          </p:cNvSpPr>
          <p:nvPr/>
        </p:nvSpPr>
        <p:spPr bwMode="auto">
          <a:xfrm>
            <a:off x="7840042" y="1389939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lvl="0" eaLnBrk="1" fontAlgn="ctr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食品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海洋生物技術系</a:t>
            </a: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276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0151518"/>
              </p:ext>
            </p:extLst>
          </p:nvPr>
        </p:nvGraphicFramePr>
        <p:xfrm>
          <a:off x="323528" y="1559008"/>
          <a:ext cx="8245225" cy="4001426"/>
        </p:xfrm>
        <a:graphic>
          <a:graphicData uri="http://schemas.openxmlformats.org/drawingml/2006/table">
            <a:tbl>
              <a:tblPr/>
              <a:tblGrid>
                <a:gridCol w="179244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07546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07546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07546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07546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07546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075464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烘焙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食品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食品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48425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烘焙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食品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食品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海生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食品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42684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烘焙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食品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食品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海生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48571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烘焙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食品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食品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海生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10" name="矩形 9"/>
          <p:cNvSpPr/>
          <p:nvPr/>
        </p:nvSpPr>
        <p:spPr>
          <a:xfrm>
            <a:off x="539552" y="6067445"/>
            <a:ext cx="8784976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/>
            <a:r>
              <a:rPr lang="zh-TW" altLang="en-US" sz="1200" b="1" dirty="0" smtClean="0"/>
              <a:t>註：</a:t>
            </a:r>
            <a:r>
              <a:rPr lang="zh-TW" altLang="en-US" sz="1200" b="1" dirty="0" smtClean="0">
                <a:solidFill>
                  <a:srgbClr val="0000FF"/>
                </a:solidFill>
              </a:rPr>
              <a:t>屏科大餐旅管理系</a:t>
            </a:r>
            <a:r>
              <a:rPr lang="en-US" altLang="zh-TW" sz="1200" b="1" dirty="0" smtClean="0">
                <a:solidFill>
                  <a:srgbClr val="0000FF"/>
                </a:solidFill>
              </a:rPr>
              <a:t>107</a:t>
            </a:r>
            <a:r>
              <a:rPr lang="zh-TW" altLang="en-US" sz="1200" b="1" dirty="0" smtClean="0">
                <a:solidFill>
                  <a:srgbClr val="0000FF"/>
                </a:solidFill>
              </a:rPr>
              <a:t>學年度至食品群招收</a:t>
            </a:r>
            <a:endParaRPr lang="zh-TW" altLang="en-US" sz="1200" b="1" dirty="0">
              <a:solidFill>
                <a:srgbClr val="0000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5663435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lvl="0" eaLnBrk="1" fontAlgn="ctr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農業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海洋生物技術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endParaRPr lang="zh-TW" altLang="en-US" sz="28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277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7187615"/>
              </p:ext>
            </p:extLst>
          </p:nvPr>
        </p:nvGraphicFramePr>
        <p:xfrm>
          <a:off x="127751" y="1412776"/>
          <a:ext cx="9000996" cy="4571091"/>
        </p:xfrm>
        <a:graphic>
          <a:graphicData uri="http://schemas.openxmlformats.org/drawingml/2006/table">
            <a:tbl>
              <a:tblPr/>
              <a:tblGrid>
                <a:gridCol w="72588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15788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5527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2165204228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3786369245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4160389473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1267525720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1513709848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242797479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3699404928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1926188133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3762999525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2389627342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1372388869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4117238038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3990539240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3643531966"/>
                    </a:ext>
                  </a:extLst>
                </a:gridCol>
              </a:tblGrid>
              <a:tr h="65379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獸醫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動物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熱帶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化工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農園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植物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森林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農企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獸醫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動物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森林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漁生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植物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熱帶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農企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本校海生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化工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海科環境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獸醫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動物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化工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熱帶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noProof="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森林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noProof="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植物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農企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本校海生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海科環境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食品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獸醫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動物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森林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本校海生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熱帶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化工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noProof="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植物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農企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noProof="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6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漁生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海科環境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食品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AutoShape 343"/>
          <p:cNvSpPr>
            <a:spLocks noChangeArrowheads="1"/>
          </p:cNvSpPr>
          <p:nvPr/>
        </p:nvSpPr>
        <p:spPr bwMode="auto">
          <a:xfrm>
            <a:off x="7864475" y="1157342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74549092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E18A7C1C-93EA-4E5D-90B6-387821AB10A6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278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4813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2988" y="260648"/>
            <a:ext cx="7827962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微電子工程系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370270" y="6007372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370270" y="6331222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10" name="Group 10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472759"/>
              </p:ext>
            </p:extLst>
          </p:nvPr>
        </p:nvGraphicFramePr>
        <p:xfrm>
          <a:off x="250825" y="1268760"/>
          <a:ext cx="8640000" cy="19368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8405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5594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240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微電子工程系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電機類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30(↓)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430/2456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4658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42(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33(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35(↓)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33(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670/4089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84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2857338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投影片編號版面配置區 5"/>
          <p:cNvSpPr>
            <a:spLocks noGrp="1"/>
          </p:cNvSpPr>
          <p:nvPr>
            <p:ph type="sldNum" sz="quarter" idx="12"/>
          </p:nvPr>
        </p:nvSpPr>
        <p:spPr>
          <a:xfrm>
            <a:off x="7042149" y="6243638"/>
            <a:ext cx="1939291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DC6AB62E-9DBB-4BCE-90DF-FC2FBA0E9D18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279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3481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00112" y="260648"/>
            <a:ext cx="8429453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電機與電子群電機類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1/2-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微電子系</a:t>
            </a:r>
            <a:endParaRPr lang="zh-TW" altLang="en-US" sz="24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8350970"/>
              </p:ext>
            </p:extLst>
          </p:nvPr>
        </p:nvGraphicFramePr>
        <p:xfrm>
          <a:off x="251998" y="1052735"/>
          <a:ext cx="8640003" cy="4655124"/>
        </p:xfrm>
        <a:graphic>
          <a:graphicData uri="http://schemas.openxmlformats.org/drawingml/2006/table">
            <a:tbl>
              <a:tblPr/>
              <a:tblGrid>
                <a:gridCol w="78345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工教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車輛能源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學位學程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6805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航電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3204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20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資訊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矩形 4"/>
          <p:cNvSpPr/>
          <p:nvPr/>
        </p:nvSpPr>
        <p:spPr>
          <a:xfrm>
            <a:off x="216949" y="5785446"/>
            <a:ext cx="626325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200" b="1" dirty="0"/>
              <a:t>註</a:t>
            </a:r>
            <a:r>
              <a:rPr lang="zh-TW" altLang="en-US" sz="1200" b="1" dirty="0" smtClean="0"/>
              <a:t>：</a:t>
            </a:r>
            <a:r>
              <a:rPr lang="zh-TW" altLang="en-US" sz="1200" b="1" dirty="0">
                <a:latin typeface="標楷體" panose="03000509000000000000" pitchFamily="65" charset="-120"/>
              </a:rPr>
              <a:t>國立臺灣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師範大學車輛</a:t>
            </a:r>
            <a:r>
              <a:rPr lang="zh-TW" altLang="en-US" sz="1200" b="1" dirty="0">
                <a:latin typeface="標楷體" panose="03000509000000000000" pitchFamily="65" charset="-120"/>
              </a:rPr>
              <a:t>與能源工程學士學位學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程於</a:t>
            </a:r>
            <a:r>
              <a:rPr lang="en-US" altLang="zh-TW" sz="1200" b="1" dirty="0">
                <a:latin typeface="標楷體" panose="03000509000000000000" pitchFamily="65" charset="-120"/>
              </a:rPr>
              <a:t>107</a:t>
            </a:r>
            <a:r>
              <a:rPr lang="zh-TW" altLang="en-US" sz="12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招收電機與電子群電機類</a:t>
            </a:r>
            <a:endParaRPr lang="zh-TW" altLang="en-US" sz="1200" b="1" dirty="0">
              <a:latin typeface="標楷體" panose="03000509000000000000" pitchFamily="65" charset="-120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192342" y="6038633"/>
            <a:ext cx="6263253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200" b="1" dirty="0" smtClean="0"/>
              <a:t>註：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國立臺灣師範大學工業教育學系</a:t>
            </a:r>
            <a:r>
              <a:rPr lang="zh-TW" altLang="en-US" sz="1200" b="1" dirty="0" smtClean="0">
                <a:latin typeface="新細明體"/>
                <a:ea typeface="新細明體"/>
              </a:rPr>
              <a:t>，</a:t>
            </a:r>
            <a:r>
              <a:rPr lang="en-US" altLang="zh-TW" sz="1200" b="1" dirty="0">
                <a:latin typeface="標楷體" panose="03000509000000000000" pitchFamily="65" charset="-120"/>
              </a:rPr>
              <a:t>106</a:t>
            </a:r>
            <a:r>
              <a:rPr lang="zh-TW" altLang="en-US" sz="1200" b="1" dirty="0">
                <a:latin typeface="標楷體" panose="03000509000000000000" pitchFamily="65" charset="-120"/>
              </a:rPr>
              <a:t>學年度為工業教育學系能源應用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組</a:t>
            </a:r>
            <a:r>
              <a:rPr lang="en-US" altLang="zh-TW" sz="1200" b="1" dirty="0" smtClean="0">
                <a:latin typeface="標楷體" panose="03000509000000000000" pitchFamily="65" charset="-120"/>
              </a:rPr>
              <a:t>(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工教能源</a:t>
            </a:r>
            <a:r>
              <a:rPr lang="en-US" altLang="zh-TW" sz="1200" b="1" dirty="0" smtClean="0">
                <a:latin typeface="標楷體" panose="03000509000000000000" pitchFamily="65" charset="-120"/>
              </a:rPr>
              <a:t>)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，</a:t>
            </a:r>
            <a:endParaRPr lang="en-US" altLang="zh-TW" sz="1200" b="1" dirty="0" smtClean="0">
              <a:latin typeface="標楷體" panose="03000509000000000000" pitchFamily="65" charset="-120"/>
            </a:endParaRPr>
          </a:p>
          <a:p>
            <a:r>
              <a:rPr lang="zh-TW" altLang="en-US" sz="1200" b="1" dirty="0">
                <a:latin typeface="標楷體" panose="03000509000000000000" pitchFamily="65" charset="-120"/>
              </a:rPr>
              <a:t> 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   於</a:t>
            </a:r>
            <a:r>
              <a:rPr lang="en-US" altLang="zh-TW" sz="1200" b="1" dirty="0">
                <a:latin typeface="標楷體" panose="03000509000000000000" pitchFamily="65" charset="-120"/>
              </a:rPr>
              <a:t>107</a:t>
            </a:r>
            <a:r>
              <a:rPr lang="zh-TW" altLang="en-US" sz="1200" b="1" dirty="0">
                <a:latin typeface="標楷體" panose="03000509000000000000" pitchFamily="65" charset="-120"/>
              </a:rPr>
              <a:t>學年</a:t>
            </a:r>
            <a:r>
              <a:rPr lang="zh-TW" altLang="en-US" sz="1200" b="1" dirty="0" smtClean="0">
                <a:latin typeface="標楷體" panose="03000509000000000000" pitchFamily="65" charset="-120"/>
              </a:rPr>
              <a:t>度改名招收電機與電子群電機類</a:t>
            </a:r>
            <a:endParaRPr lang="zh-TW" altLang="en-US" sz="12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411381197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投影片編號版面配置區 5"/>
          <p:cNvSpPr>
            <a:spLocks noGrp="1"/>
          </p:cNvSpPr>
          <p:nvPr>
            <p:ph type="sldNum" sz="quarter" idx="12"/>
          </p:nvPr>
        </p:nvSpPr>
        <p:spPr>
          <a:xfrm>
            <a:off x="7042149" y="6243638"/>
            <a:ext cx="1939291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DC6AB62E-9DBB-4BCE-90DF-FC2FBA0E9D18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280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3481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00112" y="260648"/>
            <a:ext cx="8429453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電機與電子群電機類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2/2-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微電子系</a:t>
            </a:r>
            <a:endParaRPr lang="zh-TW" altLang="en-US" sz="24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696383"/>
              </p:ext>
            </p:extLst>
          </p:nvPr>
        </p:nvGraphicFramePr>
        <p:xfrm>
          <a:off x="251998" y="1052735"/>
          <a:ext cx="8640008" cy="4961293"/>
        </p:xfrm>
        <a:graphic>
          <a:graphicData uri="http://schemas.openxmlformats.org/drawingml/2006/table">
            <a:tbl>
              <a:tblPr/>
              <a:tblGrid>
                <a:gridCol w="72827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0859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0859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0859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08595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08595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08595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08595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08595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08595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08595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08595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08595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608595">
                  <a:extLst>
                    <a:ext uri="{9D8B030D-6E8A-4147-A177-3AD203B41FA5}">
                      <a16:colId xmlns:a16="http://schemas.microsoft.com/office/drawing/2014/main" xmlns="" val="2724524883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航空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自動化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微電</a:t>
                      </a:r>
                      <a:endParaRPr kumimoji="0" lang="zh-TW" altLang="en-US" sz="11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35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高海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自動化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3204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39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20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39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1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微電子</a:t>
                      </a:r>
                      <a:endParaRPr kumimoji="0" lang="zh-TW" altLang="en-US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AutoShape 3895"/>
          <p:cNvSpPr>
            <a:spLocks noChangeArrowheads="1"/>
          </p:cNvSpPr>
          <p:nvPr/>
        </p:nvSpPr>
        <p:spPr bwMode="auto">
          <a:xfrm>
            <a:off x="8460432" y="896395"/>
            <a:ext cx="260350" cy="339725"/>
          </a:xfrm>
          <a:prstGeom prst="downArrow">
            <a:avLst>
              <a:gd name="adj1" fmla="val 50000"/>
              <a:gd name="adj2" fmla="val 32471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61104575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投影片編號版面配置區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23CD7DB2-9760-4ED4-941D-2D499A276484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281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49155" name="Rectangle 4"/>
          <p:cNvSpPr>
            <a:spLocks noChangeArrowheads="1"/>
          </p:cNvSpPr>
          <p:nvPr/>
        </p:nvSpPr>
        <p:spPr bwMode="auto">
          <a:xfrm>
            <a:off x="827584" y="260648"/>
            <a:ext cx="8316416" cy="57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電機與電子群資電類</a:t>
            </a:r>
            <a:r>
              <a:rPr lang="zh-TW" altLang="en-US" sz="2400" b="1" dirty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考生志願</a:t>
            </a:r>
            <a:r>
              <a:rPr lang="zh-TW" altLang="en-US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序</a:t>
            </a:r>
            <a:r>
              <a:rPr lang="en-US" altLang="zh-TW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1/3-</a:t>
            </a:r>
            <a:r>
              <a:rPr lang="zh-TW" altLang="en-US" sz="2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微電子系</a:t>
            </a:r>
            <a:endParaRPr lang="zh-TW" altLang="en-US" sz="20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9455201"/>
              </p:ext>
            </p:extLst>
          </p:nvPr>
        </p:nvGraphicFramePr>
        <p:xfrm>
          <a:off x="307163" y="1251390"/>
          <a:ext cx="8639987" cy="5028029"/>
        </p:xfrm>
        <a:graphic>
          <a:graphicData uri="http://schemas.openxmlformats.org/drawingml/2006/table">
            <a:tbl>
              <a:tblPr/>
              <a:tblGrid>
                <a:gridCol w="882227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3197890678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875075948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1339006036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72872801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405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矩形 4"/>
          <p:cNvSpPr/>
          <p:nvPr/>
        </p:nvSpPr>
        <p:spPr>
          <a:xfrm>
            <a:off x="341096" y="6302961"/>
            <a:ext cx="7263527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TW" altLang="en-US" sz="1600" b="1" dirty="0"/>
              <a:t>註</a:t>
            </a:r>
            <a:r>
              <a:rPr lang="zh-TW" altLang="en-US" sz="1600" b="1" dirty="0" smtClean="0"/>
              <a:t>：</a:t>
            </a:r>
            <a:r>
              <a:rPr lang="zh-TW" altLang="en-US" sz="1600" b="1" dirty="0">
                <a:latin typeface="標楷體" panose="03000509000000000000" pitchFamily="65" charset="-120"/>
              </a:rPr>
              <a:t>國立臺北科技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大學工業</a:t>
            </a:r>
            <a:r>
              <a:rPr lang="zh-TW" altLang="en-US" sz="1600" b="1" dirty="0">
                <a:latin typeface="標楷體" panose="03000509000000000000" pitchFamily="65" charset="-120"/>
              </a:rPr>
              <a:t>工程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與管理系於</a:t>
            </a:r>
            <a:r>
              <a:rPr lang="en-US" altLang="zh-TW" sz="1600" b="1" dirty="0">
                <a:latin typeface="標楷體" panose="03000509000000000000" pitchFamily="65" charset="-120"/>
              </a:rPr>
              <a:t>107</a:t>
            </a:r>
            <a:r>
              <a:rPr lang="zh-TW" altLang="en-US" sz="1600" b="1" dirty="0">
                <a:latin typeface="標楷體" panose="03000509000000000000" pitchFamily="65" charset="-120"/>
              </a:rPr>
              <a:t>學年度</a:t>
            </a:r>
            <a:r>
              <a:rPr lang="zh-TW" altLang="en-US" sz="1600" b="1" dirty="0" smtClean="0">
                <a:latin typeface="標楷體" panose="03000509000000000000" pitchFamily="65" charset="-120"/>
              </a:rPr>
              <a:t>招收電機與電子群資電類</a:t>
            </a:r>
            <a:endParaRPr lang="zh-TW" altLang="en-US" sz="1600" b="1" dirty="0">
              <a:latin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35350830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投影片編號版面配置區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23CD7DB2-9760-4ED4-941D-2D499A276484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282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7" name="Rectangle 4"/>
          <p:cNvSpPr>
            <a:spLocks noChangeArrowheads="1"/>
          </p:cNvSpPr>
          <p:nvPr/>
        </p:nvSpPr>
        <p:spPr bwMode="auto">
          <a:xfrm>
            <a:off x="899592" y="260648"/>
            <a:ext cx="8280920" cy="57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電機與電子群資電類</a:t>
            </a:r>
            <a:r>
              <a:rPr lang="zh-TW" altLang="en-US" sz="2400" b="1" dirty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考生志願</a:t>
            </a:r>
            <a:r>
              <a:rPr lang="zh-TW" altLang="en-US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序</a:t>
            </a:r>
            <a:r>
              <a:rPr lang="en-US" altLang="zh-TW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2/3-</a:t>
            </a:r>
            <a:r>
              <a:rPr lang="zh-TW" altLang="en-US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微電子系</a:t>
            </a: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40818" y="1118233"/>
          <a:ext cx="9106752" cy="5354005"/>
        </p:xfrm>
        <a:graphic>
          <a:graphicData uri="http://schemas.openxmlformats.org/drawingml/2006/table">
            <a:tbl>
              <a:tblPr/>
              <a:tblGrid>
                <a:gridCol w="72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6683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01661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2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航空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zh-TW" altLang="en-US" sz="12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虎尾電子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2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產品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　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虎尾電子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航空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第一金融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風險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虎尾多媒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537598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投影片編號版面配置區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23CD7DB2-9760-4ED4-941D-2D499A276484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283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7" name="Rectangle 4"/>
          <p:cNvSpPr>
            <a:spLocks noChangeArrowheads="1"/>
          </p:cNvSpPr>
          <p:nvPr/>
        </p:nvSpPr>
        <p:spPr bwMode="auto">
          <a:xfrm>
            <a:off x="683568" y="260648"/>
            <a:ext cx="8496944" cy="57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電機與電子群資電類</a:t>
            </a:r>
            <a:r>
              <a:rPr lang="zh-TW" altLang="en-US" sz="2400" b="1" dirty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考生志願</a:t>
            </a:r>
            <a:r>
              <a:rPr lang="zh-TW" altLang="en-US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序</a:t>
            </a:r>
            <a:r>
              <a:rPr lang="en-US" altLang="zh-TW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3/3-</a:t>
            </a:r>
            <a:r>
              <a:rPr lang="zh-TW" altLang="en-US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微電子系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1707327"/>
              </p:ext>
            </p:extLst>
          </p:nvPr>
        </p:nvGraphicFramePr>
        <p:xfrm>
          <a:off x="73768" y="1182645"/>
          <a:ext cx="9106744" cy="5518193"/>
        </p:xfrm>
        <a:graphic>
          <a:graphicData uri="http://schemas.openxmlformats.org/drawingml/2006/table">
            <a:tbl>
              <a:tblPr/>
              <a:tblGrid>
                <a:gridCol w="68081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49246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9882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17173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74113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928333514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43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微電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2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產品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綠能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網路 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應用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0" lang="zh-TW" altLang="en-US" sz="14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本校微電</a:t>
                      </a:r>
                      <a:endParaRPr kumimoji="0" lang="zh-TW" altLang="en-US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綠能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網路 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31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0" lang="zh-TW" altLang="en-US" sz="14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本校微電</a:t>
                      </a:r>
                      <a:endParaRPr kumimoji="0" lang="zh-TW" altLang="en-US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綠能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產品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網路</a:t>
                      </a:r>
                      <a:endParaRPr lang="zh-TW" altLang="en-US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控制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綠能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產品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0" lang="zh-TW" altLang="en-US" sz="14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本校微電</a:t>
                      </a:r>
                      <a:endParaRPr kumimoji="0" lang="zh-TW" altLang="en-US" sz="14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德明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1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網路</a:t>
                      </a:r>
                      <a:endParaRPr lang="zh-TW" altLang="en-US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9" name="AutoShape 343"/>
          <p:cNvSpPr>
            <a:spLocks noChangeArrowheads="1"/>
          </p:cNvSpPr>
          <p:nvPr/>
        </p:nvSpPr>
        <p:spPr bwMode="auto">
          <a:xfrm>
            <a:off x="899592" y="1156506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51342631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FE19B82A-0807-48D3-AD29-1A8CE4E91175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284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5632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258888" y="260648"/>
            <a:ext cx="7540625" cy="576000"/>
          </a:xfrm>
          <a:prstGeom prst="rect">
            <a:avLst/>
          </a:prstGeom>
        </p:spPr>
        <p:txBody>
          <a:bodyPr anchor="ctr"/>
          <a:lstStyle/>
          <a:p>
            <a:pPr lvl="0" eaLnBrk="1" hangingPunct="1"/>
            <a:r>
              <a:rPr lang="en-US" altLang="zh-TW" sz="30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造船及海洋工程</a:t>
            </a:r>
            <a:r>
              <a:rPr lang="zh-TW" altLang="en-US" sz="32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9282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0397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8" name="Group 10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5321991"/>
              </p:ext>
            </p:extLst>
          </p:nvPr>
        </p:nvGraphicFramePr>
        <p:xfrm>
          <a:off x="250825" y="1268760"/>
          <a:ext cx="8640000" cy="19368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8405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5594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240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造船及海洋工程系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機械群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34(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33(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35(↓)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36(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↓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750/3037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9213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動力機械群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164/1146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86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5044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182952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0C8A6A50-44B4-4E1D-9BB8-FADDBAC1F76E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285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1843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5616" y="341926"/>
            <a:ext cx="8332464" cy="576000"/>
          </a:xfrm>
          <a:prstGeom prst="rect">
            <a:avLst/>
          </a:prstGeom>
        </p:spPr>
        <p:txBody>
          <a:bodyPr anchor="ctr"/>
          <a:lstStyle/>
          <a:p>
            <a:pPr lvl="0"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1/3-</a:t>
            </a:r>
            <a:r>
              <a:rPr lang="zh-TW" altLang="en-US" sz="2800" b="1" kern="120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造船系</a:t>
            </a:r>
            <a:endParaRPr lang="zh-TW" altLang="en-US" sz="18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/>
          </p:nvPr>
        </p:nvGraphicFramePr>
        <p:xfrm>
          <a:off x="179515" y="980728"/>
          <a:ext cx="8767632" cy="5369308"/>
        </p:xfrm>
        <a:graphic>
          <a:graphicData uri="http://schemas.openxmlformats.org/drawingml/2006/table">
            <a:tbl>
              <a:tblPr/>
              <a:tblGrid>
                <a:gridCol w="1207787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05201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87031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1839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材料材料組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材料資源組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臺師電機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雲科工設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05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雲科環安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智慧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智慧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精密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生機</a:t>
                      </a:r>
                      <a:r>
                        <a:rPr lang="en-US" altLang="zh-TW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公</a:t>
                      </a:r>
                      <a:r>
                        <a:rPr lang="en-US" altLang="zh-TW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奈米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7179915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編號版面配置區 1"/>
          <p:cNvSpPr>
            <a:spLocks noGrp="1"/>
          </p:cNvSpPr>
          <p:nvPr>
            <p:ph type="sldNum" sz="quarter" idx="12"/>
          </p:nvPr>
        </p:nvSpPr>
        <p:spPr>
          <a:xfrm>
            <a:off x="7092280" y="6398055"/>
            <a:ext cx="1905000" cy="457200"/>
          </a:xfrm>
        </p:spPr>
        <p:txBody>
          <a:bodyPr/>
          <a:lstStyle/>
          <a:p>
            <a:pPr lvl="2">
              <a:defRPr/>
            </a:pPr>
            <a:fld id="{2CFA058B-0F38-4260-A0E4-DEB065A0CD28}" type="slidenum">
              <a:rPr lang="en-US" altLang="zh-TW" smtClean="0"/>
              <a:pPr lvl="2">
                <a:defRPr/>
              </a:pPr>
              <a:t>286</a:t>
            </a:fld>
            <a:endParaRPr lang="en-US" altLang="zh-TW"/>
          </a:p>
        </p:txBody>
      </p:sp>
      <p:sp>
        <p:nvSpPr>
          <p:cNvPr id="3" name="Rectangle 2"/>
          <p:cNvSpPr txBox="1">
            <a:spLocks noChangeArrowheads="1"/>
          </p:cNvSpPr>
          <p:nvPr/>
        </p:nvSpPr>
        <p:spPr>
          <a:xfrm>
            <a:off x="1208088" y="260648"/>
            <a:ext cx="7685087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2/3-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造船系</a:t>
            </a:r>
            <a:endParaRPr lang="zh-TW" altLang="en-US" sz="1800" b="1" kern="0" dirty="0" smtClean="0">
              <a:solidFill>
                <a:srgbClr val="FF3333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234992" y="1086527"/>
          <a:ext cx="8658182" cy="5399788"/>
        </p:xfrm>
        <a:graphic>
          <a:graphicData uri="http://schemas.openxmlformats.org/drawingml/2006/table">
            <a:tbl>
              <a:tblPr/>
              <a:tblGrid>
                <a:gridCol w="1644332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01385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701385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  <a:gridCol w="701385">
                  <a:extLst>
                    <a:ext uri="{9D8B030D-6E8A-4147-A177-3AD203B41FA5}">
                      <a16:colId xmlns:a16="http://schemas.microsoft.com/office/drawing/2014/main" xmlns="" val="20018"/>
                    </a:ext>
                  </a:extLst>
                </a:gridCol>
                <a:gridCol w="701385">
                  <a:extLst>
                    <a:ext uri="{9D8B030D-6E8A-4147-A177-3AD203B41FA5}">
                      <a16:colId xmlns:a16="http://schemas.microsoft.com/office/drawing/2014/main" xmlns="" val="20019"/>
                    </a:ext>
                  </a:extLst>
                </a:gridCol>
                <a:gridCol w="701385">
                  <a:extLst>
                    <a:ext uri="{9D8B030D-6E8A-4147-A177-3AD203B41FA5}">
                      <a16:colId xmlns:a16="http://schemas.microsoft.com/office/drawing/2014/main" xmlns="" val="20020"/>
                    </a:ext>
                  </a:extLst>
                </a:gridCol>
                <a:gridCol w="701385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01385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701385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701385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701385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</a:tblGrid>
              <a:tr h="661839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noProof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noProof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noProof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noProof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noProof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kumimoji="0" lang="zh-TW" altLang="en-US" sz="11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kumimoji="0" lang="en-US" altLang="zh-TW" sz="11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kumimoji="0" lang="zh-TW" altLang="en-US" sz="11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dirty="0"/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精微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營建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精微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環安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自動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工程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冷凍空調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能源應用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精微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模具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br>
                        <a:rPr lang="zh-TW" altLang="en-US" sz="1400" b="0" i="0" u="none" strike="noStrike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br>
                        <a:rPr lang="zh-TW" altLang="en-US" sz="1400" b="0" i="0" u="none" strike="noStrike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模具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模具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精微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模具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自動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4295080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編號版面配置區 1"/>
          <p:cNvSpPr>
            <a:spLocks noGrp="1"/>
          </p:cNvSpPr>
          <p:nvPr>
            <p:ph type="sldNum" sz="quarter" idx="12"/>
          </p:nvPr>
        </p:nvSpPr>
        <p:spPr>
          <a:xfrm>
            <a:off x="7092280" y="6398055"/>
            <a:ext cx="1905000" cy="457200"/>
          </a:xfrm>
        </p:spPr>
        <p:txBody>
          <a:bodyPr/>
          <a:lstStyle/>
          <a:p>
            <a:pPr lvl="2">
              <a:defRPr/>
            </a:pPr>
            <a:fld id="{2CFA058B-0F38-4260-A0E4-DEB065A0CD28}" type="slidenum">
              <a:rPr lang="en-US" altLang="zh-TW" smtClean="0"/>
              <a:pPr lvl="2">
                <a:defRPr/>
              </a:pPr>
              <a:t>287</a:t>
            </a:fld>
            <a:endParaRPr lang="en-US" altLang="zh-TW"/>
          </a:p>
        </p:txBody>
      </p:sp>
      <p:sp>
        <p:nvSpPr>
          <p:cNvPr id="3" name="Rectangle 2"/>
          <p:cNvSpPr txBox="1">
            <a:spLocks noChangeArrowheads="1"/>
          </p:cNvSpPr>
          <p:nvPr/>
        </p:nvSpPr>
        <p:spPr>
          <a:xfrm>
            <a:off x="1208088" y="260648"/>
            <a:ext cx="7685087" cy="576000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機械群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3/3-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造船系</a:t>
            </a:r>
            <a:endParaRPr lang="zh-TW" altLang="en-US" sz="1800" b="1" kern="0" dirty="0" smtClean="0">
              <a:solidFill>
                <a:srgbClr val="FF3333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8106156"/>
              </p:ext>
            </p:extLst>
          </p:nvPr>
        </p:nvGraphicFramePr>
        <p:xfrm>
          <a:off x="152811" y="1052736"/>
          <a:ext cx="8740361" cy="5294712"/>
        </p:xfrm>
        <a:graphic>
          <a:graphicData uri="http://schemas.openxmlformats.org/drawingml/2006/table">
            <a:tbl>
              <a:tblPr/>
              <a:tblGrid>
                <a:gridCol w="153554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54983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654983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  <a:gridCol w="654983">
                  <a:extLst>
                    <a:ext uri="{9D8B030D-6E8A-4147-A177-3AD203B41FA5}">
                      <a16:colId xmlns:a16="http://schemas.microsoft.com/office/drawing/2014/main" xmlns="" val="20018"/>
                    </a:ext>
                  </a:extLst>
                </a:gridCol>
                <a:gridCol w="654983">
                  <a:extLst>
                    <a:ext uri="{9D8B030D-6E8A-4147-A177-3AD203B41FA5}">
                      <a16:colId xmlns:a16="http://schemas.microsoft.com/office/drawing/2014/main" xmlns="" val="20019"/>
                    </a:ext>
                  </a:extLst>
                </a:gridCol>
                <a:gridCol w="654983">
                  <a:extLst>
                    <a:ext uri="{9D8B030D-6E8A-4147-A177-3AD203B41FA5}">
                      <a16:colId xmlns:a16="http://schemas.microsoft.com/office/drawing/2014/main" xmlns="" val="20020"/>
                    </a:ext>
                  </a:extLst>
                </a:gridCol>
                <a:gridCol w="654983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54983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54983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54983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54983">
                  <a:extLst>
                    <a:ext uri="{9D8B030D-6E8A-4147-A177-3AD203B41FA5}">
                      <a16:colId xmlns:a16="http://schemas.microsoft.com/office/drawing/2014/main" xmlns="" val="3403461686"/>
                    </a:ext>
                  </a:extLst>
                </a:gridCol>
                <a:gridCol w="654983">
                  <a:extLst>
                    <a:ext uri="{9D8B030D-6E8A-4147-A177-3AD203B41FA5}">
                      <a16:colId xmlns:a16="http://schemas.microsoft.com/office/drawing/2014/main" xmlns="" val="2737233557"/>
                    </a:ext>
                  </a:extLst>
                </a:gridCol>
              </a:tblGrid>
              <a:tr h="661839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控制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動力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應用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造船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動力機械工程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控制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造船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招生名額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設計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動力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應用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造船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生物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明志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183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電腦輔助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明治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光機電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動力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應用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造船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AutoShape 2654"/>
          <p:cNvSpPr>
            <a:spLocks noChangeArrowheads="1"/>
          </p:cNvSpPr>
          <p:nvPr/>
        </p:nvSpPr>
        <p:spPr bwMode="auto">
          <a:xfrm>
            <a:off x="8460432" y="969015"/>
            <a:ext cx="260350" cy="338138"/>
          </a:xfrm>
          <a:prstGeom prst="downArrow">
            <a:avLst>
              <a:gd name="adj1" fmla="val 50000"/>
              <a:gd name="adj2" fmla="val 32469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67274332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51434FBA-A0D1-485E-9915-D0FDCC37CA79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288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sp>
        <p:nvSpPr>
          <p:cNvPr id="2253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755576" y="260648"/>
            <a:ext cx="820800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動力機械群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造船</a:t>
            </a:r>
            <a:r>
              <a:rPr lang="zh-TW" altLang="zh-TW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endParaRPr lang="zh-TW" altLang="en-US" sz="2800" b="1" dirty="0">
              <a:solidFill>
                <a:srgbClr val="FF3333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61327" name="AutoShape 143"/>
          <p:cNvSpPr>
            <a:spLocks noChangeArrowheads="1"/>
          </p:cNvSpPr>
          <p:nvPr/>
        </p:nvSpPr>
        <p:spPr bwMode="auto">
          <a:xfrm>
            <a:off x="6911975" y="953399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2489083"/>
              </p:ext>
            </p:extLst>
          </p:nvPr>
        </p:nvGraphicFramePr>
        <p:xfrm>
          <a:off x="307146" y="1157153"/>
          <a:ext cx="8640004" cy="5017115"/>
        </p:xfrm>
        <a:graphic>
          <a:graphicData uri="http://schemas.openxmlformats.org/drawingml/2006/table">
            <a:tbl>
              <a:tblPr/>
              <a:tblGrid>
                <a:gridCol w="9241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51136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</a:tblGrid>
              <a:tr h="666258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車輛能源</a:t>
                      </a:r>
                      <a:endParaRPr lang="en-US" altLang="zh-TW" sz="105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學位學程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    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教育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造船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    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精密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動機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造船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明志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33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    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精密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動機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25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    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精密</a:t>
                      </a:r>
                      <a:endParaRPr lang="zh-TW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輪機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造船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車輛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動機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生機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  機械</a:t>
                      </a:r>
                    </a:p>
                  </a:txBody>
                  <a:tcPr marL="6708" marR="6708" marT="6708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1580965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投影片編號版面配置區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B3E10A2A-BF80-4543-8E2B-854AB18E3A4A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289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6144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2988" y="260648"/>
            <a:ext cx="7900987" cy="576000"/>
          </a:xfrm>
          <a:prstGeom prst="rect">
            <a:avLst/>
          </a:prstGeom>
        </p:spPr>
        <p:txBody>
          <a:bodyPr anchor="ctr"/>
          <a:lstStyle/>
          <a:p>
            <a:pPr lvl="0"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海洋環境工程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381000" y="5948363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381000" y="6259513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9" name="Group 10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0483846"/>
              </p:ext>
            </p:extLst>
          </p:nvPr>
        </p:nvGraphicFramePr>
        <p:xfrm>
          <a:off x="236389" y="1412776"/>
          <a:ext cx="8640000" cy="25092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8405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5594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2400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海洋環境工程系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化工類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14(↑)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260/500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1475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衛生與護理類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737/1098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3618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農業群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17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17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292/625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2120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2973677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 eaLnBrk="1" hangingPunct="1">
              <a:spcBef>
                <a:spcPct val="0"/>
              </a:spcBef>
              <a:buFontTx/>
              <a:buNone/>
            </a:pPr>
            <a:fld id="{4A653C17-73FB-46DC-9AE1-C920C6C93C32}" type="slidenum">
              <a:rPr kumimoji="0" lang="en-US" altLang="zh-TW" sz="1400" b="1">
                <a:latin typeface="Tahoma" pitchFamily="34" charset="0"/>
              </a:rPr>
              <a:pPr lvl="2" algn="r" eaLnBrk="1" hangingPunct="1">
                <a:spcBef>
                  <a:spcPct val="0"/>
                </a:spcBef>
                <a:buFontTx/>
                <a:buNone/>
              </a:pPr>
              <a:t>290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1741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331913" y="260648"/>
            <a:ext cx="7323137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化工群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海洋環境工程系</a:t>
            </a:r>
            <a:endParaRPr lang="zh-TW" altLang="en-US" sz="28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2276951"/>
              </p:ext>
            </p:extLst>
          </p:nvPr>
        </p:nvGraphicFramePr>
        <p:xfrm>
          <a:off x="252001" y="1052735"/>
          <a:ext cx="8639999" cy="5148573"/>
        </p:xfrm>
        <a:graphic>
          <a:graphicData uri="http://schemas.openxmlformats.org/drawingml/2006/table">
            <a:tbl>
              <a:tblPr/>
              <a:tblGrid>
                <a:gridCol w="92251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51249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分子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北科材料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材料組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雲科化工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雲科文化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雲科環安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化工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虎尾材料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虎尾生科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分子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生科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宜蘭 化工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606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44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7606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58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55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分子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生科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宜蘭 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化材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海環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分子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生科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宜蘭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化材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明志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化工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化材</a:t>
                      </a:r>
                    </a:p>
                  </a:txBody>
                  <a:tcPr marL="4953" marR="4953" marT="495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893388" name="AutoShape 1484"/>
          <p:cNvSpPr>
            <a:spLocks noChangeArrowheads="1"/>
          </p:cNvSpPr>
          <p:nvPr/>
        </p:nvSpPr>
        <p:spPr bwMode="auto">
          <a:xfrm>
            <a:off x="7956376" y="930622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  <a:effectLst/>
          <a:extLst/>
        </p:spPr>
        <p:txBody>
          <a:bodyPr wrap="none" anchor="ctr"/>
          <a:lstStyle/>
          <a:p>
            <a:pPr eaLnBrk="1" hangingPunct="1">
              <a:lnSpc>
                <a:spcPct val="120000"/>
              </a:lnSpc>
              <a:spcBef>
                <a:spcPct val="20000"/>
              </a:spcBef>
              <a:defRPr/>
            </a:pPr>
            <a:endParaRPr lang="zh-TW" altLang="en-US"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2434882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043608" y="332656"/>
            <a:ext cx="8425807" cy="504056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lvl="0" algn="l" eaLnBrk="1" fontAlgn="ctr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衛生與護理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類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海環系</a:t>
            </a:r>
            <a:endParaRPr lang="zh-TW" altLang="en-US" sz="28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  <a:cs typeface="+mn-cs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291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50218"/>
              </p:ext>
            </p:extLst>
          </p:nvPr>
        </p:nvGraphicFramePr>
        <p:xfrm>
          <a:off x="395540" y="1407054"/>
          <a:ext cx="8208916" cy="4571091"/>
        </p:xfrm>
        <a:graphic>
          <a:graphicData uri="http://schemas.openxmlformats.org/drawingml/2006/table">
            <a:tbl>
              <a:tblPr/>
              <a:tblGrid>
                <a:gridCol w="82089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2165204228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3786369245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4160389473"/>
                    </a:ext>
                  </a:extLst>
                </a:gridCol>
                <a:gridCol w="423401">
                  <a:extLst>
                    <a:ext uri="{9D8B030D-6E8A-4147-A177-3AD203B41FA5}">
                      <a16:colId xmlns:a16="http://schemas.microsoft.com/office/drawing/2014/main" xmlns="" val="1267525720"/>
                    </a:ext>
                  </a:extLst>
                </a:gridCol>
                <a:gridCol w="561669">
                  <a:extLst>
                    <a:ext uri="{9D8B030D-6E8A-4147-A177-3AD203B41FA5}">
                      <a16:colId xmlns:a16="http://schemas.microsoft.com/office/drawing/2014/main" xmlns="" val="1513709848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242797479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3699404928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1926188133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3762999525"/>
                    </a:ext>
                  </a:extLst>
                </a:gridCol>
                <a:gridCol w="492535">
                  <a:extLst>
                    <a:ext uri="{9D8B030D-6E8A-4147-A177-3AD203B41FA5}">
                      <a16:colId xmlns:a16="http://schemas.microsoft.com/office/drawing/2014/main" xmlns="" val="2389627342"/>
                    </a:ext>
                  </a:extLst>
                </a:gridCol>
              </a:tblGrid>
              <a:tr h="65379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運動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1" dirty="0" smtClean="0">
                          <a:solidFill>
                            <a:srgbClr val="FF0000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海環</a:t>
                      </a:r>
                      <a:endParaRPr lang="zh-TW" altLang="en-US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kumimoji="0" lang="zh-TW" altLang="en-US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運動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r>
                        <a:rPr lang="zh-TW" altLang="en-US" sz="1400" b="1" dirty="0" smtClean="0">
                          <a:solidFill>
                            <a:srgbClr val="FF0000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海環</a:t>
                      </a:r>
                      <a:endParaRPr lang="zh-TW" altLang="en-US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40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43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運動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牙體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r>
                        <a:rPr lang="zh-TW" altLang="en-US" sz="1400" b="1" dirty="0" smtClean="0">
                          <a:solidFill>
                            <a:srgbClr val="FF0000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海環</a:t>
                      </a:r>
                      <a:endParaRPr lang="zh-TW" altLang="en-US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運動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r>
                        <a:rPr lang="zh-TW" altLang="en-US" sz="1400" b="1" dirty="0" smtClean="0">
                          <a:solidFill>
                            <a:srgbClr val="FF0000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海環</a:t>
                      </a:r>
                      <a:endParaRPr lang="zh-TW" altLang="en-US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嘉藥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醫藥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AutoShape 343"/>
          <p:cNvSpPr>
            <a:spLocks noChangeArrowheads="1"/>
          </p:cNvSpPr>
          <p:nvPr/>
        </p:nvSpPr>
        <p:spPr bwMode="auto">
          <a:xfrm>
            <a:off x="8244408" y="1290662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11752430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475656" y="296382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algn="l" eaLnBrk="1" fontAlgn="ctr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農業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  <a:cs typeface="+mn-cs"/>
              </a:rPr>
              <a:t>海環系</a:t>
            </a:r>
            <a:endParaRPr lang="zh-TW" altLang="en-US" sz="18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  <a:cs typeface="+mn-cs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292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8866356"/>
              </p:ext>
            </p:extLst>
          </p:nvPr>
        </p:nvGraphicFramePr>
        <p:xfrm>
          <a:off x="127751" y="1412776"/>
          <a:ext cx="9000996" cy="4571091"/>
        </p:xfrm>
        <a:graphic>
          <a:graphicData uri="http://schemas.openxmlformats.org/drawingml/2006/table">
            <a:tbl>
              <a:tblPr/>
              <a:tblGrid>
                <a:gridCol w="72588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15788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5527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2165204228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3786369245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4160389473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1267525720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1513709848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242797479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3699404928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1926188133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3762999525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2389627342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1372388869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4117238038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3990539240"/>
                    </a:ext>
                  </a:extLst>
                </a:gridCol>
                <a:gridCol w="435532">
                  <a:extLst>
                    <a:ext uri="{9D8B030D-6E8A-4147-A177-3AD203B41FA5}">
                      <a16:colId xmlns:a16="http://schemas.microsoft.com/office/drawing/2014/main" xmlns="" val="3643531966"/>
                    </a:ext>
                  </a:extLst>
                </a:gridCol>
              </a:tblGrid>
              <a:tr h="65379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獸醫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動物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熱帶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化工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農園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植物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森林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農企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1" dirty="0" smtClean="0">
                          <a:solidFill>
                            <a:srgbClr val="FF0000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海環</a:t>
                      </a:r>
                      <a:endParaRPr kumimoji="0" lang="en-US" altLang="zh-TW" sz="12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獸醫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動物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森林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漁生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植物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熱帶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農企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海科生物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化工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r>
                        <a:rPr lang="zh-TW" altLang="en-US" sz="1400" b="1" dirty="0" smtClean="0">
                          <a:solidFill>
                            <a:srgbClr val="FF0000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海環</a:t>
                      </a:r>
                      <a:endParaRPr lang="zh-TW" altLang="en-US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獸醫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動物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化工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熱帶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noProof="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森林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noProof="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植物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農企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r>
                        <a:rPr lang="zh-TW" altLang="en-US" sz="1400" b="1" dirty="0" smtClean="0">
                          <a:solidFill>
                            <a:srgbClr val="FF0000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海環</a:t>
                      </a:r>
                      <a:endParaRPr lang="zh-TW" altLang="en-US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食品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獸醫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動物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景觀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木材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森林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海科生物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環境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熱帶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化工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noProof="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植物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農企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noProof="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農園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6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漁生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r>
                        <a:rPr lang="zh-TW" altLang="en-US" sz="1400" b="1" dirty="0" smtClean="0">
                          <a:solidFill>
                            <a:srgbClr val="FF0000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海環</a:t>
                      </a:r>
                      <a:endParaRPr lang="zh-TW" altLang="en-US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食品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AutoShape 343"/>
          <p:cNvSpPr>
            <a:spLocks noChangeArrowheads="1"/>
          </p:cNvSpPr>
          <p:nvPr/>
        </p:nvSpPr>
        <p:spPr bwMode="auto">
          <a:xfrm>
            <a:off x="7524328" y="1290662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70171593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投影片編號版面配置區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048ECB71-6B54-4BAB-9128-2EE516BC501A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293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6861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792038" y="260648"/>
            <a:ext cx="8172450" cy="576000"/>
          </a:xfrm>
          <a:prstGeom prst="rect">
            <a:avLst/>
          </a:prstGeom>
        </p:spPr>
        <p:txBody>
          <a:bodyPr anchor="ctr"/>
          <a:lstStyle/>
          <a:p>
            <a:pPr lvl="0"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電訊工程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9282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0397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8" name="Group 10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9890847"/>
              </p:ext>
            </p:extLst>
          </p:nvPr>
        </p:nvGraphicFramePr>
        <p:xfrm>
          <a:off x="236389" y="1412776"/>
          <a:ext cx="8640000" cy="19368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8405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5594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T="45712" marB="4571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2400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電訊工程系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電機類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27(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27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22(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19(</a:t>
                      </a: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363/2456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4658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724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41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37(↑)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43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36(↑)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710/4089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8569987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投影片編號版面配置區 5"/>
          <p:cNvSpPr>
            <a:spLocks noGrp="1"/>
          </p:cNvSpPr>
          <p:nvPr>
            <p:ph type="sldNum" sz="quarter" idx="12"/>
          </p:nvPr>
        </p:nvSpPr>
        <p:spPr>
          <a:xfrm>
            <a:off x="7042149" y="6243638"/>
            <a:ext cx="1939291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DC6AB62E-9DBB-4BCE-90DF-FC2FBA0E9D18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294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3481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00112" y="260648"/>
            <a:ext cx="8429453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電機與電子群電機類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1/2-</a:t>
            </a:r>
            <a:r>
              <a:rPr lang="zh-TW" altLang="en-US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電訊系</a:t>
            </a: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/>
          </p:nvPr>
        </p:nvGraphicFramePr>
        <p:xfrm>
          <a:off x="251998" y="1052735"/>
          <a:ext cx="8640003" cy="4655124"/>
        </p:xfrm>
        <a:graphic>
          <a:graphicData uri="http://schemas.openxmlformats.org/drawingml/2006/table">
            <a:tbl>
              <a:tblPr/>
              <a:tblGrid>
                <a:gridCol w="78345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54712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工教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台師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車輛能源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學位學程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6805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飛機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航電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3204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20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材料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能源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工教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  <a:endParaRPr lang="zh-TW" altLang="en-US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資訊</a:t>
                      </a:r>
                      <a:endParaRPr lang="zh-TW" altLang="en-US" sz="11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6006907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投影片編號版面配置區 5"/>
          <p:cNvSpPr>
            <a:spLocks noGrp="1"/>
          </p:cNvSpPr>
          <p:nvPr>
            <p:ph type="sldNum" sz="quarter" idx="12"/>
          </p:nvPr>
        </p:nvSpPr>
        <p:spPr>
          <a:xfrm>
            <a:off x="7042149" y="6243638"/>
            <a:ext cx="1939291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DC6AB62E-9DBB-4BCE-90DF-FC2FBA0E9D18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295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3481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00112" y="260648"/>
            <a:ext cx="8429453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電機與電子群電機類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2/2-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電訊系</a:t>
            </a:r>
            <a:endParaRPr lang="zh-TW" altLang="en-US" sz="24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5762486"/>
              </p:ext>
            </p:extLst>
          </p:nvPr>
        </p:nvGraphicFramePr>
        <p:xfrm>
          <a:off x="251998" y="1052735"/>
          <a:ext cx="8640008" cy="4961293"/>
        </p:xfrm>
        <a:graphic>
          <a:graphicData uri="http://schemas.openxmlformats.org/drawingml/2006/table">
            <a:tbl>
              <a:tblPr/>
              <a:tblGrid>
                <a:gridCol w="72827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0859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0859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0859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08595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08595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08595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08595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08595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08595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08595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08595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608595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608595">
                  <a:extLst>
                    <a:ext uri="{9D8B030D-6E8A-4147-A177-3AD203B41FA5}">
                      <a16:colId xmlns:a16="http://schemas.microsoft.com/office/drawing/2014/main" xmlns="" val="2724524883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航空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  <a:endParaRPr kumimoji="0" lang="en-US" altLang="zh-TW" sz="11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自動化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微電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35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1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  <a:endParaRPr kumimoji="0" lang="en-US" altLang="zh-TW" sz="1100" b="1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自動化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工程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機電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3204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39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20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39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kumimoji="0" lang="en-US" altLang="zh-TW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車輛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自動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機械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智慧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高海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微電子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kumimoji="0" lang="en-US" altLang="zh-TW" sz="11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kumimoji="0" lang="zh-TW" altLang="en-US" sz="11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生物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826" marR="4826" marT="482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AutoShape 3895"/>
          <p:cNvSpPr>
            <a:spLocks noChangeArrowheads="1"/>
          </p:cNvSpPr>
          <p:nvPr/>
        </p:nvSpPr>
        <p:spPr bwMode="auto">
          <a:xfrm>
            <a:off x="5436096" y="836648"/>
            <a:ext cx="260350" cy="339725"/>
          </a:xfrm>
          <a:prstGeom prst="downArrow">
            <a:avLst>
              <a:gd name="adj1" fmla="val 50000"/>
              <a:gd name="adj2" fmla="val 32471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84095637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投影片編號版面配置區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23CD7DB2-9760-4ED4-941D-2D499A276484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296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49155" name="Rectangle 4"/>
          <p:cNvSpPr>
            <a:spLocks noChangeArrowheads="1"/>
          </p:cNvSpPr>
          <p:nvPr/>
        </p:nvSpPr>
        <p:spPr bwMode="auto">
          <a:xfrm>
            <a:off x="971550" y="260648"/>
            <a:ext cx="8172450" cy="57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電機與電子群資電類</a:t>
            </a:r>
            <a:r>
              <a:rPr lang="zh-TW" altLang="en-US" sz="2400" b="1" dirty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考生志願</a:t>
            </a:r>
            <a:r>
              <a:rPr lang="zh-TW" altLang="en-US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序</a:t>
            </a:r>
            <a:r>
              <a:rPr lang="en-US" altLang="zh-TW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1/3-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電訊系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/>
          </p:nvPr>
        </p:nvGraphicFramePr>
        <p:xfrm>
          <a:off x="307163" y="1251390"/>
          <a:ext cx="8639987" cy="5028029"/>
        </p:xfrm>
        <a:graphic>
          <a:graphicData uri="http://schemas.openxmlformats.org/drawingml/2006/table">
            <a:tbl>
              <a:tblPr/>
              <a:tblGrid>
                <a:gridCol w="882227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3197890678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875075948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1339006036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72872801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405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3865935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投影片編號版面配置區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23CD7DB2-9760-4ED4-941D-2D499A276484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297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7" name="Rectangle 4"/>
          <p:cNvSpPr>
            <a:spLocks noChangeArrowheads="1"/>
          </p:cNvSpPr>
          <p:nvPr/>
        </p:nvSpPr>
        <p:spPr bwMode="auto">
          <a:xfrm>
            <a:off x="971550" y="260648"/>
            <a:ext cx="8208962" cy="57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電機與電子群資電類</a:t>
            </a:r>
            <a:r>
              <a:rPr lang="zh-TW" altLang="en-US" sz="2400" b="1" dirty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考生志願</a:t>
            </a:r>
            <a:r>
              <a:rPr lang="zh-TW" altLang="en-US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序</a:t>
            </a:r>
            <a:r>
              <a:rPr lang="en-US" altLang="zh-TW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2/3-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電訊系</a:t>
            </a: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40818" y="1118233"/>
          <a:ext cx="9106752" cy="5354005"/>
        </p:xfrm>
        <a:graphic>
          <a:graphicData uri="http://schemas.openxmlformats.org/drawingml/2006/table">
            <a:tbl>
              <a:tblPr/>
              <a:tblGrid>
                <a:gridCol w="72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6683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01661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2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航空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zh-TW" altLang="en-US" sz="12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虎尾電子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2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產品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　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虎尾電子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航空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第一金融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風險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虎尾多媒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9238572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投影片編號版面配置區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23CD7DB2-9760-4ED4-941D-2D499A276484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298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7" name="Rectangle 4"/>
          <p:cNvSpPr>
            <a:spLocks noChangeArrowheads="1"/>
          </p:cNvSpPr>
          <p:nvPr/>
        </p:nvSpPr>
        <p:spPr bwMode="auto">
          <a:xfrm>
            <a:off x="971550" y="260648"/>
            <a:ext cx="8208962" cy="57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電機與電子群資電類</a:t>
            </a:r>
            <a:r>
              <a:rPr lang="zh-TW" altLang="en-US" sz="2400" b="1" dirty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考生志願</a:t>
            </a:r>
            <a:r>
              <a:rPr lang="zh-TW" altLang="en-US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序</a:t>
            </a:r>
            <a:r>
              <a:rPr lang="en-US" altLang="zh-TW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3/3-</a:t>
            </a:r>
            <a:r>
              <a:rPr lang="zh-TW" altLang="en-US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電訊系</a:t>
            </a:r>
            <a:endParaRPr lang="zh-TW" altLang="en-US" sz="24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9245184"/>
              </p:ext>
            </p:extLst>
          </p:nvPr>
        </p:nvGraphicFramePr>
        <p:xfrm>
          <a:off x="73768" y="1182645"/>
          <a:ext cx="9106744" cy="5518193"/>
        </p:xfrm>
        <a:graphic>
          <a:graphicData uri="http://schemas.openxmlformats.org/drawingml/2006/table">
            <a:tbl>
              <a:tblPr/>
              <a:tblGrid>
                <a:gridCol w="68081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49246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9882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17173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74113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928333514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43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微電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2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產品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noProof="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綠能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網路 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應用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微電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綠能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網路 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r>
                        <a:rPr lang="zh-TW" altLang="en-US" sz="1400" b="1" i="0" u="none" strike="noStrike" kern="1200" noProof="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31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微電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r>
                        <a:rPr lang="zh-TW" altLang="en-US" sz="1400" b="1" i="0" u="none" strike="noStrike" kern="1200" noProof="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綠能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產品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網路</a:t>
                      </a:r>
                      <a:endParaRPr lang="zh-TW" altLang="en-US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控制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綠能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產品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r>
                        <a:rPr lang="zh-TW" altLang="en-US" sz="1400" b="1" i="0" u="none" strike="noStrike" kern="1200" noProof="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微電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德明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1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網路</a:t>
                      </a:r>
                      <a:endParaRPr lang="zh-TW" altLang="en-US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9" name="AutoShape 343"/>
          <p:cNvSpPr>
            <a:spLocks noChangeArrowheads="1"/>
          </p:cNvSpPr>
          <p:nvPr/>
        </p:nvSpPr>
        <p:spPr bwMode="auto">
          <a:xfrm>
            <a:off x="2339752" y="908720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20446502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331913" y="260648"/>
            <a:ext cx="7251700" cy="576000"/>
          </a:xfrm>
          <a:prstGeom prst="rect">
            <a:avLst/>
          </a:prstGeom>
        </p:spPr>
        <p:txBody>
          <a:bodyPr anchor="ctr"/>
          <a:lstStyle/>
          <a:p>
            <a:pPr lvl="0"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航運管理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395288" y="6019800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395288" y="6330950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299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Group 1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5186022"/>
              </p:ext>
            </p:extLst>
          </p:nvPr>
        </p:nvGraphicFramePr>
        <p:xfrm>
          <a:off x="251880" y="1412776"/>
          <a:ext cx="8640240" cy="1512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60000">
                <a:tc rowSpan="2"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航運管理系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29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15(↑)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22(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18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298/2036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49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43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52(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61(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1135/7586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0805429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52DF3A65-5DA7-45DB-AD86-E975A0AAFF84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300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9216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/>
          <a:p>
            <a:pPr lvl="0"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1/5-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航管系</a:t>
            </a:r>
            <a:endParaRPr lang="zh-TW" altLang="en-US" sz="28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8751451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9709EF7A-03F1-4A2B-9434-CC85F1DEAEFA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301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10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2/5-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航管系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72000" y="935413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5543663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49C152A5-1173-4677-B7B3-FFC002D6543C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302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3/5-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航管系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3891025"/>
              </p:ext>
            </p:extLst>
          </p:nvPr>
        </p:nvGraphicFramePr>
        <p:xfrm>
          <a:off x="72000" y="998420"/>
          <a:ext cx="9000000" cy="5256584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商經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中技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kumimoji="0" lang="zh-TW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kumimoji="0" lang="zh-TW" alt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休健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3563985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4/5-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航管系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303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9481381"/>
              </p:ext>
            </p:extLst>
          </p:nvPr>
        </p:nvGraphicFramePr>
        <p:xfrm>
          <a:off x="72000" y="1124743"/>
          <a:ext cx="9000000" cy="4574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數位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統計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400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54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878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b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  <a:endParaRPr lang="zh-TW" altLang="en-US" sz="1400" b="1" i="0" u="none" strike="noStrike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服務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4600666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5/5-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航管系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304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/>
          </p:nvPr>
        </p:nvGraphicFramePr>
        <p:xfrm>
          <a:off x="107504" y="1246273"/>
          <a:ext cx="9000000" cy="4574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62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65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66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05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長庚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  <a:endParaRPr lang="zh-TW" alt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餐旅行銷</a:t>
                      </a:r>
                      <a:endParaRPr lang="zh-TW" alt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休閒健康</a:t>
                      </a:r>
                      <a:endParaRPr lang="zh-TW" alt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統計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日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服管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休閒經營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應統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服管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endParaRPr lang="en-US" altLang="zh-TW" sz="12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楠梓</a:t>
                      </a:r>
                      <a:r>
                        <a:rPr lang="en-US" altLang="zh-TW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lang="zh-TW" altLang="en-US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海洋休閒</a:t>
                      </a:r>
                      <a:endParaRPr lang="zh-TW" altLang="en-US" sz="105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應統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海洋休閒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AutoShape 343"/>
          <p:cNvSpPr>
            <a:spLocks noChangeArrowheads="1"/>
          </p:cNvSpPr>
          <p:nvPr/>
        </p:nvSpPr>
        <p:spPr bwMode="auto">
          <a:xfrm>
            <a:off x="1691680" y="1124744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167172" y="6091505"/>
            <a:ext cx="4980892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/>
            <a:r>
              <a:rPr lang="zh-TW" altLang="en-US" sz="1200" b="1" dirty="0" smtClean="0"/>
              <a:t>註：</a:t>
            </a:r>
            <a:r>
              <a:rPr lang="en-US" altLang="zh-TW" sz="1200" b="1" dirty="0" smtClean="0">
                <a:solidFill>
                  <a:srgbClr val="0000FF"/>
                </a:solidFill>
              </a:rPr>
              <a:t>107</a:t>
            </a:r>
            <a:r>
              <a:rPr lang="zh-TW" altLang="en-US" sz="1200" b="1" dirty="0" smtClean="0">
                <a:solidFill>
                  <a:srgbClr val="0000FF"/>
                </a:solidFill>
              </a:rPr>
              <a:t>學年度</a:t>
            </a:r>
            <a:r>
              <a:rPr lang="en-US" altLang="zh-TW" sz="1200" b="1" dirty="0" smtClean="0">
                <a:solidFill>
                  <a:srgbClr val="0000FF"/>
                </a:solidFill>
              </a:rPr>
              <a:t>61</a:t>
            </a:r>
            <a:r>
              <a:rPr lang="zh-TW" altLang="en-US" sz="1200" b="1" dirty="0" smtClean="0">
                <a:solidFill>
                  <a:srgbClr val="0000FF"/>
                </a:solidFill>
              </a:rPr>
              <a:t>名和</a:t>
            </a:r>
            <a:r>
              <a:rPr lang="en-US" altLang="zh-TW" sz="1200" b="1" dirty="0" smtClean="0">
                <a:solidFill>
                  <a:srgbClr val="0000FF"/>
                </a:solidFill>
              </a:rPr>
              <a:t>62</a:t>
            </a:r>
            <a:r>
              <a:rPr lang="zh-TW" altLang="en-US" sz="1200" b="1" dirty="0" smtClean="0">
                <a:solidFill>
                  <a:srgbClr val="0000FF"/>
                </a:solidFill>
              </a:rPr>
              <a:t>名最低分數同分</a:t>
            </a:r>
            <a:endParaRPr lang="zh-TW" altLang="en-US" sz="1200" b="1" dirty="0">
              <a:solidFill>
                <a:srgbClr val="0000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413751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投影片編號版面配置區 6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95BBD426-0EA1-4354-85DF-41BA3C4878B2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305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4515" name="Rectangle 5"/>
          <p:cNvSpPr>
            <a:spLocks noGrp="1" noChangeArrowheads="1"/>
          </p:cNvSpPr>
          <p:nvPr>
            <p:ph type="title" idx="4294967295"/>
          </p:nvPr>
        </p:nvSpPr>
        <p:spPr>
          <a:xfrm>
            <a:off x="1043608" y="260648"/>
            <a:ext cx="784800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外語群英語類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航管系</a:t>
            </a: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6309518"/>
              </p:ext>
            </p:extLst>
          </p:nvPr>
        </p:nvGraphicFramePr>
        <p:xfrm>
          <a:off x="72000" y="1052735"/>
          <a:ext cx="9000000" cy="4494045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學年度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運保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運保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國廚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36613" y="5707229"/>
            <a:ext cx="785803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latin typeface="標楷體" panose="03000509000000000000" pitchFamily="65" charset="-120"/>
                <a:ea typeface="標楷體" panose="03000509000000000000" pitchFamily="65" charset="-120"/>
              </a:rPr>
              <a:t>註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：國立雲林科技大學財務金融系於</a:t>
            </a:r>
            <a:r>
              <a:rPr lang="en-US" altLang="zh-TW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107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學年度招收外語群英語類</a:t>
            </a:r>
            <a:endParaRPr lang="zh-TW" altLang="en-US" sz="1600" b="1" dirty="0">
              <a:latin typeface="標楷體" panose="03000509000000000000" pitchFamily="65" charset="-120"/>
              <a:ea typeface="標楷體" panose="03000509000000000000" pitchFamily="65" charset="-120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36613" y="6036955"/>
            <a:ext cx="785803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zh-TW" altLang="en-US" sz="1600" b="1" dirty="0">
                <a:latin typeface="標楷體" panose="03000509000000000000" pitchFamily="65" charset="-120"/>
                <a:ea typeface="標楷體" panose="03000509000000000000" pitchFamily="65" charset="-120"/>
              </a:rPr>
              <a:t>註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：國立雲林科技大學企業管理系於</a:t>
            </a:r>
            <a:r>
              <a:rPr lang="en-US" altLang="zh-TW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107</a:t>
            </a:r>
            <a:r>
              <a:rPr lang="zh-TW" altLang="en-US" sz="1600" b="1" dirty="0" smtClean="0">
                <a:latin typeface="標楷體" panose="03000509000000000000" pitchFamily="65" charset="-120"/>
                <a:ea typeface="標楷體" panose="03000509000000000000" pitchFamily="65" charset="-120"/>
              </a:rPr>
              <a:t>學年度招收外語群英語類</a:t>
            </a:r>
            <a:endParaRPr lang="zh-TW" altLang="en-US" sz="1600" b="1" dirty="0">
              <a:latin typeface="標楷體" panose="03000509000000000000" pitchFamily="65" charset="-120"/>
              <a:ea typeface="標楷體" panose="03000509000000000000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58629067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投影片編號版面配置區 6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A0148284-8121-4E70-B72C-B78C638563AE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306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5539" name="Rectangle 5"/>
          <p:cNvSpPr>
            <a:spLocks noGrp="1" noChangeArrowheads="1"/>
          </p:cNvSpPr>
          <p:nvPr>
            <p:ph type="title" idx="4294967295"/>
          </p:nvPr>
        </p:nvSpPr>
        <p:spPr>
          <a:xfrm>
            <a:off x="1043608" y="260648"/>
            <a:ext cx="784800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外語群英語類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2/2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航管系</a:t>
            </a:r>
            <a:endParaRPr lang="zh-TW" altLang="en-US" sz="28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7580476"/>
              </p:ext>
            </p:extLst>
          </p:nvPr>
        </p:nvGraphicFramePr>
        <p:xfrm>
          <a:off x="72000" y="1052735"/>
          <a:ext cx="9000000" cy="4950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學年度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30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本校</a:t>
                      </a: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1" i="0" u="none" strike="noStrike" dirty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國觀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宜蘭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外語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國廚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文創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文創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國際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5540" name="AutoShape 13"/>
          <p:cNvSpPr>
            <a:spLocks noChangeArrowheads="1"/>
          </p:cNvSpPr>
          <p:nvPr/>
        </p:nvSpPr>
        <p:spPr bwMode="auto">
          <a:xfrm>
            <a:off x="2195736" y="882872"/>
            <a:ext cx="260350" cy="339725"/>
          </a:xfrm>
          <a:prstGeom prst="downArrow">
            <a:avLst>
              <a:gd name="adj1" fmla="val 50000"/>
              <a:gd name="adj2" fmla="val 32471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30559472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5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258888" y="260648"/>
            <a:ext cx="7251700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30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zh-TW" sz="3200" b="1" kern="120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供應鏈管理系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395039" y="5733256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395039" y="6021288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9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307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8" name="Group 1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6961102"/>
              </p:ext>
            </p:extLst>
          </p:nvPr>
        </p:nvGraphicFramePr>
        <p:xfrm>
          <a:off x="293987" y="1340768"/>
          <a:ext cx="8640240" cy="1456786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供應鏈管理系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32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30(↑)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34(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29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390/2036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81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66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67(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70(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76(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1341/7586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6610607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投影片編號版面配置區 6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95BBD426-0EA1-4354-85DF-41BA3C4878B2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308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4515" name="Rectangle 5"/>
          <p:cNvSpPr>
            <a:spLocks noGrp="1" noChangeArrowheads="1"/>
          </p:cNvSpPr>
          <p:nvPr>
            <p:ph type="title" idx="4294967295"/>
          </p:nvPr>
        </p:nvSpPr>
        <p:spPr>
          <a:xfrm>
            <a:off x="899592" y="260648"/>
            <a:ext cx="7992016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外語群英語類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zh-TW" sz="2200" b="1" kern="120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供</a:t>
            </a:r>
            <a:r>
              <a:rPr lang="zh-TW" altLang="en-US" sz="2200" b="1" kern="120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</a:t>
            </a:r>
            <a:r>
              <a:rPr lang="zh-TW" altLang="zh-TW" sz="2200" b="1" kern="120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鏈系</a:t>
            </a:r>
            <a:endParaRPr lang="zh-TW" altLang="en-US" sz="22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72000" y="1052735"/>
          <a:ext cx="9000000" cy="4494045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學年度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運保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運保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國廚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3224958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投影片編號版面配置區 6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A0148284-8121-4E70-B72C-B78C638563AE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309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5539" name="Rectangle 5"/>
          <p:cNvSpPr>
            <a:spLocks noGrp="1" noChangeArrowheads="1"/>
          </p:cNvSpPr>
          <p:nvPr>
            <p:ph type="title" idx="4294967295"/>
          </p:nvPr>
        </p:nvSpPr>
        <p:spPr>
          <a:xfrm>
            <a:off x="899592" y="260648"/>
            <a:ext cx="7992016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外語群英語類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2/2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zh-TW" sz="2200" b="1" kern="120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供</a:t>
            </a:r>
            <a:r>
              <a:rPr lang="zh-TW" altLang="en-US" sz="2200" b="1" kern="120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</a:t>
            </a:r>
            <a:r>
              <a:rPr lang="zh-TW" altLang="zh-TW" sz="2200" b="1" kern="120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鏈</a:t>
            </a:r>
            <a:r>
              <a:rPr lang="zh-TW" altLang="zh-TW" sz="2200" b="1" kern="120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endParaRPr lang="zh-TW" altLang="en-US" sz="22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8548380"/>
              </p:ext>
            </p:extLst>
          </p:nvPr>
        </p:nvGraphicFramePr>
        <p:xfrm>
          <a:off x="72000" y="1052735"/>
          <a:ext cx="9000000" cy="4950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學年度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30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國觀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宜蘭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外語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國廚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文創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</a:t>
                      </a:r>
                      <a:endParaRPr lang="zh-TW" altLang="en-US" sz="1400" b="1" i="0" u="none" strike="noStrike" kern="1200" dirty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文創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國際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5540" name="AutoShape 13"/>
          <p:cNvSpPr>
            <a:spLocks noChangeArrowheads="1"/>
          </p:cNvSpPr>
          <p:nvPr/>
        </p:nvSpPr>
        <p:spPr bwMode="auto">
          <a:xfrm>
            <a:off x="8100392" y="882872"/>
            <a:ext cx="260350" cy="339725"/>
          </a:xfrm>
          <a:prstGeom prst="downArrow">
            <a:avLst>
              <a:gd name="adj1" fmla="val 50000"/>
              <a:gd name="adj2" fmla="val 32471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73453133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52DF3A65-5DA7-45DB-AD86-E975A0AAFF84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310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9216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4745" y="260648"/>
            <a:ext cx="7828483" cy="576263"/>
          </a:xfrm>
          <a:prstGeom prst="rect">
            <a:avLst/>
          </a:prstGeom>
        </p:spPr>
        <p:txBody>
          <a:bodyPr anchor="ctr"/>
          <a:lstStyle/>
          <a:p>
            <a:pPr lvl="0"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1/6-</a:t>
            </a:r>
            <a:r>
              <a:rPr lang="zh-TW" altLang="zh-TW" sz="2000" b="1" kern="120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供</a:t>
            </a:r>
            <a:r>
              <a:rPr lang="zh-TW" altLang="en-US" sz="2000" b="1" kern="120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</a:t>
            </a:r>
            <a:r>
              <a:rPr lang="zh-TW" altLang="zh-TW" sz="2000" b="1" kern="120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鏈系</a:t>
            </a:r>
            <a:endParaRPr lang="zh-TW" altLang="en-US" sz="20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5251177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9709EF7A-03F1-4A2B-9434-CC85F1DEAEFA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311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10" name="Rectangle 2"/>
          <p:cNvSpPr txBox="1">
            <a:spLocks noChangeArrowheads="1"/>
          </p:cNvSpPr>
          <p:nvPr/>
        </p:nvSpPr>
        <p:spPr>
          <a:xfrm>
            <a:off x="1114745" y="260648"/>
            <a:ext cx="7957255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2/6-</a:t>
            </a:r>
            <a:r>
              <a:rPr lang="zh-TW" altLang="zh-TW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供</a:t>
            </a:r>
            <a:r>
              <a:rPr lang="zh-TW" altLang="en-US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</a:t>
            </a:r>
            <a:r>
              <a:rPr lang="zh-TW" altLang="zh-TW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鏈系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72000" y="935413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9685263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49C152A5-1173-4677-B7B3-FFC002D6543C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312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1114745" y="260648"/>
            <a:ext cx="7957255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3/6-</a:t>
            </a:r>
            <a:r>
              <a:rPr lang="zh-TW" altLang="zh-TW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供</a:t>
            </a:r>
            <a:r>
              <a:rPr lang="zh-TW" altLang="en-US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</a:t>
            </a:r>
            <a:r>
              <a:rPr lang="zh-TW" altLang="zh-TW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鏈系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72000" y="998420"/>
          <a:ext cx="9000000" cy="5256584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商經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中技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kumimoji="0" lang="zh-TW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kumimoji="0" lang="zh-TW" alt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休健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4839194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957255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4/6-</a:t>
            </a:r>
            <a:r>
              <a:rPr lang="zh-TW" altLang="zh-TW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供</a:t>
            </a:r>
            <a:r>
              <a:rPr lang="zh-TW" altLang="en-US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</a:t>
            </a:r>
            <a:r>
              <a:rPr lang="zh-TW" altLang="zh-TW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鏈系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313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/>
          </p:nvPr>
        </p:nvGraphicFramePr>
        <p:xfrm>
          <a:off x="72000" y="1124743"/>
          <a:ext cx="9000000" cy="4574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數位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統計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400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54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878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服務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8990540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992759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5/6-</a:t>
            </a:r>
            <a:r>
              <a:rPr lang="zh-TW" altLang="zh-TW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供</a:t>
            </a:r>
            <a:r>
              <a:rPr lang="zh-TW" altLang="en-US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</a:t>
            </a:r>
            <a:r>
              <a:rPr lang="zh-TW" altLang="zh-TW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鏈系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314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4097229"/>
              </p:ext>
            </p:extLst>
          </p:nvPr>
        </p:nvGraphicFramePr>
        <p:xfrm>
          <a:off x="107504" y="1246273"/>
          <a:ext cx="9000000" cy="4574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62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65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66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長庚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  <a:endParaRPr lang="zh-TW" alt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餐旅行銷</a:t>
                      </a:r>
                      <a:endParaRPr lang="zh-TW" alt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休閒健康</a:t>
                      </a:r>
                      <a:endParaRPr lang="zh-TW" alt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統計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日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服管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2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</a:t>
                      </a:r>
                      <a:endParaRPr lang="zh-TW" altLang="en-US" sz="105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休閒經營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應統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2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</a:t>
                      </a:r>
                      <a:endParaRPr lang="zh-TW" altLang="en-US" sz="105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服管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endParaRPr lang="en-US" altLang="zh-TW" sz="12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楠梓</a:t>
                      </a:r>
                      <a:r>
                        <a:rPr lang="en-US" altLang="zh-TW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lang="zh-TW" altLang="en-US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海洋休閒</a:t>
                      </a:r>
                      <a:endParaRPr lang="zh-TW" altLang="en-US" sz="105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應統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2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</a:t>
                      </a:r>
                      <a:endParaRPr lang="zh-TW" altLang="en-US" sz="105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海洋休閒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5520248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8029255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6/6-</a:t>
            </a:r>
            <a:r>
              <a:rPr lang="zh-TW" altLang="zh-TW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供</a:t>
            </a:r>
            <a:r>
              <a:rPr lang="zh-TW" altLang="en-US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</a:t>
            </a:r>
            <a:r>
              <a:rPr lang="zh-TW" altLang="zh-TW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鏈系</a:t>
            </a:r>
            <a:endParaRPr lang="zh-TW" altLang="en-US" sz="2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315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2079768"/>
              </p:ext>
            </p:extLst>
          </p:nvPr>
        </p:nvGraphicFramePr>
        <p:xfrm>
          <a:off x="107504" y="1246273"/>
          <a:ext cx="8835719" cy="4574370"/>
        </p:xfrm>
        <a:graphic>
          <a:graphicData uri="http://schemas.openxmlformats.org/drawingml/2006/table">
            <a:tbl>
              <a:tblPr/>
              <a:tblGrid>
                <a:gridCol w="93997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南台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視覺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商業</a:t>
                      </a:r>
                      <a:endParaRPr lang="zh-TW" altLang="en-US" sz="12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財務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文創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經濟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財務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朝陽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海洋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財務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漁生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財務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經濟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漁生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AutoShape 343"/>
          <p:cNvSpPr>
            <a:spLocks noChangeArrowheads="1"/>
          </p:cNvSpPr>
          <p:nvPr/>
        </p:nvSpPr>
        <p:spPr bwMode="auto">
          <a:xfrm>
            <a:off x="1187624" y="980728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60029789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874713" y="260648"/>
            <a:ext cx="7394575" cy="576000"/>
          </a:xfrm>
          <a:prstGeom prst="rect">
            <a:avLst/>
          </a:prstGeom>
        </p:spPr>
        <p:txBody>
          <a:bodyPr anchor="ctr"/>
          <a:lstStyle/>
          <a:p>
            <a:pPr lvl="0" eaLnBrk="1" hangingPunct="1"/>
            <a:r>
              <a:rPr lang="en-US" altLang="zh-TW" sz="30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zh-TW" sz="3200" b="1" kern="120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海洋休閒管理</a:t>
            </a:r>
            <a:r>
              <a:rPr lang="zh-TW" altLang="zh-TW" sz="3200" b="1" kern="120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396875" y="5970588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396875" y="6257926"/>
            <a:ext cx="8353425" cy="3381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9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316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8" name="Group 1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2479189"/>
              </p:ext>
            </p:extLst>
          </p:nvPr>
        </p:nvGraphicFramePr>
        <p:xfrm>
          <a:off x="251880" y="1268760"/>
          <a:ext cx="8640240" cy="1872000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60000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海洋休閒管理系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71(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72(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84(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93(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1793/7586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76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外語群英語類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31(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32(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32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35(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449/2036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78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4409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餐旅群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20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28(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27(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21(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314/5571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94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21978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8387390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52DF3A65-5DA7-45DB-AD86-E975A0AAFF84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317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9216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4745" y="260648"/>
            <a:ext cx="7957255" cy="576263"/>
          </a:xfrm>
          <a:prstGeom prst="rect">
            <a:avLst/>
          </a:prstGeom>
        </p:spPr>
        <p:txBody>
          <a:bodyPr anchor="ctr"/>
          <a:lstStyle/>
          <a:p>
            <a:pPr lvl="0" algn="l"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1/7-</a:t>
            </a:r>
            <a:r>
              <a:rPr lang="zh-TW" altLang="en-US" sz="1800" b="1" kern="1200" dirty="0">
                <a:solidFill>
                  <a:srgbClr val="FF0000"/>
                </a:solidFill>
                <a:latin typeface="標楷體" panose="03000509000000000000" pitchFamily="65" charset="-120"/>
                <a:ea typeface="標楷體" panose="03000509000000000000" pitchFamily="65" charset="-120"/>
                <a:cs typeface="+mn-cs"/>
              </a:rPr>
              <a:t>海洋休閒</a:t>
            </a:r>
            <a:r>
              <a:rPr lang="zh-TW" altLang="en-US" sz="1800" b="1" kern="1200" dirty="0" smtClean="0">
                <a:solidFill>
                  <a:srgbClr val="FF0000"/>
                </a:solidFill>
                <a:latin typeface="標楷體" panose="03000509000000000000" pitchFamily="65" charset="-120"/>
                <a:ea typeface="標楷體" panose="03000509000000000000" pitchFamily="65" charset="-120"/>
                <a:cs typeface="+mn-cs"/>
              </a:rPr>
              <a:t>系</a:t>
            </a:r>
            <a:endParaRPr lang="zh-TW" altLang="en-US" sz="28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7940958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9709EF7A-03F1-4A2B-9434-CC85F1DEAEFA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318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10" name="Rectangle 2"/>
          <p:cNvSpPr txBox="1">
            <a:spLocks noChangeArrowheads="1"/>
          </p:cNvSpPr>
          <p:nvPr/>
        </p:nvSpPr>
        <p:spPr>
          <a:xfrm>
            <a:off x="1114745" y="260648"/>
            <a:ext cx="7957255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lvl="0" algn="l"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2/7-</a:t>
            </a:r>
            <a:r>
              <a:rPr lang="zh-TW" altLang="en-US" sz="1800" b="1" dirty="0">
                <a:solidFill>
                  <a:srgbClr val="FF0000"/>
                </a:solidFill>
                <a:latin typeface="標楷體" panose="03000509000000000000" pitchFamily="65" charset="-120"/>
                <a:ea typeface="標楷體" panose="03000509000000000000" pitchFamily="65" charset="-120"/>
                <a:cs typeface="+mn-cs"/>
              </a:rPr>
              <a:t>海洋休閒</a:t>
            </a:r>
            <a:r>
              <a:rPr lang="zh-TW" altLang="en-US" sz="1800" b="1" dirty="0" smtClean="0">
                <a:solidFill>
                  <a:srgbClr val="FF0000"/>
                </a:solidFill>
                <a:latin typeface="標楷體" panose="03000509000000000000" pitchFamily="65" charset="-120"/>
                <a:ea typeface="標楷體" panose="03000509000000000000" pitchFamily="65" charset="-120"/>
                <a:cs typeface="+mn-cs"/>
              </a:rPr>
              <a:t>系</a:t>
            </a:r>
            <a:endParaRPr lang="zh-TW" altLang="en-US" sz="1800" b="1" kern="0" dirty="0">
              <a:solidFill>
                <a:srgbClr val="FF0000"/>
              </a:solidFill>
              <a:latin typeface="標楷體" pitchFamily="65" charset="-120"/>
              <a:ea typeface="標楷體" pitchFamily="65" charset="-120"/>
              <a:cs typeface="+mn-cs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72000" y="935413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3587310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49C152A5-1173-4677-B7B3-FFC002D6543C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319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1114745" y="260648"/>
            <a:ext cx="7957255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lvl="0" algn="l"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3/7-</a:t>
            </a:r>
            <a:r>
              <a:rPr lang="zh-TW" altLang="en-US" sz="1800" b="1" dirty="0">
                <a:solidFill>
                  <a:srgbClr val="FF0000"/>
                </a:solidFill>
                <a:latin typeface="標楷體" panose="03000509000000000000" pitchFamily="65" charset="-120"/>
                <a:ea typeface="標楷體" panose="03000509000000000000" pitchFamily="65" charset="-120"/>
                <a:cs typeface="+mn-cs"/>
              </a:rPr>
              <a:t>海洋休閒</a:t>
            </a:r>
            <a:r>
              <a:rPr lang="zh-TW" altLang="en-US" sz="1800" b="1" dirty="0" smtClean="0">
                <a:solidFill>
                  <a:srgbClr val="FF0000"/>
                </a:solidFill>
                <a:latin typeface="標楷體" panose="03000509000000000000" pitchFamily="65" charset="-120"/>
                <a:ea typeface="標楷體" panose="03000509000000000000" pitchFamily="65" charset="-120"/>
                <a:cs typeface="+mn-cs"/>
              </a:rPr>
              <a:t>系</a:t>
            </a:r>
            <a:endParaRPr lang="zh-TW" altLang="en-US" sz="1800" b="1" kern="0" dirty="0">
              <a:solidFill>
                <a:srgbClr val="FF0000"/>
              </a:solidFill>
              <a:latin typeface="標楷體" pitchFamily="65" charset="-120"/>
              <a:ea typeface="標楷體" pitchFamily="65" charset="-120"/>
              <a:cs typeface="+mn-cs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72000" y="998420"/>
          <a:ext cx="9000000" cy="5256584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商經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中技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kumimoji="0" lang="zh-TW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kumimoji="0" lang="zh-TW" alt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休健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3882672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957255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lvl="0" algn="l"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4/7-</a:t>
            </a:r>
            <a:r>
              <a:rPr lang="zh-TW" altLang="en-US" sz="1800" b="1" dirty="0">
                <a:solidFill>
                  <a:srgbClr val="FF0000"/>
                </a:solidFill>
                <a:latin typeface="標楷體" panose="03000509000000000000" pitchFamily="65" charset="-120"/>
                <a:ea typeface="標楷體" panose="03000509000000000000" pitchFamily="65" charset="-120"/>
                <a:cs typeface="+mn-cs"/>
              </a:rPr>
              <a:t>海洋休閒</a:t>
            </a:r>
            <a:r>
              <a:rPr lang="zh-TW" altLang="en-US" sz="1800" b="1" dirty="0" smtClean="0">
                <a:solidFill>
                  <a:srgbClr val="FF0000"/>
                </a:solidFill>
                <a:latin typeface="標楷體" panose="03000509000000000000" pitchFamily="65" charset="-120"/>
                <a:ea typeface="標楷體" panose="03000509000000000000" pitchFamily="65" charset="-120"/>
                <a:cs typeface="+mn-cs"/>
              </a:rPr>
              <a:t>系</a:t>
            </a:r>
            <a:endParaRPr lang="zh-TW" altLang="en-US" sz="1800" b="1" kern="0" dirty="0">
              <a:solidFill>
                <a:srgbClr val="FF0000"/>
              </a:solidFill>
              <a:latin typeface="標楷體" pitchFamily="65" charset="-120"/>
              <a:ea typeface="標楷體" pitchFamily="65" charset="-120"/>
              <a:cs typeface="+mn-cs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320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/>
          </p:nvPr>
        </p:nvGraphicFramePr>
        <p:xfrm>
          <a:off x="72000" y="1124743"/>
          <a:ext cx="9000000" cy="4574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數位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統計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400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54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878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服務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0377525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921751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lvl="0" algn="l"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5/7-</a:t>
            </a:r>
            <a:r>
              <a:rPr lang="zh-TW" altLang="en-US" sz="1800" b="1" dirty="0">
                <a:solidFill>
                  <a:srgbClr val="FF0000"/>
                </a:solidFill>
                <a:latin typeface="標楷體" panose="03000509000000000000" pitchFamily="65" charset="-120"/>
                <a:ea typeface="標楷體" panose="03000509000000000000" pitchFamily="65" charset="-120"/>
                <a:cs typeface="+mn-cs"/>
              </a:rPr>
              <a:t>海洋休閒</a:t>
            </a:r>
            <a:r>
              <a:rPr lang="zh-TW" altLang="en-US" sz="1800" b="1" dirty="0" smtClean="0">
                <a:solidFill>
                  <a:srgbClr val="FF0000"/>
                </a:solidFill>
                <a:latin typeface="標楷體" panose="03000509000000000000" pitchFamily="65" charset="-120"/>
                <a:ea typeface="標楷體" panose="03000509000000000000" pitchFamily="65" charset="-120"/>
                <a:cs typeface="+mn-cs"/>
              </a:rPr>
              <a:t>系</a:t>
            </a:r>
            <a:endParaRPr lang="zh-TW" altLang="en-US" sz="1800" b="1" kern="0" dirty="0">
              <a:solidFill>
                <a:srgbClr val="FF0000"/>
              </a:solidFill>
              <a:latin typeface="標楷體" pitchFamily="65" charset="-120"/>
              <a:ea typeface="標楷體" pitchFamily="65" charset="-120"/>
              <a:cs typeface="+mn-cs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321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6587510"/>
              </p:ext>
            </p:extLst>
          </p:nvPr>
        </p:nvGraphicFramePr>
        <p:xfrm>
          <a:off x="107504" y="1246273"/>
          <a:ext cx="9000000" cy="4574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62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65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66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長庚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  <a:endParaRPr lang="zh-TW" alt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餐旅行銷</a:t>
                      </a:r>
                      <a:endParaRPr lang="zh-TW" alt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休閒健康</a:t>
                      </a:r>
                      <a:endParaRPr lang="zh-TW" alt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統計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日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服管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休閒經營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應統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服管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2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海休</a:t>
                      </a:r>
                      <a:endParaRPr kumimoji="0" lang="zh-TW" altLang="en-US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應統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2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海休</a:t>
                      </a:r>
                      <a:endParaRPr kumimoji="0" lang="zh-TW" altLang="en-US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3260113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993759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6/7-</a:t>
            </a:r>
            <a:r>
              <a:rPr lang="zh-TW" altLang="en-US" sz="1800" b="1" dirty="0">
                <a:solidFill>
                  <a:srgbClr val="FF0000"/>
                </a:solidFill>
                <a:latin typeface="標楷體" panose="03000509000000000000" pitchFamily="65" charset="-120"/>
                <a:ea typeface="標楷體" panose="03000509000000000000" pitchFamily="65" charset="-120"/>
              </a:rPr>
              <a:t>海洋休閒系</a:t>
            </a:r>
            <a:endParaRPr lang="zh-TW" altLang="en-US" sz="1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322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7110802"/>
              </p:ext>
            </p:extLst>
          </p:nvPr>
        </p:nvGraphicFramePr>
        <p:xfrm>
          <a:off x="107504" y="1246273"/>
          <a:ext cx="8835719" cy="4574370"/>
        </p:xfrm>
        <a:graphic>
          <a:graphicData uri="http://schemas.openxmlformats.org/drawingml/2006/table">
            <a:tbl>
              <a:tblPr/>
              <a:tblGrid>
                <a:gridCol w="93997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南台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視覺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商業</a:t>
                      </a:r>
                      <a:endParaRPr lang="zh-TW" altLang="en-US" sz="12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財務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文創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經濟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財務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朝陽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海休</a:t>
                      </a:r>
                      <a:endParaRPr kumimoji="0" lang="zh-TW" altLang="en-US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財務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漁生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財務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經濟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漁生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474379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343"/>
          <p:cNvSpPr>
            <a:spLocks noChangeArrowheads="1"/>
          </p:cNvSpPr>
          <p:nvPr/>
        </p:nvSpPr>
        <p:spPr bwMode="auto">
          <a:xfrm>
            <a:off x="3563888" y="1074638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921751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7/7-</a:t>
            </a:r>
            <a:r>
              <a:rPr lang="zh-TW" altLang="en-US" sz="1800" b="1" dirty="0">
                <a:solidFill>
                  <a:srgbClr val="FF0000"/>
                </a:solidFill>
                <a:latin typeface="標楷體" panose="03000509000000000000" pitchFamily="65" charset="-120"/>
                <a:ea typeface="標楷體" panose="03000509000000000000" pitchFamily="65" charset="-120"/>
              </a:rPr>
              <a:t>海洋休閒系</a:t>
            </a:r>
            <a:endParaRPr lang="zh-TW" altLang="en-US" sz="1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323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0744473"/>
              </p:ext>
            </p:extLst>
          </p:nvPr>
        </p:nvGraphicFramePr>
        <p:xfrm>
          <a:off x="107504" y="1246273"/>
          <a:ext cx="8784979" cy="4574370"/>
        </p:xfrm>
        <a:graphic>
          <a:graphicData uri="http://schemas.openxmlformats.org/drawingml/2006/table">
            <a:tbl>
              <a:tblPr/>
              <a:tblGrid>
                <a:gridCol w="115591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9355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9355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9355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69355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693551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693551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693551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693551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693551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693551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693551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致理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財務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海休</a:t>
                      </a:r>
                      <a:endParaRPr kumimoji="0" lang="zh-TW" altLang="en-US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朝陽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傳播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漁生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長庚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建國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致理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財務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朝陽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致理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財務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社會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朝陽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致理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3161191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投影片編號版面配置區 6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95BBD426-0EA1-4354-85DF-41BA3C4878B2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324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4515" name="Rectangle 5"/>
          <p:cNvSpPr>
            <a:spLocks noGrp="1" noChangeArrowheads="1"/>
          </p:cNvSpPr>
          <p:nvPr>
            <p:ph type="title" idx="4294967295"/>
          </p:nvPr>
        </p:nvSpPr>
        <p:spPr>
          <a:xfrm>
            <a:off x="827584" y="260648"/>
            <a:ext cx="8316416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外語群英語類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400" b="1" kern="1200" dirty="0">
                <a:solidFill>
                  <a:srgbClr val="FF0000"/>
                </a:solidFill>
                <a:latin typeface="標楷體" panose="03000509000000000000" pitchFamily="65" charset="-120"/>
                <a:ea typeface="標楷體" panose="03000509000000000000" pitchFamily="65" charset="-120"/>
              </a:rPr>
              <a:t>海洋休閒系</a:t>
            </a:r>
            <a:endParaRPr lang="zh-TW" altLang="en-US" sz="24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8861001"/>
              </p:ext>
            </p:extLst>
          </p:nvPr>
        </p:nvGraphicFramePr>
        <p:xfrm>
          <a:off x="72000" y="1052735"/>
          <a:ext cx="8999998" cy="4494045"/>
        </p:xfrm>
        <a:graphic>
          <a:graphicData uri="http://schemas.openxmlformats.org/drawingml/2006/table">
            <a:tbl>
              <a:tblPr/>
              <a:tblGrid>
                <a:gridCol w="762712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5762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57627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5762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57627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57627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57627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57627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457627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57627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57627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57627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457627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457627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457627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57627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457627">
                  <a:extLst>
                    <a:ext uri="{9D8B030D-6E8A-4147-A177-3AD203B41FA5}">
                      <a16:colId xmlns:a16="http://schemas.microsoft.com/office/drawing/2014/main" xmlns="" val="749565243"/>
                    </a:ext>
                  </a:extLst>
                </a:gridCol>
                <a:gridCol w="457627">
                  <a:extLst>
                    <a:ext uri="{9D8B030D-6E8A-4147-A177-3AD203B41FA5}">
                      <a16:colId xmlns:a16="http://schemas.microsoft.com/office/drawing/2014/main" xmlns="" val="843878833"/>
                    </a:ext>
                  </a:extLst>
                </a:gridCol>
                <a:gridCol w="457627">
                  <a:extLst>
                    <a:ext uri="{9D8B030D-6E8A-4147-A177-3AD203B41FA5}">
                      <a16:colId xmlns:a16="http://schemas.microsoft.com/office/drawing/2014/main" xmlns="" val="581436598"/>
                    </a:ext>
                  </a:extLst>
                </a:gridCol>
              </a:tblGrid>
              <a:tr h="612000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學年度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運保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運保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12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國商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語言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聽力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國廚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4993643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投影片編號版面配置區 6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A0148284-8121-4E70-B72C-B78C638563AE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325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5539" name="Rectangle 5"/>
          <p:cNvSpPr>
            <a:spLocks noGrp="1" noChangeArrowheads="1"/>
          </p:cNvSpPr>
          <p:nvPr>
            <p:ph type="title" idx="4294967295"/>
          </p:nvPr>
        </p:nvSpPr>
        <p:spPr>
          <a:xfrm>
            <a:off x="827584" y="260648"/>
            <a:ext cx="8244416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外語群英語類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2/2</a:t>
            </a:r>
            <a:r>
              <a:rPr lang="en-US" altLang="zh-TW" sz="28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200" b="1" kern="1200" dirty="0">
                <a:solidFill>
                  <a:srgbClr val="FF0000"/>
                </a:solidFill>
                <a:latin typeface="標楷體" panose="03000509000000000000" pitchFamily="65" charset="-120"/>
                <a:ea typeface="標楷體" panose="03000509000000000000" pitchFamily="65" charset="-120"/>
              </a:rPr>
              <a:t>海洋休閒系</a:t>
            </a:r>
            <a:endParaRPr lang="zh-TW" altLang="en-US" sz="22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7410198"/>
              </p:ext>
            </p:extLst>
          </p:nvPr>
        </p:nvGraphicFramePr>
        <p:xfrm>
          <a:off x="72000" y="1052735"/>
          <a:ext cx="9000003" cy="4926341"/>
        </p:xfrm>
        <a:graphic>
          <a:graphicData uri="http://schemas.openxmlformats.org/drawingml/2006/table">
            <a:tbl>
              <a:tblPr/>
              <a:tblGrid>
                <a:gridCol w="803572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82143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82143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82143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82143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82143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82143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82143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482143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82143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82143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82143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482143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482143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482143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82143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482143">
                  <a:extLst>
                    <a:ext uri="{9D8B030D-6E8A-4147-A177-3AD203B41FA5}">
                      <a16:colId xmlns:a16="http://schemas.microsoft.com/office/drawing/2014/main" xmlns="" val="2104754106"/>
                    </a:ext>
                  </a:extLst>
                </a:gridCol>
                <a:gridCol w="482143">
                  <a:extLst>
                    <a:ext uri="{9D8B030D-6E8A-4147-A177-3AD203B41FA5}">
                      <a16:colId xmlns:a16="http://schemas.microsoft.com/office/drawing/2014/main" xmlns="" val="139697964"/>
                    </a:ext>
                  </a:extLst>
                </a:gridCol>
              </a:tblGrid>
              <a:tr h="576065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學年度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30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34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外語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國觀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海休</a:t>
                      </a:r>
                      <a:endParaRPr kumimoji="0" lang="zh-TW" altLang="en-US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國觀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宜蘭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外語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國廚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海休</a:t>
                      </a:r>
                      <a:endParaRPr kumimoji="0" lang="zh-TW" altLang="en-US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人力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國廚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文創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  <a:endParaRPr lang="zh-TW" altLang="en-US" sz="12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海休</a:t>
                      </a:r>
                      <a:endParaRPr kumimoji="0" lang="zh-TW" altLang="en-US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宜蘭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外語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朝陽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文創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國際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海休</a:t>
                      </a:r>
                      <a:endParaRPr kumimoji="0" lang="zh-TW" altLang="en-US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朝陽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5540" name="AutoShape 13"/>
          <p:cNvSpPr>
            <a:spLocks noChangeArrowheads="1"/>
          </p:cNvSpPr>
          <p:nvPr/>
        </p:nvSpPr>
        <p:spPr bwMode="auto">
          <a:xfrm>
            <a:off x="8686800" y="929035"/>
            <a:ext cx="260350" cy="339725"/>
          </a:xfrm>
          <a:prstGeom prst="downArrow">
            <a:avLst>
              <a:gd name="adj1" fmla="val 50000"/>
              <a:gd name="adj2" fmla="val 32471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86265777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A1299288-B854-4DDF-9FEF-111DB3E7F053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326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656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87624" y="260648"/>
            <a:ext cx="7540451" cy="576263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餐旅群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1/2-</a:t>
            </a:r>
            <a:r>
              <a:rPr lang="zh-TW" altLang="en-US" sz="2800" b="1" kern="1200" dirty="0">
                <a:solidFill>
                  <a:srgbClr val="FF0000"/>
                </a:solidFill>
                <a:latin typeface="標楷體" panose="03000509000000000000" pitchFamily="65" charset="-120"/>
                <a:ea typeface="標楷體" panose="03000509000000000000" pitchFamily="65" charset="-120"/>
              </a:rPr>
              <a:t>海洋休閒系</a:t>
            </a:r>
            <a:endParaRPr lang="zh-TW" altLang="en-US" sz="28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/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航空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西餐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烘焙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旅運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管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中餐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旅運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</a:t>
                      </a:r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  <a:endParaRPr lang="zh-TW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  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</a:t>
                      </a:r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</a:t>
                      </a:r>
                      <a:endParaRPr lang="en-US" altLang="zh-TW" sz="11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  <a:endParaRPr lang="zh-TW" altLang="en-US" sz="11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旅運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烘焙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航空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西餐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中餐</a:t>
                      </a:r>
                    </a:p>
                  </a:txBody>
                  <a:tcPr marL="6755" marR="6755" marT="675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9765736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B4B0FCF5-3321-4E72-9A0F-438EE7FCEB1D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327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7587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5616" y="260648"/>
            <a:ext cx="7831534" cy="576263"/>
          </a:xfrm>
          <a:prstGeom prst="rect">
            <a:avLst/>
          </a:prstGeom>
        </p:spPr>
        <p:txBody>
          <a:bodyPr anchor="ctr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餐旅群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2/2-</a:t>
            </a:r>
            <a:r>
              <a:rPr lang="zh-TW" altLang="en-US" sz="2600" b="1" kern="1200" dirty="0" smtClean="0">
                <a:solidFill>
                  <a:srgbClr val="FF0000"/>
                </a:solidFill>
                <a:latin typeface="標楷體" panose="03000509000000000000" pitchFamily="65" charset="-120"/>
                <a:ea typeface="標楷體" panose="03000509000000000000" pitchFamily="65" charset="-120"/>
              </a:rPr>
              <a:t>海洋休閒系</a:t>
            </a:r>
            <a:endParaRPr lang="zh-TW" altLang="en-US" sz="26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7631315"/>
              </p:ext>
            </p:extLst>
          </p:nvPr>
        </p:nvGraphicFramePr>
        <p:xfrm>
          <a:off x="72000" y="1052735"/>
          <a:ext cx="9000000" cy="5310591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48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學年度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30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餐飲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旅管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海休</a:t>
                      </a:r>
                      <a:endParaRPr kumimoji="0" lang="zh-TW" altLang="en-US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水產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文藻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西語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文藻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德語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澎湖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海洋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旅管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高海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水產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休健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海休</a:t>
                      </a:r>
                      <a:endParaRPr kumimoji="0" lang="zh-TW" altLang="en-US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休運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澎湖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休經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49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  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 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 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財管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海休</a:t>
                      </a:r>
                      <a:endParaRPr kumimoji="0" lang="zh-TW" altLang="en-US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朝陽休閒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 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  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4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海休</a:t>
                      </a:r>
                      <a:endParaRPr kumimoji="0" lang="zh-TW" altLang="en-US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8873" marR="8873" marT="887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高海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水產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南臺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屏科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151" marR="9151" marT="915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朝陽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澎湖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食科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弘光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文藻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事務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7589" name="AutoShape 1434"/>
          <p:cNvSpPr>
            <a:spLocks noChangeArrowheads="1"/>
          </p:cNvSpPr>
          <p:nvPr/>
        </p:nvSpPr>
        <p:spPr bwMode="auto">
          <a:xfrm>
            <a:off x="4355976" y="884460"/>
            <a:ext cx="333375" cy="336550"/>
          </a:xfrm>
          <a:prstGeom prst="downArrow">
            <a:avLst>
              <a:gd name="adj1" fmla="val 50000"/>
              <a:gd name="adj2" fmla="val 32436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374530155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6D14CE98-CA0D-4E7B-B6B8-DCD6810FF6A8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328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91139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71550" y="260712"/>
            <a:ext cx="7972425" cy="576000"/>
          </a:xfrm>
          <a:prstGeom prst="rect">
            <a:avLst/>
          </a:prstGeom>
        </p:spPr>
        <p:txBody>
          <a:bodyPr anchor="ctr"/>
          <a:lstStyle/>
          <a:p>
            <a:pPr eaLnBrk="1" hangingPunct="1"/>
            <a:r>
              <a:rPr lang="en-US" altLang="zh-TW" sz="30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四技</a:t>
            </a:r>
            <a:r>
              <a:rPr lang="zh-TW" altLang="en-US" sz="3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資訊管理</a:t>
            </a:r>
            <a:r>
              <a:rPr lang="zh-TW" altLang="en-US" sz="3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r>
              <a:rPr lang="zh-TW" altLang="en-US" sz="30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</a:p>
        </p:txBody>
      </p:sp>
      <p:sp>
        <p:nvSpPr>
          <p:cNvPr id="6" name="文字方塊 5"/>
          <p:cNvSpPr txBox="1"/>
          <p:nvPr/>
        </p:nvSpPr>
        <p:spPr>
          <a:xfrm>
            <a:off x="250825" y="609282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百分比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 </a:t>
            </a:r>
            <a:r>
              <a:rPr lang="en-US" altLang="zh-TW" sz="1600" b="1" dirty="0">
                <a:latin typeface="標楷體" panose="03000509000000000000" pitchFamily="65" charset="-120"/>
              </a:rPr>
              <a:t>[1-(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聯登最低錄取名次</a:t>
            </a:r>
            <a:r>
              <a:rPr lang="en-US" altLang="zh-TW" sz="1600" b="1" dirty="0">
                <a:solidFill>
                  <a:schemeClr val="accent4"/>
                </a:solidFill>
                <a:latin typeface="標楷體" pitchFamily="65" charset="-120"/>
              </a:rPr>
              <a:t>/</a:t>
            </a: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聯登報名人數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)]</a:t>
            </a:r>
            <a:r>
              <a:rPr lang="zh-TW" altLang="en-US" sz="1600" b="1" dirty="0">
                <a:latin typeface="標楷體" panose="03000509000000000000" pitchFamily="65" charset="-120"/>
              </a:rPr>
              <a:t>*</a:t>
            </a:r>
            <a:r>
              <a:rPr lang="en-US" altLang="zh-TW" sz="1600" b="1" dirty="0">
                <a:latin typeface="標楷體" panose="03000509000000000000" pitchFamily="65" charset="-120"/>
              </a:rPr>
              <a:t>100%</a:t>
            </a:r>
            <a:r>
              <a:rPr lang="zh-TW" altLang="en-US" sz="1600" b="1" dirty="0">
                <a:latin typeface="標楷體" panose="03000509000000000000" pitchFamily="65" charset="-120"/>
              </a:rPr>
              <a:t>，小數點後數據採無條件捨去法。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sp>
        <p:nvSpPr>
          <p:cNvPr id="7" name="文字方塊 6"/>
          <p:cNvSpPr txBox="1"/>
          <p:nvPr/>
        </p:nvSpPr>
        <p:spPr>
          <a:xfrm>
            <a:off x="250825" y="6403975"/>
            <a:ext cx="8353425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zh-TW" altLang="en-US" sz="1600" b="1" dirty="0">
                <a:solidFill>
                  <a:schemeClr val="accent4"/>
                </a:solidFill>
                <a:latin typeface="標楷體" pitchFamily="65" charset="-120"/>
              </a:rPr>
              <a:t>統測該類群報名人數</a:t>
            </a:r>
            <a:r>
              <a:rPr lang="en-US" altLang="zh-TW" sz="1600" b="1" dirty="0">
                <a:latin typeface="標楷體" panose="03000509000000000000" pitchFamily="65" charset="-120"/>
              </a:rPr>
              <a:t>:</a:t>
            </a:r>
            <a:r>
              <a:rPr lang="zh-TW" altLang="en-US" sz="1600" b="1" dirty="0">
                <a:latin typeface="標楷體" panose="03000509000000000000" pitchFamily="65" charset="-120"/>
              </a:rPr>
              <a:t>含有跨群人數。 </a:t>
            </a:r>
            <a:endParaRPr lang="zh-TW" altLang="en-US" sz="1600" b="1" dirty="0">
              <a:solidFill>
                <a:schemeClr val="accent4"/>
              </a:solidFill>
              <a:latin typeface="標楷體" pitchFamily="65" charset="-120"/>
            </a:endParaRPr>
          </a:p>
        </p:txBody>
      </p:sp>
      <p:graphicFrame>
        <p:nvGraphicFramePr>
          <p:cNvPr id="8" name="Group 1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8729991"/>
              </p:ext>
            </p:extLst>
          </p:nvPr>
        </p:nvGraphicFramePr>
        <p:xfrm>
          <a:off x="296914" y="1340768"/>
          <a:ext cx="8640240" cy="1670146"/>
        </p:xfrm>
        <a:graphic>
          <a:graphicData uri="http://schemas.openxmlformats.org/drawingml/2006/table">
            <a:tbl>
              <a:tblPr/>
              <a:tblGrid>
                <a:gridCol w="126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</a:tblGrid>
              <a:tr h="792000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系別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類別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104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105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106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107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學年度</a:t>
                      </a:r>
                    </a:p>
                  </a:txBody>
                  <a:tcPr marL="91429" marR="91429" marT="45716" marB="45716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聯登最低錄取名次</a:t>
                      </a:r>
                      <a:r>
                        <a:rPr kumimoji="1" lang="en-US" altLang="zh-TW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/</a:t>
                      </a:r>
                      <a:r>
                        <a:rPr kumimoji="1" lang="zh-TW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聯登報名人數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百分比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 Narrow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統測</a:t>
                      </a: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該類群</a:t>
                      </a:r>
                      <a:endParaRPr kumimoji="1" lang="en-US" altLang="zh-TW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報名人數</a:t>
                      </a:r>
                    </a:p>
                  </a:txBody>
                  <a:tcPr marL="91435" marR="91435" marT="45717" marB="4571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60000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資訊管理系</a:t>
                      </a: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電機與電子群</a:t>
                      </a:r>
                      <a:endParaRPr kumimoji="1" lang="en-US" altLang="zh-TW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資電類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34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30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33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(↓)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30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609/4089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9659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zh-TW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商業與管理群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85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84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82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(↑)</a:t>
                      </a:r>
                      <a:endParaRPr kumimoji="1" lang="en-US" altLang="zh-TW" sz="14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85(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↓</a:t>
                      </a: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1515/7586</a:t>
                      </a:r>
                      <a:endParaRPr kumimoji="1" lang="zh-TW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80</a:t>
                      </a: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%</a:t>
                      </a:r>
                      <a:endParaRPr kumimoji="1" lang="en-US" altLang="zh-TW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20876</a:t>
                      </a:r>
                    </a:p>
                  </a:txBody>
                  <a:tcPr marL="91429" marR="91429" marT="45713" marB="4571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4214986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投影片編號版面配置區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23CD7DB2-9760-4ED4-941D-2D499A276484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329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49155" name="Rectangle 4"/>
          <p:cNvSpPr>
            <a:spLocks noChangeArrowheads="1"/>
          </p:cNvSpPr>
          <p:nvPr/>
        </p:nvSpPr>
        <p:spPr bwMode="auto">
          <a:xfrm>
            <a:off x="971550" y="260648"/>
            <a:ext cx="8172450" cy="57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電機與電子群資電類</a:t>
            </a:r>
            <a:r>
              <a:rPr lang="zh-TW" altLang="en-US" sz="2400" b="1" dirty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考生志願</a:t>
            </a:r>
            <a:r>
              <a:rPr lang="zh-TW" altLang="en-US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序</a:t>
            </a:r>
            <a:r>
              <a:rPr lang="en-US" altLang="zh-TW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1/3-</a:t>
            </a:r>
            <a:r>
              <a:rPr lang="zh-TW" altLang="en-US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管</a:t>
            </a:r>
            <a:r>
              <a:rPr lang="zh-TW" altLang="en-US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系</a:t>
            </a:r>
            <a:endParaRPr lang="zh-TW" altLang="en-US" sz="24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/>
          </p:nvPr>
        </p:nvGraphicFramePr>
        <p:xfrm>
          <a:off x="307163" y="1251390"/>
          <a:ext cx="8639987" cy="5028029"/>
        </p:xfrm>
        <a:graphic>
          <a:graphicData uri="http://schemas.openxmlformats.org/drawingml/2006/table">
            <a:tbl>
              <a:tblPr/>
              <a:tblGrid>
                <a:gridCol w="882227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3197890678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875075948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1339006036"/>
                    </a:ext>
                  </a:extLst>
                </a:gridCol>
                <a:gridCol w="484860">
                  <a:extLst>
                    <a:ext uri="{9D8B030D-6E8A-4147-A177-3AD203B41FA5}">
                      <a16:colId xmlns:a16="http://schemas.microsoft.com/office/drawing/2014/main" xmlns="" val="2072872801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學年度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en-US" altLang="zh-TW" sz="11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en-US" altLang="zh-TW" sz="11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  <a:endParaRPr lang="zh-TW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405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</a:t>
                      </a:r>
                      <a:r>
                        <a:rPr lang="zh-TW" altLang="en-US" sz="11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       電子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資工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環安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5646429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投影片編號版面配置區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23CD7DB2-9760-4ED4-941D-2D499A276484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330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7" name="Rectangle 4"/>
          <p:cNvSpPr>
            <a:spLocks noChangeArrowheads="1"/>
          </p:cNvSpPr>
          <p:nvPr/>
        </p:nvSpPr>
        <p:spPr bwMode="auto">
          <a:xfrm>
            <a:off x="971550" y="260648"/>
            <a:ext cx="8208962" cy="57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電機與電子群資電類</a:t>
            </a:r>
            <a:r>
              <a:rPr lang="zh-TW" altLang="en-US" sz="2400" b="1" dirty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考生志願</a:t>
            </a:r>
            <a:r>
              <a:rPr lang="zh-TW" altLang="en-US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序</a:t>
            </a:r>
            <a:r>
              <a:rPr lang="en-US" altLang="zh-TW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2/3-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資管系</a:t>
            </a: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4944740"/>
              </p:ext>
            </p:extLst>
          </p:nvPr>
        </p:nvGraphicFramePr>
        <p:xfrm>
          <a:off x="40818" y="1118233"/>
          <a:ext cx="9106752" cy="5354005"/>
        </p:xfrm>
        <a:graphic>
          <a:graphicData uri="http://schemas.openxmlformats.org/drawingml/2006/table">
            <a:tbl>
              <a:tblPr/>
              <a:tblGrid>
                <a:gridCol w="72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6683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01661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524172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32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創設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kumimoji="0" lang="en-US" altLang="zh-TW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  <a:endParaRPr kumimoji="0" lang="en-US" altLang="zh-TW" sz="105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2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航空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kumimoji="0" lang="en-US" altLang="zh-TW" sz="12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kumimoji="0" lang="zh-TW" altLang="en-US" sz="12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創設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虎尾電子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2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產品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23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　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       </a:t>
                      </a: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電通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虎尾電子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航空</a:t>
                      </a:r>
                      <a:endParaRPr lang="zh-TW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本校資管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電機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電信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電通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飛機</a:t>
                      </a:r>
                      <a:endParaRPr lang="en-US" altLang="zh-TW" sz="11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1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航電</a:t>
                      </a:r>
                      <a:endParaRPr lang="zh-TW" altLang="en-US" sz="11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第一金融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風險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虎尾多媒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6" name="AutoShape 343"/>
          <p:cNvSpPr>
            <a:spLocks noChangeArrowheads="1"/>
          </p:cNvSpPr>
          <p:nvPr/>
        </p:nvSpPr>
        <p:spPr bwMode="auto">
          <a:xfrm>
            <a:off x="7726077" y="949164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227956755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投影片編號版面配置區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23CD7DB2-9760-4ED4-941D-2D499A276484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331</a:t>
            </a:fld>
            <a:endParaRPr kumimoji="0" lang="en-US" altLang="zh-TW" sz="1400" smtClean="0">
              <a:latin typeface="Tahoma" pitchFamily="34" charset="0"/>
            </a:endParaRPr>
          </a:p>
        </p:txBody>
      </p:sp>
      <p:sp>
        <p:nvSpPr>
          <p:cNvPr id="7" name="Rectangle 4"/>
          <p:cNvSpPr>
            <a:spLocks noChangeArrowheads="1"/>
          </p:cNvSpPr>
          <p:nvPr/>
        </p:nvSpPr>
        <p:spPr bwMode="auto">
          <a:xfrm>
            <a:off x="971550" y="260648"/>
            <a:ext cx="8208962" cy="57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algn="ctr" eaLnBrk="1" hangingPunct="1">
              <a:spcBef>
                <a:spcPct val="0"/>
              </a:spcBef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各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校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電機與電子群資電類</a:t>
            </a:r>
            <a:r>
              <a:rPr lang="zh-TW" altLang="en-US" sz="2400" b="1" dirty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考生志願</a:t>
            </a:r>
            <a:r>
              <a:rPr lang="zh-TW" altLang="en-US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序</a:t>
            </a:r>
            <a:r>
              <a:rPr lang="en-US" altLang="zh-TW" sz="2400" b="1" dirty="0" smtClean="0">
                <a:solidFill>
                  <a:schemeClr val="tx2"/>
                </a:solidFill>
                <a:latin typeface="標楷體" pitchFamily="65" charset="-120"/>
                <a:ea typeface="標楷體" pitchFamily="65" charset="-120"/>
              </a:rPr>
              <a:t>3/3-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資管系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9953249"/>
              </p:ext>
            </p:extLst>
          </p:nvPr>
        </p:nvGraphicFramePr>
        <p:xfrm>
          <a:off x="73768" y="1182645"/>
          <a:ext cx="9106744" cy="5518193"/>
        </p:xfrm>
        <a:graphic>
          <a:graphicData uri="http://schemas.openxmlformats.org/drawingml/2006/table">
            <a:tbl>
              <a:tblPr/>
              <a:tblGrid>
                <a:gridCol w="68081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49246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9882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17173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474113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495643">
                  <a:extLst>
                    <a:ext uri="{9D8B030D-6E8A-4147-A177-3AD203B41FA5}">
                      <a16:colId xmlns:a16="http://schemas.microsoft.com/office/drawing/2014/main" xmlns="" val="2928333514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43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47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48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49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微電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2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產品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工業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綠能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網路 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應用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kumimoji="0" lang="en-US" altLang="zh-TW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kumimoji="0" lang="en-US" altLang="zh-TW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39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40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23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微電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資工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綠能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網路 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32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31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  <a:endParaRPr lang="en-US" altLang="zh-TW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微電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綠能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產品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網路</a:t>
                      </a:r>
                      <a:endParaRPr lang="zh-TW" altLang="en-US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控制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光電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1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本校資管</a:t>
                      </a:r>
                    </a:p>
                  </a:txBody>
                  <a:tcPr marL="3746" marR="3746" marT="374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綠能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材料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產品</a:t>
                      </a:r>
                    </a:p>
                  </a:txBody>
                  <a:tcPr marL="2235" marR="2235" marT="223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微電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德明</a:t>
                      </a:r>
                      <a:endParaRPr kumimoji="0" lang="en-US" altLang="zh-TW" sz="1400" b="0" i="0" u="none" strike="noStrike" kern="1200" cap="none" spc="0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kumimoji="0" lang="zh-TW" altLang="en-US" sz="1400" b="0" i="0" u="none" strike="noStrike" kern="1200" cap="none" spc="0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多媒</a:t>
                      </a:r>
                      <a:endParaRPr kumimoji="0" lang="zh-TW" altLang="en-US" sz="14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3766" marR="3766" marT="376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1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電子</a:t>
                      </a:r>
                      <a:endParaRPr lang="en-US" altLang="zh-TW" sz="11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網路</a:t>
                      </a:r>
                      <a:endParaRPr lang="zh-TW" altLang="en-US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電機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冷凍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能源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noProof="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noProof="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5687" marR="5687" marT="5687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589444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52DF3A65-5DA7-45DB-AD86-E975A0AAFF84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332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9216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114745" y="260648"/>
            <a:ext cx="7957255" cy="576263"/>
          </a:xfrm>
          <a:prstGeom prst="rect">
            <a:avLst/>
          </a:prstGeom>
        </p:spPr>
        <p:txBody>
          <a:bodyPr anchor="ctr"/>
          <a:lstStyle/>
          <a:p>
            <a:pPr lvl="0" algn="l" eaLnBrk="1" hangingPunct="1"/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dirty="0" smtClean="0">
                <a:latin typeface="標楷體" pitchFamily="65" charset="-120"/>
                <a:ea typeface="標楷體" pitchFamily="65" charset="-120"/>
              </a:rPr>
              <a:t>1/6-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資管系</a:t>
            </a:r>
            <a:endParaRPr lang="zh-TW" altLang="en-US" sz="28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72000" y="1052735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國際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1652375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9709EF7A-03F1-4A2B-9434-CC85F1DEAEFA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333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10" name="Rectangle 2"/>
          <p:cNvSpPr txBox="1">
            <a:spLocks noChangeArrowheads="1"/>
          </p:cNvSpPr>
          <p:nvPr/>
        </p:nvSpPr>
        <p:spPr>
          <a:xfrm>
            <a:off x="1114745" y="260648"/>
            <a:ext cx="7957255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lvl="0" algn="l"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2/6-</a:t>
            </a:r>
            <a:r>
              <a:rPr lang="zh-TW" altLang="en-US" sz="2800" b="1" kern="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資管系</a:t>
            </a:r>
            <a:endParaRPr lang="zh-TW" altLang="en-US" sz="1800" b="1" kern="0" dirty="0">
              <a:solidFill>
                <a:srgbClr val="FF0000"/>
              </a:solidFill>
              <a:latin typeface="標楷體" pitchFamily="65" charset="-120"/>
              <a:ea typeface="標楷體" pitchFamily="65" charset="-120"/>
              <a:cs typeface="+mn-cs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72000" y="935413"/>
          <a:ext cx="9000000" cy="5328592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666074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    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排名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學年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彰師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金融資訊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</a:t>
                      </a: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6607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雲科</a:t>
                      </a:r>
                      <a:b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彰師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金融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7257068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投影片編號版面配置區 5"/>
          <p:cNvSpPr txBox="1">
            <a:spLocks noGrp="1"/>
          </p:cNvSpPr>
          <p:nvPr/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 algn="r">
              <a:spcBef>
                <a:spcPct val="0"/>
              </a:spcBef>
              <a:buFontTx/>
              <a:buNone/>
            </a:pPr>
            <a:fld id="{49C152A5-1173-4677-B7B3-FFC002D6543C}" type="slidenum">
              <a:rPr kumimoji="0" lang="en-US" altLang="zh-TW" sz="1400" b="1">
                <a:latin typeface="Tahoma" pitchFamily="34" charset="0"/>
              </a:rPr>
              <a:pPr lvl="2" algn="r">
                <a:spcBef>
                  <a:spcPct val="0"/>
                </a:spcBef>
                <a:buFontTx/>
                <a:buNone/>
              </a:pPr>
              <a:t>334</a:t>
            </a:fld>
            <a:endParaRPr kumimoji="0" lang="en-US" altLang="zh-TW" sz="1400" b="1">
              <a:latin typeface="Tahoma" pitchFamily="34" charset="0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1114745" y="260648"/>
            <a:ext cx="7957255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lvl="0" algn="l"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3/6-</a:t>
            </a:r>
            <a:r>
              <a:rPr lang="zh-TW" altLang="en-US" sz="2800" b="1" kern="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資管系</a:t>
            </a:r>
            <a:endParaRPr lang="zh-TW" altLang="en-US" sz="1800" b="1" kern="0" dirty="0">
              <a:solidFill>
                <a:srgbClr val="FF0000"/>
              </a:solidFill>
              <a:latin typeface="標楷體" pitchFamily="65" charset="-120"/>
              <a:ea typeface="標楷體" pitchFamily="65" charset="-120"/>
              <a:cs typeface="+mn-cs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/>
          </p:nvPr>
        </p:nvGraphicFramePr>
        <p:xfrm>
          <a:off x="72000" y="998420"/>
          <a:ext cx="9000000" cy="5256584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運籌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商經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台科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會資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會計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國企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生死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休健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財稅稅務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雲科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中技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kumimoji="0" lang="zh-TW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應科</a:t>
                      </a:r>
                      <a:br>
                        <a:rPr kumimoji="0" lang="zh-TW" altLang="en-US" sz="1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</a:t>
                      </a:r>
                      <a:b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kumimoji="0" lang="zh-TW" altLang="en-US" sz="11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稅務</a:t>
                      </a:r>
                      <a:endParaRPr kumimoji="0" lang="zh-TW" alt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休健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運籌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休憩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會資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國企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財稅管理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餐管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6579045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957255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lvl="0" algn="l"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4/6-</a:t>
            </a:r>
            <a:r>
              <a:rPr lang="zh-TW" altLang="en-US" sz="2800" b="1" kern="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資管系</a:t>
            </a:r>
            <a:endParaRPr lang="zh-TW" altLang="en-US" sz="1800" b="1" kern="0" dirty="0">
              <a:solidFill>
                <a:srgbClr val="FF0000"/>
              </a:solidFill>
              <a:latin typeface="標楷體" pitchFamily="65" charset="-120"/>
              <a:ea typeface="標楷體" pitchFamily="65" charset="-120"/>
              <a:cs typeface="+mn-cs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335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/>
          </p:nvPr>
        </p:nvGraphicFramePr>
        <p:xfrm>
          <a:off x="72000" y="1124743"/>
          <a:ext cx="9000000" cy="4574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53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風管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北商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數位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統計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人資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保金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4007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20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21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42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6</a:t>
                      </a:r>
                      <a:endParaRPr lang="en-US" altLang="zh-TW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財稅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健管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觀光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541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8782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19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風管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商經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/>
                      </a:r>
                      <a:b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</a:br>
                      <a:r>
                        <a:rPr lang="zh-TW" altLang="en-US" sz="14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健管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應日</a:t>
                      </a:r>
                      <a:endParaRPr lang="zh-TW" altLang="en-US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人資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數媒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國貿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英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人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文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創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航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</a:t>
                      </a: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科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休閒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服務</a:t>
                      </a:r>
                      <a:endParaRPr lang="zh-TW" altLang="en-US" sz="11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3283683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921751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lvl="0" algn="l"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5/6-</a:t>
            </a:r>
            <a:r>
              <a:rPr lang="zh-TW" altLang="en-US" sz="2800" b="1" kern="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資管系</a:t>
            </a:r>
            <a:endParaRPr lang="zh-TW" altLang="en-US" sz="1800" b="1" kern="0" dirty="0">
              <a:solidFill>
                <a:srgbClr val="FF0000"/>
              </a:solidFill>
              <a:latin typeface="標楷體" pitchFamily="65" charset="-120"/>
              <a:ea typeface="標楷體" pitchFamily="65" charset="-120"/>
              <a:cs typeface="+mn-cs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336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/>
          </p:nvPr>
        </p:nvGraphicFramePr>
        <p:xfrm>
          <a:off x="107504" y="1246273"/>
          <a:ext cx="9000000" cy="4574370"/>
        </p:xfrm>
        <a:graphic>
          <a:graphicData uri="http://schemas.openxmlformats.org/drawingml/2006/table">
            <a:tbl>
              <a:tblPr/>
              <a:tblGrid>
                <a:gridCol w="90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xmlns="" val="1162253169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62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63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65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66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觀光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航管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長庚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護理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  <a:endParaRPr lang="zh-TW" alt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餐旅行銷</a:t>
                      </a:r>
                      <a:endParaRPr lang="zh-TW" alt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0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休閒健康</a:t>
                      </a:r>
                      <a:endParaRPr lang="zh-TW" altLang="en-US" sz="10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第一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應日</a:t>
                      </a:r>
                      <a:endParaRPr lang="zh-TW" altLang="en-US" sz="105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高餐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統計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財金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高餐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第一</a:t>
                      </a:r>
                      <a:endParaRPr lang="en-US" altLang="zh-TW" sz="1400" b="0" i="0" u="none" strike="noStrike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</a:t>
                      </a: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日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服管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建工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應中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財金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18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33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8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39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保險金融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休閒經營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屏大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財稅金融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應科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/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應統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服管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</a:t>
                      </a:r>
                      <a:endParaRPr lang="en-US" altLang="zh-TW" sz="11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1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創意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休管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應英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流通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高科</a:t>
                      </a:r>
                      <a:endParaRPr lang="en-US" altLang="zh-TW" sz="12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en-US" altLang="zh-TW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(</a:t>
                      </a:r>
                      <a:r>
                        <a:rPr lang="zh-TW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楠梓</a:t>
                      </a:r>
                      <a:r>
                        <a:rPr lang="en-US" altLang="zh-TW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)</a:t>
                      </a:r>
                      <a:r>
                        <a:rPr lang="zh-TW" altLang="en-US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海洋休閒</a:t>
                      </a:r>
                      <a:endParaRPr lang="zh-TW" altLang="en-US" sz="105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虎尾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勤益</a:t>
                      </a:r>
                      <a:endParaRPr lang="en-US" altLang="zh-TW" sz="1400" b="0" i="0" u="none" strike="noStrike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企管</a:t>
                      </a:r>
                      <a:endParaRPr lang="zh-TW" altLang="en-US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應統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中科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應中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北商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商設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北護</a:t>
                      </a:r>
                      <a:b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</a:b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5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  <a:endParaRPr lang="zh-TW" altLang="en-US" sz="105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文化創意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北護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生死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流通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海洋休閒</a:t>
                      </a:r>
                      <a:endParaRPr lang="zh-TW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9080444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 txBox="1">
            <a:spLocks noChangeArrowheads="1"/>
          </p:cNvSpPr>
          <p:nvPr/>
        </p:nvSpPr>
        <p:spPr>
          <a:xfrm>
            <a:off x="1114745" y="260648"/>
            <a:ext cx="7993759" cy="576263"/>
          </a:xfrm>
          <a:prstGeom prst="rect">
            <a:avLst/>
          </a:prstGeom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Arial Narrow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104-107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各校</a:t>
            </a:r>
            <a:r>
              <a:rPr lang="zh-TW" altLang="en-US" sz="2800" b="1" kern="0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商業與管理群</a:t>
            </a:r>
            <a:r>
              <a:rPr lang="zh-TW" altLang="en-US" sz="2800" b="1" kern="0" dirty="0" smtClean="0">
                <a:latin typeface="標楷體" pitchFamily="65" charset="-120"/>
                <a:ea typeface="標楷體" pitchFamily="65" charset="-120"/>
              </a:rPr>
              <a:t>考生志願序</a:t>
            </a:r>
            <a:r>
              <a:rPr lang="en-US" altLang="zh-TW" sz="2800" b="1" kern="0" dirty="0" smtClean="0">
                <a:latin typeface="標楷體" pitchFamily="65" charset="-120"/>
                <a:ea typeface="標楷體" pitchFamily="65" charset="-120"/>
              </a:rPr>
              <a:t>6/6-</a:t>
            </a:r>
            <a:r>
              <a:rPr lang="zh-TW" altLang="en-US" sz="2800" b="1" kern="0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資管系</a:t>
            </a:r>
            <a:endParaRPr lang="zh-TW" altLang="en-US" sz="1800" b="1" kern="0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" name="投影片編號版面配置區 4"/>
          <p:cNvSpPr>
            <a:spLocks noGrp="1"/>
          </p:cNvSpPr>
          <p:nvPr>
            <p:ph type="sldNum" sz="quarter" idx="12"/>
          </p:nvPr>
        </p:nvSpPr>
        <p:spPr>
          <a:xfrm>
            <a:off x="7042150" y="6243638"/>
            <a:ext cx="1905000" cy="457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 lvl="2">
              <a:spcBef>
                <a:spcPct val="0"/>
              </a:spcBef>
              <a:buFontTx/>
              <a:buNone/>
            </a:pPr>
            <a:fld id="{98B715A5-8816-4A48-B5E2-B8C171CC0DDD}" type="slidenum">
              <a:rPr kumimoji="0" lang="en-US" altLang="zh-TW" sz="1400" smtClean="0">
                <a:latin typeface="Tahoma" pitchFamily="34" charset="0"/>
              </a:rPr>
              <a:pPr lvl="2">
                <a:spcBef>
                  <a:spcPct val="0"/>
                </a:spcBef>
                <a:buFontTx/>
                <a:buNone/>
              </a:pPr>
              <a:t>337</a:t>
            </a:fld>
            <a:endParaRPr kumimoji="0" lang="en-US" altLang="zh-TW" sz="1400" dirty="0" smtClean="0">
              <a:latin typeface="Tahoma" pitchFamily="34" charset="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1254225"/>
              </p:ext>
            </p:extLst>
          </p:nvPr>
        </p:nvGraphicFramePr>
        <p:xfrm>
          <a:off x="107504" y="1246273"/>
          <a:ext cx="8835719" cy="4574370"/>
        </p:xfrm>
        <a:graphic>
          <a:graphicData uri="http://schemas.openxmlformats.org/drawingml/2006/table">
            <a:tbl>
              <a:tblPr/>
              <a:tblGrid>
                <a:gridCol w="93997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136140013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3147818999"/>
                    </a:ext>
                  </a:extLst>
                </a:gridCol>
                <a:gridCol w="563982">
                  <a:extLst>
                    <a:ext uri="{9D8B030D-6E8A-4147-A177-3AD203B41FA5}">
                      <a16:colId xmlns:a16="http://schemas.microsoft.com/office/drawing/2014/main" xmlns="" val="2831242566"/>
                    </a:ext>
                  </a:extLst>
                </a:gridCol>
              </a:tblGrid>
              <a:tr h="657073">
                <a:tc>
                  <a:txBody>
                    <a:bodyPr/>
                    <a:lstStyle/>
                    <a:p>
                      <a:pPr algn="r" fontAlgn="ctr"/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    </a:t>
                      </a:r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排名</a:t>
                      </a:r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endParaRPr lang="en-US" altLang="zh-TW" sz="1400" b="0" i="0" u="none" strike="noStrike" dirty="0" smtClean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  <a:p>
                      <a:pPr algn="l" fontAlgn="ctr"/>
                      <a:r>
                        <a:rPr lang="zh-TW" altLang="en-US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學年</a:t>
                      </a:r>
                      <a:r>
                        <a:rPr lang="zh-TW" altLang="en-US" sz="1400" b="0" i="0" u="none" strike="noStrike" dirty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度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80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81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82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83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84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85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86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87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88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89</a:t>
                      </a:r>
                      <a:endParaRPr lang="en-US" altLang="zh-TW" sz="1400" b="0" i="0" u="none" strike="noStrike" dirty="0"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  <a:endParaRPr lang="zh-TW" altLang="en-US" sz="1400" b="0" i="0" u="none" strike="noStrike" kern="1200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供應鏈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中科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老人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南台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視覺</a:t>
                      </a:r>
                      <a:endParaRPr lang="en-US" altLang="zh-TW" sz="12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商業</a:t>
                      </a:r>
                      <a:endParaRPr lang="zh-TW" altLang="en-US" sz="12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財務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文創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高科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(</a:t>
                      </a: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楠梓</a:t>
                      </a:r>
                      <a:r>
                        <a:rPr lang="en-US" altLang="zh-TW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經濟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578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en-US" altLang="zh-TW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107</a:t>
                      </a: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招生名額</a:t>
                      </a:r>
                    </a:p>
                  </a:txBody>
                  <a:tcPr marL="4915" marR="4915" marT="491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43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財務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應英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本校</a:t>
                      </a:r>
                      <a:endParaRPr lang="en-US" altLang="zh-TW" sz="1400" b="1" i="0" u="none" strike="noStrike" kern="1200" dirty="0" smtClean="0">
                        <a:solidFill>
                          <a:srgbClr val="FF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1" i="0" u="none" strike="noStrike" kern="1200" dirty="0" smtClean="0">
                          <a:solidFill>
                            <a:srgbClr val="FF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朝陽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數位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海洋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經濟</a:t>
                      </a: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9783" marR="9783" marT="9783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431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106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20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15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  <a:p>
                      <a:pPr algn="ctr" fontAlgn="ctr"/>
                      <a:r>
                        <a:rPr lang="zh-TW" altLang="en-US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招生</a:t>
                      </a:r>
                      <a:r>
                        <a:rPr lang="zh-TW" altLang="en-US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名額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39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22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24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21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6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38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18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17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微軟正黑體" panose="020B0604030504040204" pitchFamily="34" charset="-120"/>
                          <a:ea typeface="微軟正黑體" panose="020B0604030504040204" pitchFamily="34" charset="-120"/>
                        </a:rPr>
                        <a:t>21</a:t>
                      </a:r>
                      <a:endParaRPr lang="en-US" altLang="zh-TW" sz="1400" b="0" i="0" u="none" strike="noStrike" dirty="0">
                        <a:solidFill>
                          <a:srgbClr val="000000"/>
                        </a:solidFill>
                        <a:effectLst/>
                        <a:latin typeface="微軟正黑體" panose="020B0604030504040204" pitchFamily="34" charset="-120"/>
                        <a:ea typeface="微軟正黑體" panose="020B0604030504040204" pitchFamily="34" charset="-12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105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chemeClr val="tx1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財務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漁生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行銷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國貿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570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TW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</a:rPr>
                        <a:t>104</a:t>
                      </a:r>
                    </a:p>
                  </a:txBody>
                  <a:tcPr marL="1965" marR="1965" marT="196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海資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企管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屏大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財務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宜蘭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經濟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虎尾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 font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1589" marR="1589" marT="158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勤益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工管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休閒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漁生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屏科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應外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海科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資管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algn="ctr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經營</a:t>
                      </a:r>
                      <a:endParaRPr lang="zh-TW" altLang="en-US" sz="1400" b="0" i="0" u="none" strike="noStrike" kern="1200" dirty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聯合</a:t>
                      </a:r>
                      <a:endParaRPr lang="en-US" altLang="zh-TW" sz="1400" b="0" i="0" u="none" strike="noStrike" kern="1200" dirty="0" smtClean="0">
                        <a:solidFill>
                          <a:srgbClr val="000000"/>
                        </a:solidFill>
                        <a:effectLst/>
                        <a:latin typeface="標楷體" panose="03000509000000000000" pitchFamily="65" charset="-120"/>
                        <a:ea typeface="標楷體" panose="03000509000000000000" pitchFamily="65" charset="-120"/>
                        <a:cs typeface="+mn-cs"/>
                      </a:endParaRPr>
                    </a:p>
                    <a:p>
                      <a:pPr marL="0" algn="ctr" defTabSz="914400" rtl="0" eaLnBrk="1" fontAlgn="ctr" latinLnBrk="0" hangingPunct="1"/>
                      <a:r>
                        <a:rPr lang="zh-TW" altLang="en-US" sz="14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標楷體" panose="03000509000000000000" pitchFamily="65" charset="-120"/>
                          <a:ea typeface="標楷體" panose="03000509000000000000" pitchFamily="65" charset="-120"/>
                          <a:cs typeface="+mn-cs"/>
                        </a:rPr>
                        <a:t>資訊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5" name="AutoShape 343"/>
          <p:cNvSpPr>
            <a:spLocks noChangeArrowheads="1"/>
          </p:cNvSpPr>
          <p:nvPr/>
        </p:nvSpPr>
        <p:spPr bwMode="auto">
          <a:xfrm>
            <a:off x="6300192" y="980728"/>
            <a:ext cx="260350" cy="338138"/>
          </a:xfrm>
          <a:prstGeom prst="downArrow">
            <a:avLst>
              <a:gd name="adj1" fmla="val 50000"/>
              <a:gd name="adj2" fmla="val 32470"/>
            </a:avLst>
          </a:prstGeom>
          <a:solidFill>
            <a:srgbClr val="FF0000"/>
          </a:solidFill>
          <a:ln w="12700" cap="sq">
            <a:solidFill>
              <a:srgbClr val="969696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>
            <a:lvl1pPr>
              <a:spcBef>
                <a:spcPct val="20000"/>
              </a:spcBef>
              <a:defRPr kumimoji="1" sz="32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 Narrow" pitchFamily="34" charset="0"/>
                <a:ea typeface="新細明體" charset="-120"/>
              </a:defRPr>
            </a:lvl9pPr>
          </a:lstStyle>
          <a:p>
            <a:pPr>
              <a:spcBef>
                <a:spcPct val="0"/>
              </a:spcBef>
            </a:pPr>
            <a:endParaRPr lang="zh-TW" altLang="en-US" sz="2400" dirty="0">
              <a:ea typeface="標楷體" pitchFamily="65" charset="-120"/>
            </a:endParaRPr>
          </a:p>
        </p:txBody>
      </p:sp>
    </p:spTree>
    <p:extLst>
      <p:ext uri="{BB962C8B-B14F-4D97-AF65-F5344CB8AC3E}">
        <p14:creationId xmlns:p14="http://schemas.microsoft.com/office/powerpoint/2010/main" val="151953865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Cactus">
  <a:themeElements>
    <a:clrScheme name="Cactus 2">
      <a:dk1>
        <a:srgbClr val="000000"/>
      </a:dk1>
      <a:lt1>
        <a:srgbClr val="FFFFFF"/>
      </a:lt1>
      <a:dk2>
        <a:srgbClr val="000000"/>
      </a:dk2>
      <a:lt2>
        <a:srgbClr val="006600"/>
      </a:lt2>
      <a:accent1>
        <a:srgbClr val="F5EBC1"/>
      </a:accent1>
      <a:accent2>
        <a:srgbClr val="FFCC00"/>
      </a:accent2>
      <a:accent3>
        <a:srgbClr val="FFFFFF"/>
      </a:accent3>
      <a:accent4>
        <a:srgbClr val="000000"/>
      </a:accent4>
      <a:accent5>
        <a:srgbClr val="F9F3DD"/>
      </a:accent5>
      <a:accent6>
        <a:srgbClr val="E7B900"/>
      </a:accent6>
      <a:hlink>
        <a:srgbClr val="D4876C"/>
      </a:hlink>
      <a:folHlink>
        <a:srgbClr val="B2B2B2"/>
      </a:folHlink>
    </a:clrScheme>
    <a:fontScheme name="Cactus">
      <a:majorFont>
        <a:latin typeface="Arial Narrow"/>
        <a:ea typeface="新細明體"/>
        <a:cs typeface=""/>
      </a:majorFont>
      <a:minorFont>
        <a:latin typeface="Arial Narrow"/>
        <a:ea typeface="新細明體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12700" cap="sq" cmpd="sng" algn="ctr">
          <a:solidFill>
            <a:schemeClr val="tx1"/>
          </a:solidFill>
          <a:prstDash val="solid"/>
          <a:round/>
          <a:headEnd type="none" w="sm" len="sm"/>
          <a:tailEnd type="none" w="sm" len="sm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t" anchorCtr="0" compatLnSpc="1">
        <a:prstTxWarp prst="textNoShape">
          <a:avLst/>
        </a:prstTxWarp>
      </a:bodyPr>
      <a:lstStyle>
        <a:defPPr marL="342900" marR="0" indent="-342900" algn="l" defTabSz="914400" rtl="0" eaLnBrk="1" fontAlgn="base" latinLnBrk="0" hangingPunct="1">
          <a:lnSpc>
            <a:spcPct val="120000"/>
          </a:lnSpc>
          <a:spcBef>
            <a:spcPct val="20000"/>
          </a:spcBef>
          <a:spcAft>
            <a:spcPct val="0"/>
          </a:spcAft>
          <a:buClrTx/>
          <a:buSzTx/>
          <a:buFontTx/>
          <a:buNone/>
          <a:tabLst/>
          <a:defRPr kumimoji="1" lang="zh-TW" alt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  <a:latin typeface="Arial Narrow" pitchFamily="34" charset="0"/>
            <a:ea typeface="標楷體" pitchFamily="65" charset="-12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12700" cap="sq" cmpd="sng" algn="ctr">
          <a:solidFill>
            <a:schemeClr val="tx1"/>
          </a:solidFill>
          <a:prstDash val="solid"/>
          <a:round/>
          <a:headEnd type="none" w="sm" len="sm"/>
          <a:tailEnd type="none" w="sm" len="sm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t" anchorCtr="0" compatLnSpc="1">
        <a:prstTxWarp prst="textNoShape">
          <a:avLst/>
        </a:prstTxWarp>
      </a:bodyPr>
      <a:lstStyle>
        <a:defPPr marL="342900" marR="0" indent="-342900" algn="l" defTabSz="914400" rtl="0" eaLnBrk="1" fontAlgn="base" latinLnBrk="0" hangingPunct="1">
          <a:lnSpc>
            <a:spcPct val="120000"/>
          </a:lnSpc>
          <a:spcBef>
            <a:spcPct val="20000"/>
          </a:spcBef>
          <a:spcAft>
            <a:spcPct val="0"/>
          </a:spcAft>
          <a:buClrTx/>
          <a:buSzTx/>
          <a:buFontTx/>
          <a:buNone/>
          <a:tabLst/>
          <a:defRPr kumimoji="1" lang="zh-TW" alt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  <a:latin typeface="Arial Narrow" pitchFamily="34" charset="0"/>
            <a:ea typeface="標楷體" pitchFamily="65" charset="-120"/>
          </a:defRPr>
        </a:defPPr>
      </a:lstStyle>
    </a:lnDef>
  </a:objectDefaults>
  <a:extraClrSchemeLst>
    <a:extraClrScheme>
      <a:clrScheme name="Cactus 1">
        <a:dk1>
          <a:srgbClr val="FF9900"/>
        </a:dk1>
        <a:lt1>
          <a:srgbClr val="FFFFCC"/>
        </a:lt1>
        <a:dk2>
          <a:srgbClr val="000000"/>
        </a:dk2>
        <a:lt2>
          <a:srgbClr val="FFCC00"/>
        </a:lt2>
        <a:accent1>
          <a:srgbClr val="6B6253"/>
        </a:accent1>
        <a:accent2>
          <a:srgbClr val="72543E"/>
        </a:accent2>
        <a:accent3>
          <a:srgbClr val="AAAAAA"/>
        </a:accent3>
        <a:accent4>
          <a:srgbClr val="DADAAE"/>
        </a:accent4>
        <a:accent5>
          <a:srgbClr val="BAB7B3"/>
        </a:accent5>
        <a:accent6>
          <a:srgbClr val="674B37"/>
        </a:accent6>
        <a:hlink>
          <a:srgbClr val="DA988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actus 2">
        <a:dk1>
          <a:srgbClr val="000000"/>
        </a:dk1>
        <a:lt1>
          <a:srgbClr val="FFFFFF"/>
        </a:lt1>
        <a:dk2>
          <a:srgbClr val="000000"/>
        </a:dk2>
        <a:lt2>
          <a:srgbClr val="006600"/>
        </a:lt2>
        <a:accent1>
          <a:srgbClr val="F5EBC1"/>
        </a:accent1>
        <a:accent2>
          <a:srgbClr val="FFCC00"/>
        </a:accent2>
        <a:accent3>
          <a:srgbClr val="FFFFFF"/>
        </a:accent3>
        <a:accent4>
          <a:srgbClr val="000000"/>
        </a:accent4>
        <a:accent5>
          <a:srgbClr val="F9F3DD"/>
        </a:accent5>
        <a:accent6>
          <a:srgbClr val="E7B900"/>
        </a:accent6>
        <a:hlink>
          <a:srgbClr val="D4876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actus 3">
        <a:dk1>
          <a:srgbClr val="000000"/>
        </a:dk1>
        <a:lt1>
          <a:srgbClr val="FFFFFF"/>
        </a:lt1>
        <a:dk2>
          <a:srgbClr val="000000"/>
        </a:dk2>
        <a:lt2>
          <a:srgbClr val="292929"/>
        </a:lt2>
        <a:accent1>
          <a:srgbClr val="EAEAEA"/>
        </a:accent1>
        <a:accent2>
          <a:srgbClr val="969696"/>
        </a:accent2>
        <a:accent3>
          <a:srgbClr val="FFFFFF"/>
        </a:accent3>
        <a:accent4>
          <a:srgbClr val="000000"/>
        </a:accent4>
        <a:accent5>
          <a:srgbClr val="F3F3F3"/>
        </a:accent5>
        <a:accent6>
          <a:srgbClr val="878787"/>
        </a:accent6>
        <a:hlink>
          <a:srgbClr val="5F5F5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actus 4">
        <a:dk1>
          <a:srgbClr val="000000"/>
        </a:dk1>
        <a:lt1>
          <a:srgbClr val="FFFFFF"/>
        </a:lt1>
        <a:dk2>
          <a:srgbClr val="000000"/>
        </a:dk2>
        <a:lt2>
          <a:srgbClr val="006600"/>
        </a:lt2>
        <a:accent1>
          <a:srgbClr val="D8EBB3"/>
        </a:accent1>
        <a:accent2>
          <a:srgbClr val="CCCC00"/>
        </a:accent2>
        <a:accent3>
          <a:srgbClr val="FFFFFF"/>
        </a:accent3>
        <a:accent4>
          <a:srgbClr val="000000"/>
        </a:accent4>
        <a:accent5>
          <a:srgbClr val="E9F3D6"/>
        </a:accent5>
        <a:accent6>
          <a:srgbClr val="B9B900"/>
        </a:accent6>
        <a:hlink>
          <a:srgbClr val="FFBE7D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actus 5">
        <a:dk1>
          <a:srgbClr val="000000"/>
        </a:dk1>
        <a:lt1>
          <a:srgbClr val="E5D3B3"/>
        </a:lt1>
        <a:dk2>
          <a:srgbClr val="800000"/>
        </a:dk2>
        <a:lt2>
          <a:srgbClr val="009900"/>
        </a:lt2>
        <a:accent1>
          <a:srgbClr val="D5B095"/>
        </a:accent1>
        <a:accent2>
          <a:srgbClr val="E28666"/>
        </a:accent2>
        <a:accent3>
          <a:srgbClr val="F0E6D6"/>
        </a:accent3>
        <a:accent4>
          <a:srgbClr val="000000"/>
        </a:accent4>
        <a:accent5>
          <a:srgbClr val="E7D4C8"/>
        </a:accent5>
        <a:accent6>
          <a:srgbClr val="CD795C"/>
        </a:accent6>
        <a:hlink>
          <a:srgbClr val="B75735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actus 6">
        <a:dk1>
          <a:srgbClr val="99CC00"/>
        </a:dk1>
        <a:lt1>
          <a:srgbClr val="FFFFFF"/>
        </a:lt1>
        <a:dk2>
          <a:srgbClr val="51399D"/>
        </a:dk2>
        <a:lt2>
          <a:srgbClr val="FFFFCC"/>
        </a:lt2>
        <a:accent1>
          <a:srgbClr val="877CAA"/>
        </a:accent1>
        <a:accent2>
          <a:srgbClr val="000058"/>
        </a:accent2>
        <a:accent3>
          <a:srgbClr val="B3AECC"/>
        </a:accent3>
        <a:accent4>
          <a:srgbClr val="DADADA"/>
        </a:accent4>
        <a:accent5>
          <a:srgbClr val="C3BFD2"/>
        </a:accent5>
        <a:accent6>
          <a:srgbClr val="00004F"/>
        </a:accent6>
        <a:hlink>
          <a:srgbClr val="FFCC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佈景主題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佈景主題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>C:\Program Files\Microsoft Office\Templates\Presentation Designs\Blue Diagonal.pot</Template>
  <TotalTime>23843</TotalTime>
  <Words>78400</Words>
  <Application>Microsoft Office PowerPoint</Application>
  <PresentationFormat>如螢幕大小 (4:3)</PresentationFormat>
  <Paragraphs>43413</Paragraphs>
  <Slides>337</Slides>
  <Notes>165</Notes>
  <HiddenSlides>0</HiddenSlides>
  <MMClips>0</MMClips>
  <ScaleCrop>false</ScaleCrop>
  <HeadingPairs>
    <vt:vector size="4" baseType="variant">
      <vt:variant>
        <vt:lpstr>佈景主題</vt:lpstr>
      </vt:variant>
      <vt:variant>
        <vt:i4>1</vt:i4>
      </vt:variant>
      <vt:variant>
        <vt:lpstr>投影片標題</vt:lpstr>
      </vt:variant>
      <vt:variant>
        <vt:i4>337</vt:i4>
      </vt:variant>
    </vt:vector>
  </HeadingPairs>
  <TitlesOfParts>
    <vt:vector size="338" baseType="lpstr">
      <vt:lpstr>Cactus</vt:lpstr>
      <vt:lpstr>PowerPoint 簡報</vt:lpstr>
      <vt:lpstr>說明</vt:lpstr>
      <vt:lpstr>PowerPoint 簡報</vt:lpstr>
      <vt:lpstr>105-107學年度招生群類排名統計</vt:lpstr>
      <vt:lpstr>PowerPoint 簡報</vt:lpstr>
      <vt:lpstr>PowerPoint 簡報</vt:lpstr>
      <vt:lpstr>PowerPoint 簡報</vt:lpstr>
      <vt:lpstr>PowerPoint 簡報</vt:lpstr>
      <vt:lpstr>104-107四技工學院考生志願序</vt:lpstr>
      <vt:lpstr>104-107四技工學院考生志願序</vt:lpstr>
      <vt:lpstr>104-107四技電資學院考生志願序</vt:lpstr>
      <vt:lpstr>104-107四技電資學院考生志願序</vt:lpstr>
      <vt:lpstr>104-107四技管理學院考生志願序</vt:lpstr>
      <vt:lpstr>104-107四技管理學院考生志願序</vt:lpstr>
      <vt:lpstr>104-107四技管理學院考生志願序</vt:lpstr>
      <vt:lpstr>104-107四技人文社會學院考生志願序</vt:lpstr>
      <vt:lpstr>104-107四技工學院考生志願序</vt:lpstr>
      <vt:lpstr>104-107四技工學院考生志願序</vt:lpstr>
      <vt:lpstr>104-107四技電資學院考生志願序</vt:lpstr>
      <vt:lpstr>104-107四技管理學院考生志願序</vt:lpstr>
      <vt:lpstr>104-107四技財金學院考生志願序</vt:lpstr>
      <vt:lpstr>104-107四技外語學院考生志願序</vt:lpstr>
      <vt:lpstr>104-107四技海事學院考生志願序</vt:lpstr>
      <vt:lpstr>104-107四技水圈學院考生志願序</vt:lpstr>
      <vt:lpstr>104-107四技水圈學院考生志願序</vt:lpstr>
      <vt:lpstr>104-107四技海洋工程學院考生志願序</vt:lpstr>
      <vt:lpstr>104-107四技海洋工程學院考生志願序</vt:lpstr>
      <vt:lpstr>104-107四技管理學院考生志願序</vt:lpstr>
      <vt:lpstr>104-107四技管理學院考生志願序</vt:lpstr>
      <vt:lpstr>建工/燕巢校區</vt:lpstr>
      <vt:lpstr>104-107四技機械工程系考生志願序</vt:lpstr>
      <vt:lpstr>104-107各校機械群考生志願序-機械系</vt:lpstr>
      <vt:lpstr>104-107各校動力機械群考生志願序-機械系</vt:lpstr>
      <vt:lpstr>104-107四技機械工程系機電組考生志願序</vt:lpstr>
      <vt:lpstr>104-107各校機械群考生志願序-機械系機電組</vt:lpstr>
      <vt:lpstr>104-107各校動力機械群考生志願序-機械系機電組</vt:lpstr>
      <vt:lpstr>104-107四技機械工程系微奈米技術考生志願序</vt:lpstr>
      <vt:lpstr>104-107各校機械群考生志願序-機械系微奈米技術</vt:lpstr>
      <vt:lpstr>104-107四技模具工程系考生志願序</vt:lpstr>
      <vt:lpstr>104-107各校機械群考生志願序1/2-模具系</vt:lpstr>
      <vt:lpstr>PowerPoint 簡報</vt:lpstr>
      <vt:lpstr>104-107四技模具工程系精微模具組考生志願序</vt:lpstr>
      <vt:lpstr>104-107各校機械群考生志願序1/2-模具系精微模具組</vt:lpstr>
      <vt:lpstr>PowerPoint 簡報</vt:lpstr>
      <vt:lpstr>104-107四技模具工程系光電模具組考生志願序</vt:lpstr>
      <vt:lpstr>PowerPoint 簡報</vt:lpstr>
      <vt:lpstr>PowerPoint 簡報</vt:lpstr>
      <vt:lpstr>104-107四技工業工程與管理系考生志願序</vt:lpstr>
      <vt:lpstr>PowerPoint 簡報</vt:lpstr>
      <vt:lpstr>PowerPoint 簡報</vt:lpstr>
      <vt:lpstr>104-107各校工程與管理類考生志願序-工管系</vt:lpstr>
      <vt:lpstr>104-107各校商業與管理群考生志願序1/2-工管系</vt:lpstr>
      <vt:lpstr>104-107各校商業與管理群考生志願序2/2-工管系</vt:lpstr>
      <vt:lpstr>104-107四技化學工程與材料工程系考生志願序</vt:lpstr>
      <vt:lpstr>104-107各校化工類考生志願序-化材工程系</vt:lpstr>
      <vt:lpstr>104-107四技土木工程系考生志願序</vt:lpstr>
      <vt:lpstr>PowerPoint 簡報</vt:lpstr>
      <vt:lpstr>104-107四技電機工程系考生志願序</vt:lpstr>
      <vt:lpstr>PowerPoint 簡報</vt:lpstr>
      <vt:lpstr>104-107各校電機與電子群資電類考生志願序1/2-電機系</vt:lpstr>
      <vt:lpstr>PowerPoint 簡報</vt:lpstr>
      <vt:lpstr>104-107四技電子工程系電子組考生志願序</vt:lpstr>
      <vt:lpstr>PowerPoint 簡報</vt:lpstr>
      <vt:lpstr>104-107各校電機與電子群 資電類考生志願序1/2-電子系電子組</vt:lpstr>
      <vt:lpstr>PowerPoint 簡報</vt:lpstr>
      <vt:lpstr>104-107四技電子工程系資訊組考生志願序</vt:lpstr>
      <vt:lpstr>PowerPoint 簡報</vt:lpstr>
      <vt:lpstr>104-107各校電機與電子群 資電類考生志願序1/2-電子系資訊組</vt:lpstr>
      <vt:lpstr>PowerPoint 簡報</vt:lpstr>
      <vt:lpstr>104-107四技電子系電信與系統組考生志願序</vt:lpstr>
      <vt:lpstr>PowerPoint 簡報</vt:lpstr>
      <vt:lpstr>104-107各校電機與電子群 資電類考生志願序1/2-電子系電信組</vt:lpstr>
      <vt:lpstr>PowerPoint 簡報</vt:lpstr>
      <vt:lpstr>104-107四技資訊工程系考生志願序</vt:lpstr>
      <vt:lpstr>104-107各校電機與電子群 資電類考生志願序1/2-資工系</vt:lpstr>
      <vt:lpstr>PowerPoint 簡報</vt:lpstr>
      <vt:lpstr>104-107四技金融資訊系考生志願序</vt:lpstr>
      <vt:lpstr>104-107各校電機與電子群電機類考生志願序1/2-金資系</vt:lpstr>
      <vt:lpstr>104-107各校電機與電子群電機類考生志願序2/2-金資系</vt:lpstr>
      <vt:lpstr>PowerPoint 簡報</vt:lpstr>
      <vt:lpstr>PowerPoint 簡報</vt:lpstr>
      <vt:lpstr>104-107各校商業與管理群考生志願序1/2-金資系 </vt:lpstr>
      <vt:lpstr>104-107各校商業與管理群考生志願序2/2-金資系</vt:lpstr>
      <vt:lpstr>104-107四技資訊管理系考生志願序</vt:lpstr>
      <vt:lpstr>104-107各校電機與電子群電機類考生志願序1/2-資管系</vt:lpstr>
      <vt:lpstr>104-107各校電機與電子群電機類考生志願序2/2-資管系</vt:lpstr>
      <vt:lpstr>PowerPoint 簡報</vt:lpstr>
      <vt:lpstr>PowerPoint 簡報</vt:lpstr>
      <vt:lpstr>104-107各校商業與管理群考生志願序1/2-資管系 </vt:lpstr>
      <vt:lpstr>104-107各校商業與管理群考生志願序2/2-資管系 </vt:lpstr>
      <vt:lpstr>104-107四技企業管理系考生志願序</vt:lpstr>
      <vt:lpstr>104-107各校工程與管理類考生志願序-企管系</vt:lpstr>
      <vt:lpstr>PowerPoint 簡報</vt:lpstr>
      <vt:lpstr>PowerPoint 簡報</vt:lpstr>
      <vt:lpstr>104-107各校商業與管理群考生志願序3/4-企管系</vt:lpstr>
      <vt:lpstr>104-107各校商業與管理群考生志願序4/4-企管系</vt:lpstr>
      <vt:lpstr>104-107四技企業管理系考生志願序</vt:lpstr>
      <vt:lpstr>PowerPoint 簡報</vt:lpstr>
      <vt:lpstr>PowerPoint 簡報</vt:lpstr>
      <vt:lpstr>104-107各校商業與管理群考生志願序3/3-會計系</vt:lpstr>
      <vt:lpstr>104-107各校外語群英語類考生志願序-會計系</vt:lpstr>
      <vt:lpstr>104-107四技財富與稅務管理系 財富管理組考生志願序</vt:lpstr>
      <vt:lpstr>PowerPoint 簡報</vt:lpstr>
      <vt:lpstr>PowerPoint 簡報</vt:lpstr>
      <vt:lpstr>104-107各校商業與管理群考生志願序3/3-財稅系財富組</vt:lpstr>
      <vt:lpstr>104-107四技財富與稅務管理系 財政稅務組考生志願序</vt:lpstr>
      <vt:lpstr>PowerPoint 簡報</vt:lpstr>
      <vt:lpstr>PowerPoint 簡報</vt:lpstr>
      <vt:lpstr>104-107各校商業與管理群考生志願序3/3-財稅系財政組</vt:lpstr>
      <vt:lpstr>104-107四技國際企業系考生志願序</vt:lpstr>
      <vt:lpstr>104-107各校商業與管理群考生志願序1/3-國企系</vt:lpstr>
      <vt:lpstr>PowerPoint 簡報</vt:lpstr>
      <vt:lpstr>PowerPoint 簡報</vt:lpstr>
      <vt:lpstr>104-107四技觀光管理系考生志願序</vt:lpstr>
      <vt:lpstr>104-107各校商業與管理群考生志願序1/5-觀光系</vt:lpstr>
      <vt:lpstr>PowerPoint 簡報</vt:lpstr>
      <vt:lpstr>PowerPoint 簡報</vt:lpstr>
      <vt:lpstr>PowerPoint 簡報</vt:lpstr>
      <vt:lpstr>PowerPoint 簡報</vt:lpstr>
      <vt:lpstr>PowerPoint 簡報</vt:lpstr>
      <vt:lpstr>104-107各校外語群英語類考生志願序2/2-觀光系</vt:lpstr>
      <vt:lpstr>104-107各校餐旅群考生志願序-觀光系</vt:lpstr>
      <vt:lpstr>104-107四技文化創意產業系考生志願序</vt:lpstr>
      <vt:lpstr>104-107各校設計群考生志願序1/2-文創系</vt:lpstr>
      <vt:lpstr>104-107各校設計群考生志願序2/2-文創系</vt:lpstr>
      <vt:lpstr>104-107各校商業與管理群考生志願序1/5-文創系</vt:lpstr>
      <vt:lpstr>PowerPoint 簡報</vt:lpstr>
      <vt:lpstr>PowerPoint 簡報</vt:lpstr>
      <vt:lpstr>PowerPoint 簡報</vt:lpstr>
      <vt:lpstr>PowerPoint 簡報</vt:lpstr>
      <vt:lpstr>104-107各校藝術群影視類考生志願序-文創系</vt:lpstr>
      <vt:lpstr>104-107四技人力資源發展系考生志願序</vt:lpstr>
      <vt:lpstr>104-107各校商業與管理群考生志願序1/4-人資系</vt:lpstr>
      <vt:lpstr>PowerPoint 簡報</vt:lpstr>
      <vt:lpstr>PowerPoint 簡報</vt:lpstr>
      <vt:lpstr>PowerPoint 簡報</vt:lpstr>
      <vt:lpstr>PowerPoint 簡報</vt:lpstr>
      <vt:lpstr>104-107各校外語群英語類考生志願序2/2-人資系</vt:lpstr>
      <vt:lpstr>104-107各校餐旅群考生志願序-人資系</vt:lpstr>
      <vt:lpstr>104-107四技應用外語系考生志願序</vt:lpstr>
      <vt:lpstr>104-107各校家政幼保類考生志願序-應外系</vt:lpstr>
      <vt:lpstr>PowerPoint 簡報</vt:lpstr>
      <vt:lpstr>104-107各校外語群英語類考生志願序2/2-應外系</vt:lpstr>
      <vt:lpstr>104-107各校餐旅群考生志願序-應外系</vt:lpstr>
      <vt:lpstr>第一校區</vt:lpstr>
      <vt:lpstr>104-107四技營建工程系考生志願序</vt:lpstr>
      <vt:lpstr>104-107各校機械群考生志願序1/2-營建系</vt:lpstr>
      <vt:lpstr>PowerPoint 簡報</vt:lpstr>
      <vt:lpstr>104-107各校土木與建築群考生志願序-營建系</vt:lpstr>
      <vt:lpstr>104-107各校設計群考生志願序1/2-營建系</vt:lpstr>
      <vt:lpstr>104-107各校設計群考生志願序2/2-營建系</vt:lpstr>
      <vt:lpstr>104-107四技環境與安全衛生工程系考生志願序</vt:lpstr>
      <vt:lpstr>104-107各校機械群考生志願序1/2-環安系</vt:lpstr>
      <vt:lpstr>104-107各校機械群考生志願序2/2-環安系</vt:lpstr>
      <vt:lpstr>104-107各校化工群志願序-環安系</vt:lpstr>
      <vt:lpstr>104-107各校衛生與護理類考生志願序-環安系</vt:lpstr>
      <vt:lpstr>104-107四技機械系精密機械組考生志願序</vt:lpstr>
      <vt:lpstr>104-107各校機械群考生志願序-機械系精密機械組</vt:lpstr>
      <vt:lpstr>104-107各校動力機械群考生志願序-機械系精密機械組</vt:lpstr>
      <vt:lpstr>104-107四技機械系智慧自動化組考生志願序</vt:lpstr>
      <vt:lpstr>104-107各校機械群考生志願序-機械系智慧自動化組</vt:lpstr>
      <vt:lpstr>104-107各校動力機械群考生志願序-機械系智慧自動化組</vt:lpstr>
      <vt:lpstr>104-107各校電機與電子群電機類考生志願序-機械系智慧自動化組</vt:lpstr>
      <vt:lpstr>104-107四技創新設計工程系考生志願序</vt:lpstr>
      <vt:lpstr>104-107各校機械群考生志願序-創設系</vt:lpstr>
      <vt:lpstr>104-107各校電機與電子群資電類考生志願序1/2-創設系</vt:lpstr>
      <vt:lpstr>PowerPoint 簡報</vt:lpstr>
      <vt:lpstr>104-107各校設計群考生志願序1/2-創設系</vt:lpstr>
      <vt:lpstr>104-107各校設計群考生志願序2/2-創設系</vt:lpstr>
      <vt:lpstr>104-107四技電腦與通訊工程系考生志願序</vt:lpstr>
      <vt:lpstr>104-107各校電機與電子群電機類考生志願序1/2-電通系</vt:lpstr>
      <vt:lpstr>104-107各校電機與電子群電機類考生志願序2/2-電通系</vt:lpstr>
      <vt:lpstr>104-107各校電機與電子群資電類考生志願序1/2-電通系</vt:lpstr>
      <vt:lpstr>PowerPoint 簡報</vt:lpstr>
      <vt:lpstr>104-107四技電子工程系考生志願序</vt:lpstr>
      <vt:lpstr>PowerPoint 簡報</vt:lpstr>
      <vt:lpstr>104-107四技運籌管理系考生志願序</vt:lpstr>
      <vt:lpstr>104-107各校商業與管理群考生志願序1/2-運籌系</vt:lpstr>
      <vt:lpstr>104-107各校商業與管理群考生志願序2/2-運籌系</vt:lpstr>
      <vt:lpstr>104-107各校外語群英語類考生志願序-運籌系</vt:lpstr>
      <vt:lpstr>104-107各校餐旅群考生志願序-運籌系 </vt:lpstr>
      <vt:lpstr>104-107四技資訊管理系考生志願序</vt:lpstr>
      <vt:lpstr>104-107各校電機與電子群電機類考生志願序1/2-資管系</vt:lpstr>
      <vt:lpstr>104-107各校電機與電子群電機類考生志願序2/2-資管系</vt:lpstr>
      <vt:lpstr>PowerPoint 簡報</vt:lpstr>
      <vt:lpstr>PowerPoint 簡報</vt:lpstr>
      <vt:lpstr>104-107各校商業與管理群考生志願序1/2-資管系 </vt:lpstr>
      <vt:lpstr>104-107各校商業與管理群考生志願序2/2-資管系 </vt:lpstr>
      <vt:lpstr>104-107四技行銷與流通管理系考生志願序</vt:lpstr>
      <vt:lpstr>PowerPoint 簡報</vt:lpstr>
      <vt:lpstr>104-107各校商業與管理群考生志願序2/2-行銷系 </vt:lpstr>
      <vt:lpstr>PowerPoint 簡報</vt:lpstr>
      <vt:lpstr>PowerPoint 簡報</vt:lpstr>
      <vt:lpstr>104-107各校外語群日語類考生志願序-行銷系</vt:lpstr>
      <vt:lpstr>104-107四技金融系考生志願序</vt:lpstr>
      <vt:lpstr>PowerPoint 簡報</vt:lpstr>
      <vt:lpstr>104-107各校商業與管理群考生志願序2/2-金融系</vt:lpstr>
      <vt:lpstr>104-107各校外語群英語類考生志願序1/2-金融系</vt:lpstr>
      <vt:lpstr>104-107各校外語群英語類考生志願序2/2-金融系</vt:lpstr>
      <vt:lpstr>104-107各校餐旅群考生志願序1/2-金融系</vt:lpstr>
      <vt:lpstr>104-107各校餐旅群考生志願序2/2-金融系</vt:lpstr>
      <vt:lpstr>104-107四技風險管理與保險系考生志願序</vt:lpstr>
      <vt:lpstr>PowerPoint 簡報</vt:lpstr>
      <vt:lpstr>PowerPoint 簡報</vt:lpstr>
      <vt:lpstr>104-107各校商業與管理群考生志願序3/4-風管系</vt:lpstr>
      <vt:lpstr>104-107各校商業與管理群考生志願序4/4-風管系</vt:lpstr>
      <vt:lpstr>PowerPoint 簡報</vt:lpstr>
      <vt:lpstr>104-107各校外語群英語類考生志願序2/2-風管系</vt:lpstr>
      <vt:lpstr>104-107四技財務管理系考生志願序</vt:lpstr>
      <vt:lpstr>104-107各校商業與管理群考生志願序1/2-財管系 </vt:lpstr>
      <vt:lpstr>104-107各校商業與管理群考生志願序2/2-財管系 </vt:lpstr>
      <vt:lpstr>104-107各校外語群英語類考生志願序-財管系 </vt:lpstr>
      <vt:lpstr>104-107各校餐旅群考生志願序1/2-財管系</vt:lpstr>
      <vt:lpstr>104-107各校餐旅群考生志願序2/2-財管系</vt:lpstr>
      <vt:lpstr>104-107四技會計資訊系考生志願序</vt:lpstr>
      <vt:lpstr>104-107各校商業與管理群考生志願序1/2-會資系</vt:lpstr>
      <vt:lpstr>104-107各校商業與管理群考生志願序2/2-會資系</vt:lpstr>
      <vt:lpstr>104-107四技應用英語系考生志願序</vt:lpstr>
      <vt:lpstr>104-107各校商業與管理群考生志願序1/4-應英系</vt:lpstr>
      <vt:lpstr>PowerPoint 簡報</vt:lpstr>
      <vt:lpstr>PowerPoint 簡報</vt:lpstr>
      <vt:lpstr>PowerPoint 簡報</vt:lpstr>
      <vt:lpstr>104-107各校外語群英語類考生志願序-應英系</vt:lpstr>
      <vt:lpstr>104-107各校餐旅群考生志願序-應英系</vt:lpstr>
      <vt:lpstr>104-107四技應用日語系考生志願序</vt:lpstr>
      <vt:lpstr>104-107各校商業與管理群考生志願序1/5-應日系</vt:lpstr>
      <vt:lpstr>PowerPoint 簡報</vt:lpstr>
      <vt:lpstr>PowerPoint 簡報</vt:lpstr>
      <vt:lpstr>PowerPoint 簡報</vt:lpstr>
      <vt:lpstr>PowerPoint 簡報</vt:lpstr>
      <vt:lpstr>PowerPoint 簡報</vt:lpstr>
      <vt:lpstr>104-107各校餐旅群考生志願序-應日系</vt:lpstr>
      <vt:lpstr>104-107四技應用德語系考生志願序</vt:lpstr>
      <vt:lpstr>104-107各校商業與管理群考生志願序1/2-應德系 </vt:lpstr>
      <vt:lpstr>104-107各校商業與管理群考生志願序2/2-應德系 </vt:lpstr>
      <vt:lpstr>104-107各校外語群英語類考生志願序-應德系</vt:lpstr>
      <vt:lpstr>PowerPoint 簡報</vt:lpstr>
      <vt:lpstr>楠梓/旗津校區</vt:lpstr>
      <vt:lpstr>104-107四技輪機工程系考生志願序</vt:lpstr>
      <vt:lpstr>104-107各校機械群考生志願序1/2-輪機系</vt:lpstr>
      <vt:lpstr>PowerPoint 簡報</vt:lpstr>
      <vt:lpstr>104-107各校動力機械群考生志願序-輪機系</vt:lpstr>
      <vt:lpstr>104-107各校海事群考生志願序-輪機系</vt:lpstr>
      <vt:lpstr>104-107四技航運技術系考生志願序</vt:lpstr>
      <vt:lpstr>104-107各校海事群考生志願序-航運技術系</vt:lpstr>
      <vt:lpstr>104-107四技海事資訊科技系考生志願序</vt:lpstr>
      <vt:lpstr>PowerPoint 簡報</vt:lpstr>
      <vt:lpstr>PowerPoint 簡報</vt:lpstr>
      <vt:lpstr>PowerPoint 簡報</vt:lpstr>
      <vt:lpstr>104-107各校商業與管理群考生志願序1/6-海資系</vt:lpstr>
      <vt:lpstr>PowerPoint 簡報</vt:lpstr>
      <vt:lpstr>PowerPoint 簡報</vt:lpstr>
      <vt:lpstr>PowerPoint 簡報</vt:lpstr>
      <vt:lpstr>PowerPoint 簡報</vt:lpstr>
      <vt:lpstr>PowerPoint 簡報</vt:lpstr>
      <vt:lpstr>104-107四技漁業生產與管理系考生志願序</vt:lpstr>
      <vt:lpstr>PowerPoint 簡報</vt:lpstr>
      <vt:lpstr>PowerPoint 簡報</vt:lpstr>
      <vt:lpstr>104-107各校商業與管理群考生志願序1/7-漁管系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104-107四技水產食品科學系考生志願序</vt:lpstr>
      <vt:lpstr>PowerPoint 簡報</vt:lpstr>
      <vt:lpstr>104-107各校餐旅群考生志願序1/2-水產食品科學系</vt:lpstr>
      <vt:lpstr>104-107各校餐旅群考生志願序2/2-水產食品科學系</vt:lpstr>
      <vt:lpstr>104-107四技水產養殖系考生志願序</vt:lpstr>
      <vt:lpstr>PowerPoint 簡報</vt:lpstr>
      <vt:lpstr>PowerPoint 簡報</vt:lpstr>
      <vt:lpstr>PowerPoint 簡報</vt:lpstr>
      <vt:lpstr>104-107四技海洋生物技術系考生志願序</vt:lpstr>
      <vt:lpstr>PowerPoint 簡報</vt:lpstr>
      <vt:lpstr>PowerPoint 簡報</vt:lpstr>
      <vt:lpstr>PowerPoint 簡報</vt:lpstr>
      <vt:lpstr>104-107四技微電子工程系考生志願序</vt:lpstr>
      <vt:lpstr>104-107各校電機與電子群電機類考生志願序1/2-微電子系</vt:lpstr>
      <vt:lpstr>104-107各校電機與電子群電機類考生志願序2/2-微電子系</vt:lpstr>
      <vt:lpstr>PowerPoint 簡報</vt:lpstr>
      <vt:lpstr>PowerPoint 簡報</vt:lpstr>
      <vt:lpstr>PowerPoint 簡報</vt:lpstr>
      <vt:lpstr>104-107四技造船及海洋工程系考生志願序</vt:lpstr>
      <vt:lpstr>104-107各校機械群考生志願序1/3-造船系</vt:lpstr>
      <vt:lpstr>PowerPoint 簡報</vt:lpstr>
      <vt:lpstr>PowerPoint 簡報</vt:lpstr>
      <vt:lpstr>104-107各校動力機械群考生志願序-造船系</vt:lpstr>
      <vt:lpstr>104-107四技海洋環境工程系考生志願序</vt:lpstr>
      <vt:lpstr>104-107各校化工群志願序-海洋環境工程系</vt:lpstr>
      <vt:lpstr>PowerPoint 簡報</vt:lpstr>
      <vt:lpstr>PowerPoint 簡報</vt:lpstr>
      <vt:lpstr>104-107四技電訊工程系考生志願序</vt:lpstr>
      <vt:lpstr>104-107各校電機與電子群電機類考生志願序1/2-電訊系</vt:lpstr>
      <vt:lpstr>104-107各校電機與電子群電機類考生志願序2/2-電訊系</vt:lpstr>
      <vt:lpstr>PowerPoint 簡報</vt:lpstr>
      <vt:lpstr>PowerPoint 簡報</vt:lpstr>
      <vt:lpstr>PowerPoint 簡報</vt:lpstr>
      <vt:lpstr>104-107四技航運管理系考生志願序</vt:lpstr>
      <vt:lpstr>104-107各校商業與管理群考生志願序1/5-航管系</vt:lpstr>
      <vt:lpstr>PowerPoint 簡報</vt:lpstr>
      <vt:lpstr>PowerPoint 簡報</vt:lpstr>
      <vt:lpstr>PowerPoint 簡報</vt:lpstr>
      <vt:lpstr>PowerPoint 簡報</vt:lpstr>
      <vt:lpstr>104-107各校外語群英語類考生志願序1/2-航管系</vt:lpstr>
      <vt:lpstr>104-107各校外語群英語類考生志願序2/2-航管系</vt:lpstr>
      <vt:lpstr>104-107四技供應鏈管理系考生志願序</vt:lpstr>
      <vt:lpstr>104-107各校外語群英語類考生志願序1/2-供應鏈系</vt:lpstr>
      <vt:lpstr>104-107各校外語群英語類考生志願序2/2-供應鏈系</vt:lpstr>
      <vt:lpstr>104-107各校商業與管理群考生志願序1/6-供應鏈系</vt:lpstr>
      <vt:lpstr>PowerPoint 簡報</vt:lpstr>
      <vt:lpstr>PowerPoint 簡報</vt:lpstr>
      <vt:lpstr>PowerPoint 簡報</vt:lpstr>
      <vt:lpstr>PowerPoint 簡報</vt:lpstr>
      <vt:lpstr>PowerPoint 簡報</vt:lpstr>
      <vt:lpstr>104-107四技海洋休閒管理系考生志願序</vt:lpstr>
      <vt:lpstr>104-107各校商業與管理群考生志願序1/7-海洋休閒系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104-107各校外語群英語類考生志願序1/2-海洋休閒系</vt:lpstr>
      <vt:lpstr>104-107各校外語群英語類考生志願序2/2-海洋休閒系</vt:lpstr>
      <vt:lpstr>104-107各校餐旅群考生志願序1/2-海洋休閒系</vt:lpstr>
      <vt:lpstr>104-107各校餐旅群考生志願序2/2-海洋休閒系</vt:lpstr>
      <vt:lpstr>104-107四技資訊管理系考生志願序</vt:lpstr>
      <vt:lpstr>PowerPoint 簡報</vt:lpstr>
      <vt:lpstr>PowerPoint 簡報</vt:lpstr>
      <vt:lpstr>PowerPoint 簡報</vt:lpstr>
      <vt:lpstr>104-107各校商業與管理群考生志願序1/6-資管系</vt:lpstr>
      <vt:lpstr>PowerPoint 簡報</vt:lpstr>
      <vt:lpstr>PowerPoint 簡報</vt:lpstr>
      <vt:lpstr>PowerPoint 簡報</vt:lpstr>
      <vt:lpstr>PowerPoint 簡報</vt:lpstr>
      <vt:lpstr>PowerPoint 簡報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簡報</dc:title>
  <dc:creator>user</dc:creator>
  <cp:lastModifiedBy>mercy</cp:lastModifiedBy>
  <cp:revision>2690</cp:revision>
  <cp:lastPrinted>2018-08-09T08:11:00Z</cp:lastPrinted>
  <dcterms:created xsi:type="dcterms:W3CDTF">2001-09-24T18:06:58Z</dcterms:created>
  <dcterms:modified xsi:type="dcterms:W3CDTF">2018-09-18T04:14:46Z</dcterms:modified>
</cp:coreProperties>
</file>